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1A5C1-D705-4555-B94E-5D45CB2F4023}" v="5" dt="2024-02-07T23:41:50.532"/>
    <p1510:client id="{D6F8553D-61C6-49EA-BE00-C1473263D867}" v="1507" dt="2024-02-08T04:10:30.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1A909F-9E2F-4C97-95C2-439FA1C2F3B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2287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A909F-9E2F-4C97-95C2-439FA1C2F3B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48525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A909F-9E2F-4C97-95C2-439FA1C2F3B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51867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A909F-9E2F-4C97-95C2-439FA1C2F3B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93009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A909F-9E2F-4C97-95C2-439FA1C2F3B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3615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1A909F-9E2F-4C97-95C2-439FA1C2F3B3}"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419368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A909F-9E2F-4C97-95C2-439FA1C2F3B3}"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81720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1A909F-9E2F-4C97-95C2-439FA1C2F3B3}"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244560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A909F-9E2F-4C97-95C2-439FA1C2F3B3}"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655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1A909F-9E2F-4C97-95C2-439FA1C2F3B3}"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64155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1A909F-9E2F-4C97-95C2-439FA1C2F3B3}"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7C0F-87A0-458A-94F2-4D8736B4409E}" type="slidenum">
              <a:rPr lang="en-US" smtClean="0"/>
              <a:t>‹#›</a:t>
            </a:fld>
            <a:endParaRPr lang="en-US"/>
          </a:p>
        </p:txBody>
      </p:sp>
    </p:spTree>
    <p:extLst>
      <p:ext uri="{BB962C8B-B14F-4D97-AF65-F5344CB8AC3E}">
        <p14:creationId xmlns:p14="http://schemas.microsoft.com/office/powerpoint/2010/main" val="110951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A909F-9E2F-4C97-95C2-439FA1C2F3B3}" type="datetimeFigureOut">
              <a:rPr lang="en-US" smtClean="0"/>
              <a:t>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E7C0F-87A0-458A-94F2-4D8736B4409E}" type="slidenum">
              <a:rPr lang="en-US" smtClean="0"/>
              <a:t>‹#›</a:t>
            </a:fld>
            <a:endParaRPr lang="en-US"/>
          </a:p>
        </p:txBody>
      </p:sp>
    </p:spTree>
    <p:extLst>
      <p:ext uri="{BB962C8B-B14F-4D97-AF65-F5344CB8AC3E}">
        <p14:creationId xmlns:p14="http://schemas.microsoft.com/office/powerpoint/2010/main" val="3484891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video" Target="https://www.youtube.com/embed/cv_THWZ8-T8?feature=oembed" TargetMode="External"/><Relationship Id="rId7" Type="http://schemas.openxmlformats.org/officeDocument/2006/relationships/image" Target="../media/image18.jpeg"/><Relationship Id="rId2" Type="http://schemas.openxmlformats.org/officeDocument/2006/relationships/video" Target="https://www.youtube.com/embed/mPa3yJa0JtM?feature=oembed" TargetMode="External"/><Relationship Id="rId1" Type="http://schemas.openxmlformats.org/officeDocument/2006/relationships/video" Target="https://www.youtube.com/embed/lT6zse-ndLk?feature=oembed" TargetMode="External"/><Relationship Id="rId6" Type="http://schemas.openxmlformats.org/officeDocument/2006/relationships/image" Target="../media/image17.jpeg"/><Relationship Id="rId5" Type="http://schemas.openxmlformats.org/officeDocument/2006/relationships/slideLayout" Target="../slideLayouts/slideLayout6.xml"/><Relationship Id="rId4" Type="http://schemas.openxmlformats.org/officeDocument/2006/relationships/video" Target="https://www.youtube.com/embed/OTDl0JH8iPY?feature=oembed" TargetMode="External"/><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video" Target="https://www.youtube.com/embed/BBNz_kbUuU0?feature=oembed" TargetMode="External"/><Relationship Id="rId7" Type="http://schemas.openxmlformats.org/officeDocument/2006/relationships/image" Target="../media/image12.jpeg"/><Relationship Id="rId2" Type="http://schemas.openxmlformats.org/officeDocument/2006/relationships/video" Target="https://www.youtube.com/embed/NupAm6QnpCA?feature=oembed" TargetMode="External"/><Relationship Id="rId1" Type="http://schemas.openxmlformats.org/officeDocument/2006/relationships/video" Target="https://www.youtube.com/embed/xm6hy7ZE1GA?feature=oembed"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video" Target="https://www.youtube.com/embed/drRzgkI6Qm8?feature=oembed" TargetMode="External"/><Relationship Id="rId7" Type="http://schemas.openxmlformats.org/officeDocument/2006/relationships/image" Target="../media/image15.jpeg"/><Relationship Id="rId2" Type="http://schemas.openxmlformats.org/officeDocument/2006/relationships/video" Target="https://www.youtube.com/embed/OfWHWdOl5KE?feature=oembed" TargetMode="External"/><Relationship Id="rId1" Type="http://schemas.openxmlformats.org/officeDocument/2006/relationships/video" Target="https://www.youtube.com/embed/nvbnqNZwfZg?feature=oembed"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58C9CD-C14E-44A4-0FFF-A831A0FDAAD9}"/>
              </a:ext>
            </a:extLst>
          </p:cNvPr>
          <p:cNvSpPr>
            <a:spLocks noGrp="1"/>
          </p:cNvSpPr>
          <p:nvPr>
            <p:ph type="title"/>
          </p:nvPr>
        </p:nvSpPr>
        <p:spPr>
          <a:xfrm>
            <a:off x="838200" y="365125"/>
            <a:ext cx="10515600" cy="638485"/>
          </a:xfrm>
        </p:spPr>
        <p:txBody>
          <a:bodyPr>
            <a:normAutofit fontScale="90000"/>
          </a:bodyPr>
          <a:lstStyle/>
          <a:p>
            <a:pPr algn="ctr"/>
            <a:r>
              <a:rPr lang="en-US" sz="3600" dirty="0">
                <a:latin typeface="Times New Roman"/>
                <a:cs typeface="Times New Roman"/>
              </a:rPr>
              <a:t>The Songs of the Historic 1964 Newport Folk Festival</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01085244-4407-F25B-E7DA-D68B70723D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824"/>
          <a:stretch/>
        </p:blipFill>
        <p:spPr bwMode="auto">
          <a:xfrm>
            <a:off x="1803075" y="611796"/>
            <a:ext cx="8587207" cy="5559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8AD081-EAAC-C487-33F2-BD95195098BA}"/>
              </a:ext>
            </a:extLst>
          </p:cNvPr>
          <p:cNvSpPr txBox="1"/>
          <p:nvPr/>
        </p:nvSpPr>
        <p:spPr>
          <a:xfrm>
            <a:off x="3628794" y="6340901"/>
            <a:ext cx="6094140" cy="369332"/>
          </a:xfrm>
          <a:prstGeom prst="rect">
            <a:avLst/>
          </a:prstGeom>
          <a:noFill/>
        </p:spPr>
        <p:txBody>
          <a:bodyPr wrap="square">
            <a:spAutoFit/>
          </a:bodyPr>
          <a:lstStyle/>
          <a:p>
            <a:r>
              <a:rPr lang="en-US" sz="900" dirty="0"/>
              <a:t>https://pleasuresofpasttimes.com/popt-shop/bob-dylan-newport-folk-festival-1964-programme</a:t>
            </a:r>
            <a:r>
              <a:rPr lang="en-US" dirty="0"/>
              <a:t>/</a:t>
            </a:r>
          </a:p>
        </p:txBody>
      </p:sp>
    </p:spTree>
    <p:extLst>
      <p:ext uri="{BB962C8B-B14F-4D97-AF65-F5344CB8AC3E}">
        <p14:creationId xmlns:p14="http://schemas.microsoft.com/office/powerpoint/2010/main" val="47037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E0DF-F29B-292C-805B-80928396B93B}"/>
              </a:ext>
            </a:extLst>
          </p:cNvPr>
          <p:cNvSpPr>
            <a:spLocks noGrp="1"/>
          </p:cNvSpPr>
          <p:nvPr>
            <p:ph type="title"/>
          </p:nvPr>
        </p:nvSpPr>
        <p:spPr>
          <a:xfrm>
            <a:off x="838200" y="365126"/>
            <a:ext cx="10515600" cy="627334"/>
          </a:xfrm>
        </p:spPr>
        <p:txBody>
          <a:bodyPr>
            <a:normAutofit/>
          </a:bodyPr>
          <a:lstStyle/>
          <a:p>
            <a:pPr algn="ctr"/>
            <a:r>
              <a:rPr lang="en-US" sz="3600" dirty="0">
                <a:latin typeface="Times New Roman" panose="02020603050405020304" pitchFamily="18" charset="0"/>
                <a:cs typeface="Times New Roman" panose="02020603050405020304" pitchFamily="18" charset="0"/>
              </a:rPr>
              <a:t>Blues Singers</a:t>
            </a:r>
          </a:p>
        </p:txBody>
      </p:sp>
      <p:sp>
        <p:nvSpPr>
          <p:cNvPr id="3" name="Content Placeholder 2">
            <a:extLst>
              <a:ext uri="{FF2B5EF4-FFF2-40B4-BE49-F238E27FC236}">
                <a16:creationId xmlns:a16="http://schemas.microsoft.com/office/drawing/2014/main" id="{1A0EA71E-E25F-0DBE-CAD5-AA528BAE51C5}"/>
              </a:ext>
            </a:extLst>
          </p:cNvPr>
          <p:cNvSpPr>
            <a:spLocks noGrp="1"/>
          </p:cNvSpPr>
          <p:nvPr>
            <p:ph sz="half" idx="1"/>
          </p:nvPr>
        </p:nvSpPr>
        <p:spPr>
          <a:xfrm>
            <a:off x="338628" y="1298164"/>
            <a:ext cx="5181600" cy="4481492"/>
          </a:xfrm>
        </p:spPr>
        <p:txBody>
          <a:bodyPr/>
          <a:lstStyle/>
          <a:p>
            <a:r>
              <a:rPr lang="en-US" dirty="0">
                <a:latin typeface="Times New Roman" panose="02020603050405020304" pitchFamily="18" charset="0"/>
                <a:cs typeface="Times New Roman" panose="02020603050405020304" pitchFamily="18" charset="0"/>
              </a:rPr>
              <a:t>Elizabeth </a:t>
            </a:r>
            <a:r>
              <a:rPr lang="en-US" dirty="0" err="1">
                <a:latin typeface="Times New Roman" panose="02020603050405020304" pitchFamily="18" charset="0"/>
                <a:cs typeface="Times New Roman" panose="02020603050405020304" pitchFamily="18" charset="0"/>
              </a:rPr>
              <a:t>Cotten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Jesse Fuller</a:t>
            </a:r>
          </a:p>
          <a:p>
            <a:r>
              <a:rPr lang="en-US" dirty="0">
                <a:latin typeface="Times New Roman" panose="02020603050405020304" pitchFamily="18" charset="0"/>
                <a:cs typeface="Times New Roman" panose="02020603050405020304" pitchFamily="18" charset="0"/>
              </a:rPr>
              <a:t>Mississippi John Hurt</a:t>
            </a:r>
          </a:p>
          <a:p>
            <a:r>
              <a:rPr lang="en-US" dirty="0">
                <a:latin typeface="Times New Roman" panose="02020603050405020304" pitchFamily="18" charset="0"/>
                <a:cs typeface="Times New Roman" panose="02020603050405020304" pitchFamily="18" charset="0"/>
              </a:rPr>
              <a:t>Fred and Annie Mae MacDowell</a:t>
            </a:r>
          </a:p>
          <a:p>
            <a:r>
              <a:rPr lang="en-US" dirty="0">
                <a:latin typeface="Times New Roman" panose="02020603050405020304" pitchFamily="18" charset="0"/>
                <a:cs typeface="Times New Roman" panose="02020603050405020304" pitchFamily="18" charset="0"/>
              </a:rPr>
              <a:t>Doc Reese</a:t>
            </a:r>
          </a:p>
          <a:p>
            <a:r>
              <a:rPr lang="en-US" dirty="0">
                <a:latin typeface="Times New Roman" panose="02020603050405020304" pitchFamily="18" charset="0"/>
                <a:cs typeface="Times New Roman" panose="02020603050405020304" pitchFamily="18" charset="0"/>
              </a:rPr>
              <a:t>Muddy Waters</a:t>
            </a:r>
          </a:p>
          <a:p>
            <a:r>
              <a:rPr lang="en-US" dirty="0">
                <a:latin typeface="Times New Roman" panose="02020603050405020304" pitchFamily="18" charset="0"/>
                <a:cs typeface="Times New Roman" panose="02020603050405020304" pitchFamily="18" charset="0"/>
              </a:rPr>
              <a:t>Robert Pete Williams</a:t>
            </a:r>
          </a:p>
          <a:p>
            <a:r>
              <a:rPr lang="en-US" dirty="0">
                <a:latin typeface="Times New Roman" panose="02020603050405020304" pitchFamily="18" charset="0"/>
                <a:cs typeface="Times New Roman" panose="02020603050405020304" pitchFamily="18" charset="0"/>
              </a:rPr>
              <a:t>Rev. Robert Williams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98D9EF91-2C1F-0F8D-537B-2E346A54B5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90615" y="1761528"/>
            <a:ext cx="6017790" cy="40181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7E6AE5-5728-1D18-57FB-BB1711DDBA7B}"/>
              </a:ext>
            </a:extLst>
          </p:cNvPr>
          <p:cNvSpPr txBox="1"/>
          <p:nvPr/>
        </p:nvSpPr>
        <p:spPr>
          <a:xfrm>
            <a:off x="6774367" y="6091311"/>
            <a:ext cx="4194716" cy="230832"/>
          </a:xfrm>
          <a:prstGeom prst="rect">
            <a:avLst/>
          </a:prstGeom>
          <a:noFill/>
        </p:spPr>
        <p:txBody>
          <a:bodyPr wrap="square">
            <a:spAutoFit/>
          </a:bodyPr>
          <a:lstStyle/>
          <a:p>
            <a:r>
              <a:rPr lang="en-US" sz="900" dirty="0"/>
              <a:t>https://i.pinimg.com/originals/3d/02/a8/3d02a885f257b2a4c400cf0167296ca5.jpg</a:t>
            </a:r>
          </a:p>
        </p:txBody>
      </p:sp>
      <p:sp>
        <p:nvSpPr>
          <p:cNvPr id="7" name="TextBox 6">
            <a:extLst>
              <a:ext uri="{FF2B5EF4-FFF2-40B4-BE49-F238E27FC236}">
                <a16:creationId xmlns:a16="http://schemas.microsoft.com/office/drawing/2014/main" id="{78865F34-DA86-2030-738A-54AA1C6F6177}"/>
              </a:ext>
            </a:extLst>
          </p:cNvPr>
          <p:cNvSpPr txBox="1"/>
          <p:nvPr/>
        </p:nvSpPr>
        <p:spPr>
          <a:xfrm>
            <a:off x="5921025" y="1298164"/>
            <a:ext cx="555697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Yank Rachell, Mississippi, Skip James, Elizbeth Cotton, Doc Reece, Sleepy John Estes</a:t>
            </a:r>
          </a:p>
        </p:txBody>
      </p:sp>
    </p:spTree>
    <p:extLst>
      <p:ext uri="{BB962C8B-B14F-4D97-AF65-F5344CB8AC3E}">
        <p14:creationId xmlns:p14="http://schemas.microsoft.com/office/powerpoint/2010/main" val="422003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2E4E-B457-93DB-D4D3-5DDE98F9574C}"/>
              </a:ext>
            </a:extLst>
          </p:cNvPr>
          <p:cNvSpPr>
            <a:spLocks noGrp="1"/>
          </p:cNvSpPr>
          <p:nvPr>
            <p:ph type="title"/>
          </p:nvPr>
        </p:nvSpPr>
        <p:spPr>
          <a:xfrm>
            <a:off x="838200" y="-79585"/>
            <a:ext cx="10515600" cy="1325563"/>
          </a:xfrm>
        </p:spPr>
        <p:txBody>
          <a:bodyPr/>
          <a:lstStyle/>
          <a:p>
            <a:pPr algn="ctr"/>
            <a:r>
              <a:rPr lang="en-US" dirty="0">
                <a:latin typeface="Times New Roman" panose="02020603050405020304" pitchFamily="18" charset="0"/>
                <a:cs typeface="Times New Roman" panose="02020603050405020304" pitchFamily="18" charset="0"/>
              </a:rPr>
              <a:t>Blues at Newport in 1964</a:t>
            </a:r>
          </a:p>
        </p:txBody>
      </p:sp>
      <p:pic>
        <p:nvPicPr>
          <p:cNvPr id="4" name="Online Media 3" title="Skip James at Newport '64 - Devil Got My Woman (4:52)">
            <a:hlinkClick r:id="" action="ppaction://media"/>
            <a:extLst>
              <a:ext uri="{FF2B5EF4-FFF2-40B4-BE49-F238E27FC236}">
                <a16:creationId xmlns:a16="http://schemas.microsoft.com/office/drawing/2014/main" id="{DD5BEF1B-A903-76E7-F029-1596396A557C}"/>
              </a:ext>
            </a:extLst>
          </p:cNvPr>
          <p:cNvPicPr>
            <a:picLocks noRot="1" noChangeAspect="1"/>
          </p:cNvPicPr>
          <p:nvPr>
            <a:videoFile r:link="rId1"/>
          </p:nvPr>
        </p:nvPicPr>
        <p:blipFill>
          <a:blip r:embed="rId6"/>
          <a:stretch>
            <a:fillRect/>
          </a:stretch>
        </p:blipFill>
        <p:spPr>
          <a:xfrm>
            <a:off x="741971" y="946230"/>
            <a:ext cx="3310360" cy="2482770"/>
          </a:xfrm>
          <a:prstGeom prst="rect">
            <a:avLst/>
          </a:prstGeom>
        </p:spPr>
      </p:pic>
      <p:pic>
        <p:nvPicPr>
          <p:cNvPr id="5" name="Online Media 4" title="Sleepy John Estes at Newport Folk Festival '64">
            <a:hlinkClick r:id="" action="ppaction://media"/>
            <a:extLst>
              <a:ext uri="{FF2B5EF4-FFF2-40B4-BE49-F238E27FC236}">
                <a16:creationId xmlns:a16="http://schemas.microsoft.com/office/drawing/2014/main" id="{21C7FD1A-4993-ADD9-A90D-9474193582B5}"/>
              </a:ext>
            </a:extLst>
          </p:cNvPr>
          <p:cNvPicPr>
            <a:picLocks noRot="1" noChangeAspect="1"/>
          </p:cNvPicPr>
          <p:nvPr>
            <a:videoFile r:link="rId2"/>
          </p:nvPr>
        </p:nvPicPr>
        <p:blipFill>
          <a:blip r:embed="rId7"/>
          <a:stretch>
            <a:fillRect/>
          </a:stretch>
        </p:blipFill>
        <p:spPr>
          <a:xfrm>
            <a:off x="4393999" y="1030146"/>
            <a:ext cx="3229337" cy="2422003"/>
          </a:xfrm>
          <a:prstGeom prst="rect">
            <a:avLst/>
          </a:prstGeom>
        </p:spPr>
      </p:pic>
      <p:pic>
        <p:nvPicPr>
          <p:cNvPr id="7" name="Online Media 6" title="Mississippi John Hurt-Stagolee">
            <a:hlinkClick r:id="" action="ppaction://media"/>
            <a:extLst>
              <a:ext uri="{FF2B5EF4-FFF2-40B4-BE49-F238E27FC236}">
                <a16:creationId xmlns:a16="http://schemas.microsoft.com/office/drawing/2014/main" id="{3493F7B7-D71C-0F80-4375-26135F038380}"/>
              </a:ext>
            </a:extLst>
          </p:cNvPr>
          <p:cNvPicPr>
            <a:picLocks noRot="1" noChangeAspect="1"/>
          </p:cNvPicPr>
          <p:nvPr>
            <a:videoFile r:link="rId3"/>
          </p:nvPr>
        </p:nvPicPr>
        <p:blipFill>
          <a:blip r:embed="rId8"/>
          <a:stretch>
            <a:fillRect/>
          </a:stretch>
        </p:blipFill>
        <p:spPr>
          <a:xfrm>
            <a:off x="8206880" y="1057632"/>
            <a:ext cx="3485025" cy="2613769"/>
          </a:xfrm>
          <a:prstGeom prst="rect">
            <a:avLst/>
          </a:prstGeom>
        </p:spPr>
      </p:pic>
      <p:sp>
        <p:nvSpPr>
          <p:cNvPr id="8" name="TextBox 7">
            <a:extLst>
              <a:ext uri="{FF2B5EF4-FFF2-40B4-BE49-F238E27FC236}">
                <a16:creationId xmlns:a16="http://schemas.microsoft.com/office/drawing/2014/main" id="{9C33FB93-30DA-D582-EC03-44EA5EB160A0}"/>
              </a:ext>
            </a:extLst>
          </p:cNvPr>
          <p:cNvSpPr txBox="1"/>
          <p:nvPr/>
        </p:nvSpPr>
        <p:spPr>
          <a:xfrm>
            <a:off x="1608881" y="3352720"/>
            <a:ext cx="12298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Skip James</a:t>
            </a:r>
          </a:p>
        </p:txBody>
      </p:sp>
      <p:sp>
        <p:nvSpPr>
          <p:cNvPr id="9" name="TextBox 8">
            <a:extLst>
              <a:ext uri="{FF2B5EF4-FFF2-40B4-BE49-F238E27FC236}">
                <a16:creationId xmlns:a16="http://schemas.microsoft.com/office/drawing/2014/main" id="{CB79B99A-B6F3-047E-0161-00808B9C398F}"/>
              </a:ext>
            </a:extLst>
          </p:cNvPr>
          <p:cNvSpPr txBox="1"/>
          <p:nvPr/>
        </p:nvSpPr>
        <p:spPr>
          <a:xfrm>
            <a:off x="4757195" y="3473864"/>
            <a:ext cx="276634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Yank Rachell, Sleepy John Estes, Hammy Nixon</a:t>
            </a:r>
          </a:p>
        </p:txBody>
      </p:sp>
      <p:sp>
        <p:nvSpPr>
          <p:cNvPr id="10" name="TextBox 9">
            <a:extLst>
              <a:ext uri="{FF2B5EF4-FFF2-40B4-BE49-F238E27FC236}">
                <a16:creationId xmlns:a16="http://schemas.microsoft.com/office/drawing/2014/main" id="{22C92682-ECC3-7580-DC97-7E7A5CCD2D7B}"/>
              </a:ext>
            </a:extLst>
          </p:cNvPr>
          <p:cNvSpPr txBox="1"/>
          <p:nvPr/>
        </p:nvSpPr>
        <p:spPr>
          <a:xfrm>
            <a:off x="8843961" y="3797029"/>
            <a:ext cx="22108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Mississippi John Hurt</a:t>
            </a:r>
          </a:p>
        </p:txBody>
      </p:sp>
      <p:pic>
        <p:nvPicPr>
          <p:cNvPr id="11" name="Online Media 10" title="Tribute to Nat Reese: HEY RATTLER YEAH !">
            <a:hlinkClick r:id="" action="ppaction://media"/>
            <a:extLst>
              <a:ext uri="{FF2B5EF4-FFF2-40B4-BE49-F238E27FC236}">
                <a16:creationId xmlns:a16="http://schemas.microsoft.com/office/drawing/2014/main" id="{5703865D-5C92-BDD9-053C-91F1F48BF024}"/>
              </a:ext>
            </a:extLst>
          </p:cNvPr>
          <p:cNvPicPr>
            <a:picLocks noRot="1" noChangeAspect="1"/>
          </p:cNvPicPr>
          <p:nvPr>
            <a:videoFile r:link="rId4"/>
          </p:nvPr>
        </p:nvPicPr>
        <p:blipFill>
          <a:blip r:embed="rId9"/>
          <a:stretch>
            <a:fillRect/>
          </a:stretch>
        </p:blipFill>
        <p:spPr>
          <a:xfrm>
            <a:off x="4625492" y="4258959"/>
            <a:ext cx="2766349" cy="2074762"/>
          </a:xfrm>
          <a:prstGeom prst="rect">
            <a:avLst/>
          </a:prstGeom>
        </p:spPr>
      </p:pic>
      <p:sp>
        <p:nvSpPr>
          <p:cNvPr id="12" name="TextBox 11">
            <a:extLst>
              <a:ext uri="{FF2B5EF4-FFF2-40B4-BE49-F238E27FC236}">
                <a16:creationId xmlns:a16="http://schemas.microsoft.com/office/drawing/2014/main" id="{F524B210-7F4F-8D5B-C588-CE31F320A18E}"/>
              </a:ext>
            </a:extLst>
          </p:cNvPr>
          <p:cNvSpPr txBox="1"/>
          <p:nvPr/>
        </p:nvSpPr>
        <p:spPr>
          <a:xfrm>
            <a:off x="5289630" y="6333721"/>
            <a:ext cx="117852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Doc Reese</a:t>
            </a:r>
          </a:p>
        </p:txBody>
      </p:sp>
    </p:spTree>
    <p:extLst>
      <p:ext uri="{BB962C8B-B14F-4D97-AF65-F5344CB8AC3E}">
        <p14:creationId xmlns:p14="http://schemas.microsoft.com/office/powerpoint/2010/main" val="8145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video>
              <p:cMediaNode vol="80000">
                <p:cTn id="31" fill="hold" display="0">
                  <p:stCondLst>
                    <p:cond delay="indefinite"/>
                  </p:stCondLst>
                </p:cTn>
                <p:tgtEl>
                  <p:spTgt spid="7"/>
                </p:tgtEl>
              </p:cMediaNode>
            </p:vide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7"/>
                                        </p:tgtEl>
                                      </p:cBhvr>
                                    </p:cmd>
                                  </p:childTnLst>
                                </p:cTn>
                              </p:par>
                            </p:childTnLst>
                          </p:cTn>
                        </p:par>
                      </p:childTnLst>
                    </p:cTn>
                  </p:par>
                </p:childTnLst>
              </p:cTn>
              <p:nextCondLst>
                <p:cond evt="onClick" delay="0">
                  <p:tgtEl>
                    <p:spTgt spid="7"/>
                  </p:tgtEl>
                </p:cond>
              </p:nextCondLst>
            </p:seq>
            <p:video>
              <p:cMediaNode vol="80000">
                <p:cTn id="37" fill="hold" display="0">
                  <p:stCondLst>
                    <p:cond delay="indefinite"/>
                  </p:stCondLst>
                </p:cTn>
                <p:tgtEl>
                  <p:spTgt spid="11"/>
                </p:tgtEl>
              </p:cMediaNode>
            </p:video>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100E-CA4C-DE4B-DF5C-ECE9DD092DDC}"/>
              </a:ext>
            </a:extLst>
          </p:cNvPr>
          <p:cNvSpPr>
            <a:spLocks noGrp="1"/>
          </p:cNvSpPr>
          <p:nvPr>
            <p:ph type="title"/>
          </p:nvPr>
        </p:nvSpPr>
        <p:spPr>
          <a:xfrm>
            <a:off x="1172737" y="293687"/>
            <a:ext cx="4358268" cy="694241"/>
          </a:xfrm>
        </p:spPr>
        <p:txBody>
          <a:bodyPr>
            <a:normAutofit/>
          </a:bodyPr>
          <a:lstStyle/>
          <a:p>
            <a:pPr algn="ctr"/>
            <a:r>
              <a:rPr lang="en-US" sz="3600" dirty="0">
                <a:latin typeface="Times New Roman" panose="02020603050405020304" pitchFamily="18" charset="0"/>
                <a:cs typeface="Times New Roman" panose="02020603050405020304" pitchFamily="18" charset="0"/>
              </a:rPr>
              <a:t>Faces of the Festival</a:t>
            </a:r>
          </a:p>
        </p:txBody>
      </p:sp>
      <p:pic>
        <p:nvPicPr>
          <p:cNvPr id="2050" name="Picture 2">
            <a:extLst>
              <a:ext uri="{FF2B5EF4-FFF2-40B4-BE49-F238E27FC236}">
                <a16:creationId xmlns:a16="http://schemas.microsoft.com/office/drawing/2014/main" id="{C3D9EA24-EA11-DDB3-BCFF-7B87E91E26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2" y="1182661"/>
            <a:ext cx="6698262" cy="4289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C1CFA9-F146-93F8-34DA-6C4DEE02631F}"/>
              </a:ext>
            </a:extLst>
          </p:cNvPr>
          <p:cNvSpPr txBox="1"/>
          <p:nvPr/>
        </p:nvSpPr>
        <p:spPr>
          <a:xfrm>
            <a:off x="1920797" y="5807295"/>
            <a:ext cx="3867418" cy="369332"/>
          </a:xfrm>
          <a:prstGeom prst="rect">
            <a:avLst/>
          </a:prstGeom>
          <a:noFill/>
        </p:spPr>
        <p:txBody>
          <a:bodyPr wrap="square">
            <a:spAutoFit/>
          </a:bodyPr>
          <a:lstStyle/>
          <a:p>
            <a:r>
              <a:rPr lang="en-US" sz="900" dirty="0"/>
              <a:t>https://www.pinterest.com/pin/bob-dylan-performing-at-newport-folk-festival-newport-rhode-island-1964</a:t>
            </a:r>
          </a:p>
        </p:txBody>
      </p:sp>
      <p:pic>
        <p:nvPicPr>
          <p:cNvPr id="2052" name="Picture 4" descr=" MISSISSIPPI JOHN HURT by JOE ALPER">
            <a:extLst>
              <a:ext uri="{FF2B5EF4-FFF2-40B4-BE49-F238E27FC236}">
                <a16:creationId xmlns:a16="http://schemas.microsoft.com/office/drawing/2014/main" id="{0DEDEB4B-B7F9-8BD4-F933-C513FAA49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542" y="459777"/>
            <a:ext cx="3820532" cy="25168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BD320D-3131-C376-50A3-0FA8EBC465FF}"/>
              </a:ext>
            </a:extLst>
          </p:cNvPr>
          <p:cNvSpPr txBox="1"/>
          <p:nvPr/>
        </p:nvSpPr>
        <p:spPr>
          <a:xfrm>
            <a:off x="7681542" y="3142727"/>
            <a:ext cx="3820533" cy="369332"/>
          </a:xfrm>
          <a:prstGeom prst="rect">
            <a:avLst/>
          </a:prstGeom>
          <a:noFill/>
        </p:spPr>
        <p:txBody>
          <a:bodyPr wrap="square">
            <a:spAutoFit/>
          </a:bodyPr>
          <a:lstStyle/>
          <a:p>
            <a:r>
              <a:rPr lang="en-US" sz="900" dirty="0"/>
              <a:t>https://www.wallofsoundgallery.com/en/mississippi-john-hurt-by-joe-alper-mississippi-john-hurt-C-newport--folk-festival-C-i3113#</a:t>
            </a:r>
          </a:p>
        </p:txBody>
      </p:sp>
      <p:pic>
        <p:nvPicPr>
          <p:cNvPr id="2054" name="Picture 6">
            <a:extLst>
              <a:ext uri="{FF2B5EF4-FFF2-40B4-BE49-F238E27FC236}">
                <a16:creationId xmlns:a16="http://schemas.microsoft.com/office/drawing/2014/main" id="{6D46CE2A-A287-5AD5-B6D8-B6D4AA81A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582" y="3635490"/>
            <a:ext cx="4510455" cy="25371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A9AE56-7740-2060-5D06-2F82488B078E}"/>
              </a:ext>
            </a:extLst>
          </p:cNvPr>
          <p:cNvSpPr txBox="1"/>
          <p:nvPr/>
        </p:nvSpPr>
        <p:spPr>
          <a:xfrm>
            <a:off x="8182209" y="6504802"/>
            <a:ext cx="6094140" cy="230832"/>
          </a:xfrm>
          <a:prstGeom prst="rect">
            <a:avLst/>
          </a:prstGeom>
          <a:noFill/>
        </p:spPr>
        <p:txBody>
          <a:bodyPr wrap="square">
            <a:spAutoFit/>
          </a:bodyPr>
          <a:lstStyle/>
          <a:p>
            <a:r>
              <a:rPr lang="en-US" sz="900" dirty="0"/>
              <a:t>https://www.youtube.com/watch?v=RVjrg6-JXu4</a:t>
            </a:r>
          </a:p>
        </p:txBody>
      </p:sp>
    </p:spTree>
    <p:extLst>
      <p:ext uri="{BB962C8B-B14F-4D97-AF65-F5344CB8AC3E}">
        <p14:creationId xmlns:p14="http://schemas.microsoft.com/office/powerpoint/2010/main" val="415219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654D-2141-2884-E477-B2C26622F461}"/>
              </a:ext>
            </a:extLst>
          </p:cNvPr>
          <p:cNvSpPr>
            <a:spLocks noGrp="1"/>
          </p:cNvSpPr>
          <p:nvPr>
            <p:ph type="title"/>
          </p:nvPr>
        </p:nvSpPr>
        <p:spPr>
          <a:xfrm>
            <a:off x="838200" y="145024"/>
            <a:ext cx="10515600" cy="660787"/>
          </a:xfrm>
        </p:spPr>
        <p:txBody>
          <a:bodyPr>
            <a:normAutofit/>
          </a:bodyPr>
          <a:lstStyle/>
          <a:p>
            <a:pPr algn="ctr"/>
            <a:r>
              <a:rPr lang="en-US" sz="3600" dirty="0">
                <a:latin typeface="Times New Roman" panose="02020603050405020304" pitchFamily="18" charset="0"/>
                <a:cs typeface="Times New Roman" panose="02020603050405020304" pitchFamily="18" charset="0"/>
              </a:rPr>
              <a:t>The Folk Revival</a:t>
            </a:r>
          </a:p>
        </p:txBody>
      </p:sp>
      <p:sp>
        <p:nvSpPr>
          <p:cNvPr id="3" name="Content Placeholder 2">
            <a:extLst>
              <a:ext uri="{FF2B5EF4-FFF2-40B4-BE49-F238E27FC236}">
                <a16:creationId xmlns:a16="http://schemas.microsoft.com/office/drawing/2014/main" id="{1532A499-D191-79AA-E181-5E22024DC908}"/>
              </a:ext>
            </a:extLst>
          </p:cNvPr>
          <p:cNvSpPr>
            <a:spLocks noGrp="1"/>
          </p:cNvSpPr>
          <p:nvPr>
            <p:ph idx="1"/>
          </p:nvPr>
        </p:nvSpPr>
        <p:spPr>
          <a:xfrm>
            <a:off x="838200" y="986618"/>
            <a:ext cx="10515600" cy="5589487"/>
          </a:xfrm>
        </p:spPr>
        <p:txBody>
          <a:bodyPr vert="horz" lIns="91440" tIns="45720" rIns="91440" bIns="45720" rtlCol="0" anchor="t">
            <a:normAutofit fontScale="92500" lnSpcReduction="10000"/>
          </a:bodyPr>
          <a:lstStyle/>
          <a:p>
            <a:r>
              <a:rPr lang="en-US" sz="2000" dirty="0">
                <a:latin typeface="Times New Roman"/>
                <a:cs typeface="Calibri"/>
              </a:rPr>
              <a:t>1928: Library of Congress creates the Archive of American Folk Song.</a:t>
            </a:r>
          </a:p>
          <a:p>
            <a:r>
              <a:rPr lang="en-US" sz="2000" dirty="0">
                <a:latin typeface="Times New Roman"/>
                <a:cs typeface="Calibri"/>
              </a:rPr>
              <a:t>1928: Bascom Lamar Lunsford hosted first Mountain Dance and Folk Festival in Asheville, North Carolina.</a:t>
            </a:r>
          </a:p>
          <a:p>
            <a:r>
              <a:rPr lang="en-US" sz="2000" dirty="0">
                <a:latin typeface="Times New Roman"/>
                <a:cs typeface="Calibri"/>
              </a:rPr>
              <a:t>Folkways Records founded by Moses Asch in 1948.</a:t>
            </a:r>
            <a:endParaRPr lang="en-US"/>
          </a:p>
          <a:p>
            <a:r>
              <a:rPr lang="en-US" sz="2000" dirty="0">
                <a:latin typeface="Times New Roman"/>
                <a:cs typeface="Calibri"/>
              </a:rPr>
              <a:t>1950: The Weavers' cover of Lead Belly's </a:t>
            </a:r>
            <a:r>
              <a:rPr lang="en-US" sz="2000" i="1" dirty="0">
                <a:latin typeface="Times New Roman"/>
                <a:cs typeface="Calibri"/>
              </a:rPr>
              <a:t>Goodnight Irene</a:t>
            </a:r>
            <a:r>
              <a:rPr lang="en-US" sz="2000" dirty="0">
                <a:latin typeface="Times New Roman"/>
                <a:cs typeface="Calibri"/>
              </a:rPr>
              <a:t> hits #1 on the Billboard charts for 13 weeks.</a:t>
            </a:r>
          </a:p>
          <a:p>
            <a:r>
              <a:rPr lang="en-US" sz="2000" dirty="0">
                <a:latin typeface="Times New Roman"/>
                <a:cs typeface="Calibri"/>
              </a:rPr>
              <a:t>1952: Harry Smith's </a:t>
            </a:r>
            <a:r>
              <a:rPr lang="en-US" sz="2000" i="1" dirty="0">
                <a:latin typeface="Times New Roman"/>
                <a:cs typeface="Calibri"/>
              </a:rPr>
              <a:t>Anthology of American Folk Music </a:t>
            </a:r>
            <a:r>
              <a:rPr lang="en-US" sz="2000" dirty="0">
                <a:latin typeface="Times New Roman"/>
                <a:cs typeface="Calibri"/>
              </a:rPr>
              <a:t>issued by Folkways Records.</a:t>
            </a:r>
          </a:p>
          <a:p>
            <a:r>
              <a:rPr lang="en-US" sz="2000" dirty="0">
                <a:latin typeface="Times New Roman"/>
                <a:cs typeface="Calibri"/>
              </a:rPr>
              <a:t>August 1955: Pete Seeger appears before the House Un-American Activities Committee. Indicted for Contempt of Congress (1957), convicted in a jury trial (1961); conviction overturned (1962).</a:t>
            </a:r>
          </a:p>
          <a:p>
            <a:r>
              <a:rPr lang="en-US" sz="2000" dirty="0">
                <a:latin typeface="Times New Roman"/>
                <a:cs typeface="Calibri"/>
              </a:rPr>
              <a:t>December 1955: The Weavers historic Carnegie Hall reunion.</a:t>
            </a:r>
          </a:p>
          <a:p>
            <a:r>
              <a:rPr lang="en-US" sz="2000" dirty="0">
                <a:latin typeface="Times New Roman"/>
                <a:cs typeface="Calibri"/>
              </a:rPr>
              <a:t>1956: Albert Grossman and Les Brown opened the Gate of Horn in Chicago.</a:t>
            </a:r>
          </a:p>
          <a:p>
            <a:r>
              <a:rPr lang="en-US" sz="2000" dirty="0">
                <a:latin typeface="Times New Roman"/>
                <a:cs typeface="Calibri"/>
              </a:rPr>
              <a:t>1957: The original Kingston Trio formed; </a:t>
            </a:r>
            <a:r>
              <a:rPr lang="en-US" sz="2000" i="1" dirty="0">
                <a:latin typeface="Times New Roman"/>
                <a:cs typeface="Calibri"/>
              </a:rPr>
              <a:t>Tom Dooley </a:t>
            </a:r>
            <a:r>
              <a:rPr lang="en-US" sz="2000" dirty="0">
                <a:latin typeface="Times New Roman"/>
                <a:cs typeface="Calibri"/>
              </a:rPr>
              <a:t>sold 3,000,000 in 1958.</a:t>
            </a:r>
          </a:p>
          <a:p>
            <a:r>
              <a:rPr lang="en-US" sz="2000" dirty="0">
                <a:latin typeface="Times New Roman"/>
                <a:cs typeface="Calibri"/>
              </a:rPr>
              <a:t>1957: Izzy Young opened the Folklore Center of MacDougal Street in Greenwich Village.</a:t>
            </a:r>
          </a:p>
          <a:p>
            <a:r>
              <a:rPr lang="en-US" sz="2000" dirty="0">
                <a:latin typeface="Times New Roman"/>
                <a:cs typeface="Calibri"/>
              </a:rPr>
              <a:t>1958: The Gaslight Café opened on MacDougal St.; Club 47 opened in Cambridge.</a:t>
            </a:r>
          </a:p>
          <a:p>
            <a:r>
              <a:rPr lang="en-US" sz="2000" dirty="0">
                <a:latin typeface="Times New Roman"/>
                <a:cs typeface="Calibri"/>
              </a:rPr>
              <a:t>1958-1970: Berkeley Folk Festival</a:t>
            </a:r>
          </a:p>
          <a:p>
            <a:r>
              <a:rPr lang="en-US" sz="2000" dirty="0">
                <a:latin typeface="Times New Roman"/>
                <a:cs typeface="Calibri"/>
              </a:rPr>
              <a:t>1959-1960: Harry Belafonte Carnegie Hall concerts recorded live.</a:t>
            </a:r>
          </a:p>
          <a:p>
            <a:r>
              <a:rPr lang="en-US" sz="2000" dirty="0">
                <a:latin typeface="Times New Roman"/>
                <a:cs typeface="Calibri"/>
              </a:rPr>
              <a:t>1961: Inaugural year of the University of Chicago Folk Festival.</a:t>
            </a:r>
          </a:p>
        </p:txBody>
      </p:sp>
    </p:spTree>
    <p:extLst>
      <p:ext uri="{BB962C8B-B14F-4D97-AF65-F5344CB8AC3E}">
        <p14:creationId xmlns:p14="http://schemas.microsoft.com/office/powerpoint/2010/main" val="41339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9DC6-DD6F-8625-FFB0-61A6E1E9BA44}"/>
              </a:ext>
            </a:extLst>
          </p:cNvPr>
          <p:cNvSpPr>
            <a:spLocks noGrp="1"/>
          </p:cNvSpPr>
          <p:nvPr>
            <p:ph type="title"/>
          </p:nvPr>
        </p:nvSpPr>
        <p:spPr>
          <a:xfrm>
            <a:off x="838200" y="-147242"/>
            <a:ext cx="10515600" cy="1228802"/>
          </a:xfrm>
        </p:spPr>
        <p:txBody>
          <a:bodyPr>
            <a:normAutofit/>
          </a:bodyPr>
          <a:lstStyle/>
          <a:p>
            <a:pPr algn="ctr"/>
            <a:r>
              <a:rPr lang="en-US" sz="2800" dirty="0">
                <a:latin typeface="Times New Roman"/>
                <a:cs typeface="Times New Roman"/>
              </a:rPr>
              <a:t>The Early History of the Newport Folk Festival</a:t>
            </a:r>
            <a:br>
              <a:rPr lang="en-US" sz="2800" dirty="0">
                <a:latin typeface="Times New Roman" panose="02020603050405020304" pitchFamily="18" charset="0"/>
                <a:cs typeface="Times New Roman" panose="02020603050405020304" pitchFamily="18" charset="0"/>
              </a:rPr>
            </a:br>
            <a:r>
              <a:rPr lang="en-US" sz="2800" dirty="0">
                <a:latin typeface="Times New Roman"/>
                <a:cs typeface="Times New Roman"/>
              </a:rPr>
              <a:t>The “Utopian” Period</a:t>
            </a:r>
          </a:p>
        </p:txBody>
      </p:sp>
      <p:sp>
        <p:nvSpPr>
          <p:cNvPr id="3" name="Content Placeholder 2">
            <a:extLst>
              <a:ext uri="{FF2B5EF4-FFF2-40B4-BE49-F238E27FC236}">
                <a16:creationId xmlns:a16="http://schemas.microsoft.com/office/drawing/2014/main" id="{ACB02F4E-87BF-64CF-A0E5-4EA0E7FBEE91}"/>
              </a:ext>
            </a:extLst>
          </p:cNvPr>
          <p:cNvSpPr>
            <a:spLocks noGrp="1"/>
          </p:cNvSpPr>
          <p:nvPr>
            <p:ph idx="1"/>
          </p:nvPr>
        </p:nvSpPr>
        <p:spPr>
          <a:xfrm>
            <a:off x="838200" y="1075720"/>
            <a:ext cx="10515600" cy="5597146"/>
          </a:xfrm>
        </p:spPr>
        <p:txBody>
          <a:bodyPr vert="horz" lIns="91440" tIns="45720" rIns="91440" bIns="45720" rtlCol="0" anchor="t">
            <a:normAutofit/>
          </a:bodyPr>
          <a:lstStyle/>
          <a:p>
            <a:r>
              <a:rPr lang="en-US" sz="2000" dirty="0">
                <a:latin typeface="Times New Roman"/>
                <a:cs typeface="Calibri"/>
              </a:rPr>
              <a:t>Founded by George Wein in 1959, owner of Boston jazz club Storyville and founder of the Newport Jazz </a:t>
            </a:r>
            <a:r>
              <a:rPr lang="en-US" sz="2000">
                <a:latin typeface="Times New Roman"/>
                <a:cs typeface="Calibri"/>
              </a:rPr>
              <a:t>Festival. Albert Grossman  put the line-up together.</a:t>
            </a:r>
            <a:endParaRPr lang="en-US" sz="2000" dirty="0">
              <a:latin typeface="Times New Roman"/>
              <a:cs typeface="Calibri"/>
            </a:endParaRPr>
          </a:p>
          <a:p>
            <a:r>
              <a:rPr lang="en-US" sz="2000">
                <a:latin typeface="Times New Roman"/>
                <a:cs typeface="Calibri"/>
              </a:rPr>
              <a:t>12,000-14,000 attended in 1959 and 10,000 in 1960. The Newport City Council shut it down after the first two years. Clashes with police had led to violence and vandalism.</a:t>
            </a:r>
            <a:endParaRPr lang="en-US" sz="2000" dirty="0">
              <a:latin typeface="Times New Roman"/>
              <a:cs typeface="Calibri"/>
            </a:endParaRPr>
          </a:p>
          <a:p>
            <a:r>
              <a:rPr lang="en-US" sz="2000">
                <a:latin typeface="Times New Roman"/>
                <a:cs typeface="Calibri"/>
              </a:rPr>
              <a:t>In 1963, the Council was persuaded to grant a licence to Wein to resume the festival. The Newport Folk Festival was incorporated as a non-profit, with a 7-member board of directors: Pete Seeger; Theodore Bikel; Bill Clifton; Clarence Cooper; Erik Darling; Jean Ritchie; and Peter Yarrow.</a:t>
            </a:r>
            <a:endParaRPr lang="en-US" sz="2000" dirty="0">
              <a:latin typeface="Times New Roman"/>
              <a:cs typeface="Calibri"/>
            </a:endParaRPr>
          </a:p>
          <a:p>
            <a:r>
              <a:rPr lang="en-US" sz="2000">
                <a:latin typeface="Times New Roman"/>
                <a:cs typeface="Calibri"/>
              </a:rPr>
              <a:t>They designed a weekend program of afternoon workshops and evening concerts, and invited traditional musicians, established country and blues acts, aspiring singer-songwriters, and world music performers.</a:t>
            </a:r>
            <a:endParaRPr lang="en-US" sz="2000" dirty="0">
              <a:latin typeface="Times New Roman"/>
              <a:cs typeface="Calibri"/>
            </a:endParaRPr>
          </a:p>
          <a:p>
            <a:r>
              <a:rPr lang="en-US" sz="2000">
                <a:latin typeface="Times New Roman"/>
                <a:cs typeface="Calibri"/>
              </a:rPr>
              <a:t>The non-profit also included the Newport Folk Festival Foundation. The foundation funded regional festivals and folk song societies. And they sent Ralph Rinzler. Mike Seeger, and Bob Jones out into different regions of the country to find traditional singers and players and invite them to come to perform.</a:t>
            </a:r>
            <a:endParaRPr lang="en-US" sz="2000" dirty="0">
              <a:latin typeface="Times New Roman"/>
              <a:cs typeface="Calibri"/>
            </a:endParaRPr>
          </a:p>
          <a:p>
            <a:r>
              <a:rPr lang="en-US" sz="2000">
                <a:latin typeface="Times New Roman"/>
                <a:cs typeface="Calibri"/>
              </a:rPr>
              <a:t>From 1963-1969, every performer received $50/day to perform regardless of their stature or reputation.</a:t>
            </a:r>
            <a:endParaRPr lang="en-US" sz="2000" dirty="0">
              <a:latin typeface="Times New Roman"/>
              <a:cs typeface="Calibri"/>
            </a:endParaRPr>
          </a:p>
          <a:p>
            <a:endParaRPr lang="en-US" sz="2000" dirty="0">
              <a:latin typeface="Times New Roman"/>
              <a:cs typeface="Calibri"/>
            </a:endParaRPr>
          </a:p>
        </p:txBody>
      </p:sp>
    </p:spTree>
    <p:extLst>
      <p:ext uri="{BB962C8B-B14F-4D97-AF65-F5344CB8AC3E}">
        <p14:creationId xmlns:p14="http://schemas.microsoft.com/office/powerpoint/2010/main" val="330956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47D7-A085-2180-8AC2-44E19E82FD1D}"/>
              </a:ext>
            </a:extLst>
          </p:cNvPr>
          <p:cNvSpPr>
            <a:spLocks noGrp="1"/>
          </p:cNvSpPr>
          <p:nvPr>
            <p:ph type="title"/>
          </p:nvPr>
        </p:nvSpPr>
        <p:spPr>
          <a:xfrm>
            <a:off x="838200" y="365125"/>
            <a:ext cx="10515600" cy="445103"/>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Remembering 1964: A Timeline</a:t>
            </a:r>
          </a:p>
        </p:txBody>
      </p:sp>
      <p:sp>
        <p:nvSpPr>
          <p:cNvPr id="4" name="Content Placeholder 3">
            <a:extLst>
              <a:ext uri="{FF2B5EF4-FFF2-40B4-BE49-F238E27FC236}">
                <a16:creationId xmlns:a16="http://schemas.microsoft.com/office/drawing/2014/main" id="{49C8FEE5-6095-1505-1860-475DE183AD9C}"/>
              </a:ext>
            </a:extLst>
          </p:cNvPr>
          <p:cNvSpPr>
            <a:spLocks noGrp="1"/>
          </p:cNvSpPr>
          <p:nvPr>
            <p:ph idx="1"/>
          </p:nvPr>
        </p:nvSpPr>
        <p:spPr>
          <a:xfrm>
            <a:off x="257767" y="836271"/>
            <a:ext cx="11096033" cy="5823491"/>
          </a:xfrm>
        </p:spPr>
        <p:txBody>
          <a:bodyPr>
            <a:normAutofit fontScale="92500" lnSpcReduction="20000"/>
          </a:bodyPr>
          <a:lstStyle/>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2/25  Cassius Clay beat Sonny Liston</a:t>
            </a:r>
          </a:p>
          <a:p>
            <a:r>
              <a:rPr lang="en-US" sz="1600" dirty="0">
                <a:latin typeface="Times New Roman" panose="02020603050405020304" pitchFamily="18" charset="0"/>
                <a:cs typeface="Times New Roman" panose="02020603050405020304" pitchFamily="18" charset="0"/>
              </a:rPr>
              <a:t>3/6  Cassius Clay changed name to Muhammad Ali.</a:t>
            </a:r>
          </a:p>
          <a:p>
            <a:r>
              <a:rPr lang="en-US" sz="1600" dirty="0">
                <a:latin typeface="Times New Roman" panose="02020603050405020304" pitchFamily="18" charset="0"/>
                <a:cs typeface="Times New Roman" panose="02020603050405020304" pitchFamily="18" charset="0"/>
              </a:rPr>
              <a:t>4/13   Sidney Poitier won  Best Actor for </a:t>
            </a:r>
            <a:r>
              <a:rPr lang="en-US" sz="1600" i="1" dirty="0" err="1">
                <a:latin typeface="Times New Roman" panose="02020603050405020304" pitchFamily="18" charset="0"/>
                <a:cs typeface="Times New Roman" panose="02020603050405020304" pitchFamily="18" charset="0"/>
              </a:rPr>
              <a:t>Lillies</a:t>
            </a:r>
            <a:r>
              <a:rPr lang="en-US" sz="1600" i="1" dirty="0">
                <a:latin typeface="Times New Roman" panose="02020603050405020304" pitchFamily="18" charset="0"/>
                <a:cs typeface="Times New Roman" panose="02020603050405020304" pitchFamily="18" charset="0"/>
              </a:rPr>
              <a:t> of the Field.</a:t>
            </a:r>
          </a:p>
          <a:p>
            <a:r>
              <a:rPr lang="en-US" sz="1600" dirty="0">
                <a:latin typeface="Times New Roman" panose="02020603050405020304" pitchFamily="18" charset="0"/>
                <a:cs typeface="Times New Roman" panose="02020603050405020304" pitchFamily="18" charset="0"/>
              </a:rPr>
              <a:t>4/20  LBJ and Khrushchev summit on nuclear weapons.</a:t>
            </a:r>
          </a:p>
          <a:p>
            <a:r>
              <a:rPr lang="en-US" sz="1600" dirty="0">
                <a:latin typeface="Times New Roman" panose="02020603050405020304" pitchFamily="18" charset="0"/>
                <a:cs typeface="Times New Roman" panose="02020603050405020304" pitchFamily="18" charset="0"/>
              </a:rPr>
              <a:t>5/2  Ku Klux Klan murders in Mississippi.</a:t>
            </a:r>
          </a:p>
          <a:p>
            <a:r>
              <a:rPr lang="en-US" sz="1600" dirty="0">
                <a:latin typeface="Times New Roman" panose="02020603050405020304" pitchFamily="18" charset="0"/>
                <a:cs typeface="Times New Roman" panose="02020603050405020304" pitchFamily="18" charset="0"/>
              </a:rPr>
              <a:t>5/28   PLO chartered.</a:t>
            </a:r>
          </a:p>
          <a:p>
            <a:r>
              <a:rPr lang="en-US" sz="1600" dirty="0">
                <a:latin typeface="Times New Roman" panose="02020603050405020304" pitchFamily="18" charset="0"/>
                <a:cs typeface="Times New Roman" panose="02020603050405020304" pitchFamily="18" charset="0"/>
              </a:rPr>
              <a:t>6/12  Nelson Mandela sentenced to life.</a:t>
            </a:r>
          </a:p>
          <a:p>
            <a:r>
              <a:rPr lang="en-US" sz="1600" dirty="0">
                <a:latin typeface="Times New Roman" panose="02020603050405020304" pitchFamily="18" charset="0"/>
                <a:cs typeface="Times New Roman" panose="02020603050405020304" pitchFamily="18" charset="0"/>
              </a:rPr>
              <a:t>6/14   Freedom Summer voter registration drive launched.</a:t>
            </a:r>
          </a:p>
          <a:p>
            <a:r>
              <a:rPr lang="en-US" sz="1600" dirty="0">
                <a:latin typeface="Times New Roman" panose="02020603050405020304" pitchFamily="18" charset="0"/>
                <a:cs typeface="Times New Roman" panose="02020603050405020304" pitchFamily="18" charset="0"/>
              </a:rPr>
              <a:t>7/2  Civil Rights Act outlawed discrimination based on race, color, </a:t>
            </a:r>
          </a:p>
          <a:p>
            <a:pPr marL="0" indent="0">
              <a:buNone/>
            </a:pPr>
            <a:r>
              <a:rPr lang="en-US" sz="1600" dirty="0">
                <a:latin typeface="Times New Roman" panose="02020603050405020304" pitchFamily="18" charset="0"/>
                <a:cs typeface="Times New Roman" panose="02020603050405020304" pitchFamily="18" charset="0"/>
              </a:rPr>
              <a:t>     religion, gender, and national origin.</a:t>
            </a:r>
          </a:p>
          <a:p>
            <a:r>
              <a:rPr lang="en-US" sz="1600" dirty="0">
                <a:latin typeface="Times New Roman" panose="02020603050405020304" pitchFamily="18" charset="0"/>
                <a:cs typeface="Times New Roman" panose="02020603050405020304" pitchFamily="18" charset="0"/>
              </a:rPr>
              <a:t>7/27  5000 more US troops sent to Vietnam.</a:t>
            </a:r>
          </a:p>
          <a:p>
            <a:r>
              <a:rPr lang="en-US" sz="1600" dirty="0">
                <a:latin typeface="Times New Roman" panose="02020603050405020304" pitchFamily="18" charset="0"/>
                <a:cs typeface="Times New Roman" panose="02020603050405020304" pitchFamily="18" charset="0"/>
              </a:rPr>
              <a:t>8/7   Congress passed Gulf of Tonkin Resolution.</a:t>
            </a:r>
          </a:p>
          <a:p>
            <a:r>
              <a:rPr lang="en-US" sz="1600" dirty="0">
                <a:latin typeface="Times New Roman" panose="02020603050405020304" pitchFamily="18" charset="0"/>
                <a:cs typeface="Times New Roman" panose="02020603050405020304" pitchFamily="18" charset="0"/>
              </a:rPr>
              <a:t>8/27  </a:t>
            </a:r>
            <a:r>
              <a:rPr lang="en-US" sz="1600" i="1" dirty="0">
                <a:latin typeface="Times New Roman" panose="02020603050405020304" pitchFamily="18" charset="0"/>
                <a:cs typeface="Times New Roman" panose="02020603050405020304" pitchFamily="18" charset="0"/>
              </a:rPr>
              <a:t>Mary Poppins </a:t>
            </a:r>
            <a:r>
              <a:rPr lang="en-US" sz="1600" dirty="0">
                <a:latin typeface="Times New Roman" panose="02020603050405020304" pitchFamily="18" charset="0"/>
                <a:cs typeface="Times New Roman" panose="02020603050405020304" pitchFamily="18" charset="0"/>
              </a:rPr>
              <a:t>opened.</a:t>
            </a:r>
          </a:p>
          <a:p>
            <a:r>
              <a:rPr lang="en-US" sz="1600" dirty="0">
                <a:latin typeface="Times New Roman" panose="02020603050405020304" pitchFamily="18" charset="0"/>
                <a:cs typeface="Times New Roman" panose="02020603050405020304" pitchFamily="18" charset="0"/>
              </a:rPr>
              <a:t>9/24  Warren Report on JFK assassination issued.</a:t>
            </a:r>
          </a:p>
          <a:p>
            <a:r>
              <a:rPr lang="en-US" sz="1600" dirty="0">
                <a:latin typeface="Times New Roman" panose="02020603050405020304" pitchFamily="18" charset="0"/>
                <a:cs typeface="Times New Roman" panose="02020603050405020304" pitchFamily="18" charset="0"/>
              </a:rPr>
              <a:t>10/14  Martin Luther King won Nobel Peace Prize.</a:t>
            </a:r>
          </a:p>
          <a:p>
            <a:r>
              <a:rPr lang="en-US" sz="1600" dirty="0">
                <a:latin typeface="Times New Roman" panose="02020603050405020304" pitchFamily="18" charset="0"/>
                <a:cs typeface="Times New Roman" panose="02020603050405020304" pitchFamily="18" charset="0"/>
              </a:rPr>
              <a:t>10/17  China’s first successful nuclear bomb test.</a:t>
            </a:r>
          </a:p>
          <a:p>
            <a:r>
              <a:rPr lang="en-US" sz="1600" dirty="0">
                <a:latin typeface="Times New Roman" panose="02020603050405020304" pitchFamily="18" charset="0"/>
                <a:cs typeface="Times New Roman" panose="02020603050405020304" pitchFamily="18" charset="0"/>
              </a:rPr>
              <a:t>11/3  LBJ elected with 62.8% of the popular vote.</a:t>
            </a:r>
          </a:p>
          <a:p>
            <a:r>
              <a:rPr lang="en-US" sz="1600" dirty="0">
                <a:latin typeface="Times New Roman" panose="02020603050405020304" pitchFamily="18" charset="0"/>
                <a:cs typeface="Times New Roman" panose="02020603050405020304" pitchFamily="18" charset="0"/>
              </a:rPr>
              <a:t>12/3  Berkeley Free Speech Movement, 800 arrested.</a:t>
            </a:r>
          </a:p>
          <a:p>
            <a:endParaRPr lang="en-US" sz="16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102" name="Picture 6">
            <a:extLst>
              <a:ext uri="{FF2B5EF4-FFF2-40B4-BE49-F238E27FC236}">
                <a16:creationId xmlns:a16="http://schemas.microsoft.com/office/drawing/2014/main" id="{595A8C2D-6638-0135-6BA2-E1DB35C82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549" y="1666754"/>
            <a:ext cx="5515251" cy="36952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BD595D-A603-A10C-9704-6AF5CBFB471F}"/>
              </a:ext>
            </a:extLst>
          </p:cNvPr>
          <p:cNvSpPr txBox="1"/>
          <p:nvPr/>
        </p:nvSpPr>
        <p:spPr>
          <a:xfrm>
            <a:off x="6430252" y="5652397"/>
            <a:ext cx="4609456" cy="369332"/>
          </a:xfrm>
          <a:prstGeom prst="rect">
            <a:avLst/>
          </a:prstGeom>
          <a:noFill/>
        </p:spPr>
        <p:txBody>
          <a:bodyPr wrap="square">
            <a:spAutoFit/>
          </a:bodyPr>
          <a:lstStyle/>
          <a:p>
            <a:r>
              <a:rPr lang="en-US" sz="900" dirty="0"/>
              <a:t>https://en.wikipedia.org/wiki/File:Lyndon_Johnson_signing_Civil_Rights_Act,_July_2,_1964.jpg</a:t>
            </a:r>
          </a:p>
        </p:txBody>
      </p:sp>
    </p:spTree>
    <p:extLst>
      <p:ext uri="{BB962C8B-B14F-4D97-AF65-F5344CB8AC3E}">
        <p14:creationId xmlns:p14="http://schemas.microsoft.com/office/powerpoint/2010/main" val="265417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695-C730-7C4E-9AA4-BBC3A424FCE2}"/>
              </a:ext>
            </a:extLst>
          </p:cNvPr>
          <p:cNvSpPr>
            <a:spLocks noGrp="1"/>
          </p:cNvSpPr>
          <p:nvPr>
            <p:ph type="title"/>
          </p:nvPr>
        </p:nvSpPr>
        <p:spPr>
          <a:xfrm>
            <a:off x="838200" y="231310"/>
            <a:ext cx="10515600" cy="727695"/>
          </a:xfrm>
        </p:spPr>
        <p:txBody>
          <a:bodyPr>
            <a:normAutofit/>
          </a:bodyPr>
          <a:lstStyle/>
          <a:p>
            <a:pPr algn="ctr"/>
            <a:r>
              <a:rPr lang="en-US" sz="3600" dirty="0">
                <a:latin typeface="Times New Roman" panose="02020603050405020304" pitchFamily="18" charset="0"/>
                <a:cs typeface="Times New Roman" panose="02020603050405020304" pitchFamily="18" charset="0"/>
              </a:rPr>
              <a:t>Thursday Night</a:t>
            </a:r>
          </a:p>
        </p:txBody>
      </p:sp>
      <p:sp>
        <p:nvSpPr>
          <p:cNvPr id="4" name="Content Placeholder 3">
            <a:extLst>
              <a:ext uri="{FF2B5EF4-FFF2-40B4-BE49-F238E27FC236}">
                <a16:creationId xmlns:a16="http://schemas.microsoft.com/office/drawing/2014/main" id="{3D031992-1EFF-46E4-EC2D-67B71EB2F80E}"/>
              </a:ext>
            </a:extLst>
          </p:cNvPr>
          <p:cNvSpPr>
            <a:spLocks noGrp="1"/>
          </p:cNvSpPr>
          <p:nvPr>
            <p:ph sz="half" idx="2"/>
          </p:nvPr>
        </p:nvSpPr>
        <p:spPr>
          <a:xfrm>
            <a:off x="6647123" y="1318026"/>
            <a:ext cx="5181600" cy="4845874"/>
          </a:xfrm>
        </p:spPr>
        <p:txBody>
          <a:bodyPr/>
          <a:lstStyle/>
          <a:p>
            <a:pPr marL="0" indent="0" algn="ctr">
              <a:buNone/>
            </a:pPr>
            <a:r>
              <a:rPr lang="en-US" dirty="0">
                <a:latin typeface="Times New Roman" panose="02020603050405020304" pitchFamily="18" charset="0"/>
                <a:cs typeface="Times New Roman" panose="02020603050405020304" pitchFamily="18" charset="0"/>
              </a:rPr>
              <a:t>Our Setlist</a:t>
            </a:r>
          </a:p>
          <a:p>
            <a:r>
              <a:rPr lang="en-US" sz="2400" dirty="0">
                <a:latin typeface="Times New Roman" panose="02020603050405020304" pitchFamily="18" charset="0"/>
                <a:cs typeface="Times New Roman" panose="02020603050405020304" pitchFamily="18" charset="0"/>
              </a:rPr>
              <a:t>Tis A Gift to Be Simple (Jean Ritchie)</a:t>
            </a:r>
          </a:p>
          <a:p>
            <a:r>
              <a:rPr lang="en-US" sz="2400" dirty="0">
                <a:latin typeface="Times New Roman" panose="02020603050405020304" pitchFamily="18" charset="0"/>
                <a:cs typeface="Times New Roman" panose="02020603050405020304" pitchFamily="18" charset="0"/>
              </a:rPr>
              <a:t>Freight Train (Elizabeth </a:t>
            </a:r>
            <a:r>
              <a:rPr lang="en-US" sz="2400" dirty="0" err="1">
                <a:latin typeface="Times New Roman" panose="02020603050405020304" pitchFamily="18" charset="0"/>
                <a:cs typeface="Times New Roman" panose="02020603050405020304" pitchFamily="18" charset="0"/>
              </a:rPr>
              <a:t>Cotten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Jack </a:t>
            </a:r>
            <a:r>
              <a:rPr lang="en-US" sz="2400" dirty="0" err="1">
                <a:latin typeface="Times New Roman" panose="02020603050405020304" pitchFamily="18" charset="0"/>
                <a:cs typeface="Times New Roman" panose="02020603050405020304" pitchFamily="18" charset="0"/>
              </a:rPr>
              <a:t>O’Diamonds</a:t>
            </a:r>
            <a:r>
              <a:rPr lang="en-US" sz="2400" dirty="0">
                <a:latin typeface="Times New Roman" panose="02020603050405020304" pitchFamily="18" charset="0"/>
                <a:cs typeface="Times New Roman" panose="02020603050405020304" pitchFamily="18" charset="0"/>
              </a:rPr>
              <a:t> (Hobart Smith)</a:t>
            </a:r>
          </a:p>
          <a:p>
            <a:r>
              <a:rPr lang="en-US" sz="2400" dirty="0">
                <a:latin typeface="Times New Roman" panose="02020603050405020304" pitchFamily="18" charset="0"/>
                <a:cs typeface="Times New Roman" panose="02020603050405020304" pitchFamily="18" charset="0"/>
              </a:rPr>
              <a:t>Merry Golden Tree (Almeda Riddle)</a:t>
            </a:r>
          </a:p>
          <a:p>
            <a:r>
              <a:rPr lang="en-US" sz="2400" dirty="0">
                <a:latin typeface="Times New Roman" panose="02020603050405020304" pitchFamily="18" charset="0"/>
                <a:cs typeface="Times New Roman" panose="02020603050405020304" pitchFamily="18" charset="0"/>
              </a:rPr>
              <a:t> The Chickens Grow Tall (Glenn </a:t>
            </a:r>
            <a:r>
              <a:rPr lang="en-US" sz="2400" dirty="0" err="1">
                <a:latin typeface="Times New Roman" panose="02020603050405020304" pitchFamily="18" charset="0"/>
                <a:cs typeface="Times New Roman" panose="02020603050405020304" pitchFamily="18" charset="0"/>
              </a:rPr>
              <a:t>Ohrlin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Goin Down the Road </a:t>
            </a:r>
            <a:r>
              <a:rPr lang="en-US" sz="2400" dirty="0" err="1">
                <a:latin typeface="Times New Roman" panose="02020603050405020304" pitchFamily="18" charset="0"/>
                <a:cs typeface="Times New Roman" panose="02020603050405020304" pitchFamily="18" charset="0"/>
              </a:rPr>
              <a:t>Feelin</a:t>
            </a:r>
            <a:r>
              <a:rPr lang="en-US" sz="2400" dirty="0">
                <a:latin typeface="Times New Roman" panose="02020603050405020304" pitchFamily="18" charset="0"/>
                <a:cs typeface="Times New Roman" panose="02020603050405020304" pitchFamily="18" charset="0"/>
              </a:rPr>
              <a:t>’ Bad (Doc Watson)</a:t>
            </a:r>
          </a:p>
          <a:p>
            <a:r>
              <a:rPr lang="en-US" sz="2400" dirty="0">
                <a:latin typeface="Times New Roman" panose="02020603050405020304" pitchFamily="18" charset="0"/>
                <a:cs typeface="Times New Roman" panose="02020603050405020304" pitchFamily="18" charset="0"/>
              </a:rPr>
              <a:t>San Francisco Bay Blues (Jesse Fuller)</a:t>
            </a:r>
          </a:p>
        </p:txBody>
      </p:sp>
      <p:pic>
        <p:nvPicPr>
          <p:cNvPr id="6" name="Content Placeholder 5">
            <a:extLst>
              <a:ext uri="{FF2B5EF4-FFF2-40B4-BE49-F238E27FC236}">
                <a16:creationId xmlns:a16="http://schemas.microsoft.com/office/drawing/2014/main" id="{244232A2-9DCE-D02E-9207-42084A8EAA77}"/>
              </a:ext>
            </a:extLst>
          </p:cNvPr>
          <p:cNvPicPr>
            <a:picLocks noGrp="1" noChangeAspect="1"/>
          </p:cNvPicPr>
          <p:nvPr>
            <p:ph sz="half" idx="1"/>
          </p:nvPr>
        </p:nvPicPr>
        <p:blipFill rotWithShape="1">
          <a:blip r:embed="rId2"/>
          <a:srcRect t="22414" r="42547" b="50095"/>
          <a:stretch/>
        </p:blipFill>
        <p:spPr>
          <a:xfrm>
            <a:off x="348286" y="1730828"/>
            <a:ext cx="5656523" cy="3651069"/>
          </a:xfrm>
          <a:prstGeom prst="rect">
            <a:avLst/>
          </a:prstGeom>
        </p:spPr>
      </p:pic>
    </p:spTree>
    <p:extLst>
      <p:ext uri="{BB962C8B-B14F-4D97-AF65-F5344CB8AC3E}">
        <p14:creationId xmlns:p14="http://schemas.microsoft.com/office/powerpoint/2010/main" val="364264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77B0-83A3-FD91-718F-E64E2A44BADF}"/>
              </a:ext>
            </a:extLst>
          </p:cNvPr>
          <p:cNvSpPr>
            <a:spLocks noGrp="1"/>
          </p:cNvSpPr>
          <p:nvPr>
            <p:ph type="title"/>
          </p:nvPr>
        </p:nvSpPr>
        <p:spPr>
          <a:xfrm>
            <a:off x="316230" y="1011130"/>
            <a:ext cx="4152900" cy="66078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Songs of the Southern Mountains and Their Singers</a:t>
            </a:r>
          </a:p>
        </p:txBody>
      </p:sp>
      <p:sp>
        <p:nvSpPr>
          <p:cNvPr id="3" name="Content Placeholder 2">
            <a:extLst>
              <a:ext uri="{FF2B5EF4-FFF2-40B4-BE49-F238E27FC236}">
                <a16:creationId xmlns:a16="http://schemas.microsoft.com/office/drawing/2014/main" id="{698320A6-7D7F-E8F5-677B-8E2E8075DEDA}"/>
              </a:ext>
            </a:extLst>
          </p:cNvPr>
          <p:cNvSpPr>
            <a:spLocks noGrp="1"/>
          </p:cNvSpPr>
          <p:nvPr>
            <p:ph sz="half" idx="1"/>
          </p:nvPr>
        </p:nvSpPr>
        <p:spPr>
          <a:xfrm>
            <a:off x="460918" y="2055303"/>
            <a:ext cx="3404415" cy="4307163"/>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Almeda Riddle</a:t>
            </a:r>
          </a:p>
          <a:p>
            <a:r>
              <a:rPr lang="en-US" dirty="0">
                <a:latin typeface="Times New Roman" panose="02020603050405020304" pitchFamily="18" charset="0"/>
                <a:cs typeface="Times New Roman" panose="02020603050405020304" pitchFamily="18" charset="0"/>
              </a:rPr>
              <a:t>Phipps Family</a:t>
            </a:r>
          </a:p>
          <a:p>
            <a:r>
              <a:rPr lang="en-US" dirty="0">
                <a:latin typeface="Times New Roman" panose="02020603050405020304" pitchFamily="18" charset="0"/>
                <a:cs typeface="Times New Roman" panose="02020603050405020304" pitchFamily="18" charset="0"/>
              </a:rPr>
              <a:t>Hobart Smith</a:t>
            </a:r>
          </a:p>
          <a:p>
            <a:r>
              <a:rPr lang="en-US" dirty="0">
                <a:latin typeface="Times New Roman" panose="02020603050405020304" pitchFamily="18" charset="0"/>
                <a:cs typeface="Times New Roman" panose="02020603050405020304" pitchFamily="18" charset="0"/>
              </a:rPr>
              <a:t>The Watson Family with Doc Watson</a:t>
            </a:r>
          </a:p>
          <a:p>
            <a:r>
              <a:rPr lang="en-US" dirty="0">
                <a:latin typeface="Times New Roman" panose="02020603050405020304" pitchFamily="18" charset="0"/>
                <a:cs typeface="Times New Roman" panose="02020603050405020304" pitchFamily="18" charset="0"/>
              </a:rPr>
              <a:t>Dewey Shepard</a:t>
            </a:r>
          </a:p>
          <a:p>
            <a:r>
              <a:rPr lang="en-US" dirty="0">
                <a:latin typeface="Times New Roman" panose="02020603050405020304" pitchFamily="18" charset="0"/>
                <a:cs typeface="Times New Roman" panose="02020603050405020304" pitchFamily="18" charset="0"/>
              </a:rPr>
              <a:t>Stanley Brothers</a:t>
            </a:r>
          </a:p>
        </p:txBody>
      </p:sp>
      <p:pic>
        <p:nvPicPr>
          <p:cNvPr id="3074" name="Picture 2">
            <a:extLst>
              <a:ext uri="{FF2B5EF4-FFF2-40B4-BE49-F238E27FC236}">
                <a16:creationId xmlns:a16="http://schemas.microsoft.com/office/drawing/2014/main" id="{A4DC6645-2F79-FB80-988A-C2D45ADD79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85235" y="277225"/>
            <a:ext cx="1918622" cy="2814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CDE57A-D77D-392D-504F-07815FE21744}"/>
              </a:ext>
            </a:extLst>
          </p:cNvPr>
          <p:cNvSpPr txBox="1"/>
          <p:nvPr/>
        </p:nvSpPr>
        <p:spPr>
          <a:xfrm>
            <a:off x="4670728" y="3175084"/>
            <a:ext cx="1833129" cy="507831"/>
          </a:xfrm>
          <a:prstGeom prst="rect">
            <a:avLst/>
          </a:prstGeom>
          <a:noFill/>
        </p:spPr>
        <p:txBody>
          <a:bodyPr wrap="square">
            <a:spAutoFit/>
          </a:bodyPr>
          <a:lstStyle/>
          <a:p>
            <a:r>
              <a:rPr lang="en-US" sz="900" dirty="0"/>
              <a:t>https://archive.culturalequity.org/field-work/almeda-riddle-her-home-4</a:t>
            </a:r>
          </a:p>
        </p:txBody>
      </p:sp>
      <p:pic>
        <p:nvPicPr>
          <p:cNvPr id="3076" name="Picture 4">
            <a:extLst>
              <a:ext uri="{FF2B5EF4-FFF2-40B4-BE49-F238E27FC236}">
                <a16:creationId xmlns:a16="http://schemas.microsoft.com/office/drawing/2014/main" id="{6CE9C3A3-1B5F-0681-07AC-FFC404DF6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2" t="-3210" r="16262" b="3210"/>
          <a:stretch/>
        </p:blipFill>
        <p:spPr bwMode="auto">
          <a:xfrm>
            <a:off x="7793476" y="277225"/>
            <a:ext cx="3520197" cy="2668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DF25C8-954F-193A-1E83-795DADCD14A3}"/>
              </a:ext>
            </a:extLst>
          </p:cNvPr>
          <p:cNvSpPr txBox="1"/>
          <p:nvPr/>
        </p:nvSpPr>
        <p:spPr>
          <a:xfrm>
            <a:off x="8078780" y="3030101"/>
            <a:ext cx="6094140" cy="230832"/>
          </a:xfrm>
          <a:prstGeom prst="rect">
            <a:avLst/>
          </a:prstGeom>
          <a:noFill/>
        </p:spPr>
        <p:txBody>
          <a:bodyPr wrap="square">
            <a:spAutoFit/>
          </a:bodyPr>
          <a:lstStyle/>
          <a:p>
            <a:r>
              <a:rPr lang="en-US" sz="900" dirty="0"/>
              <a:t>https://i.ytimg.com/vi/ylDYpFXFo0U/maxresdefault.jpg</a:t>
            </a:r>
          </a:p>
        </p:txBody>
      </p:sp>
      <p:pic>
        <p:nvPicPr>
          <p:cNvPr id="3078" name="Picture 6">
            <a:extLst>
              <a:ext uri="{FF2B5EF4-FFF2-40B4-BE49-F238E27FC236}">
                <a16:creationId xmlns:a16="http://schemas.microsoft.com/office/drawing/2014/main" id="{54A2EB5D-20CC-2E98-067F-8FF1A722A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760" y="3741424"/>
            <a:ext cx="4659630" cy="26210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ADF81B-D8FA-C7A6-4B11-C8D08FD5623A}"/>
              </a:ext>
            </a:extLst>
          </p:cNvPr>
          <p:cNvSpPr txBox="1"/>
          <p:nvPr/>
        </p:nvSpPr>
        <p:spPr>
          <a:xfrm>
            <a:off x="4321785" y="6072945"/>
            <a:ext cx="2714090" cy="507830"/>
          </a:xfrm>
          <a:prstGeom prst="rect">
            <a:avLst/>
          </a:prstGeom>
          <a:noFill/>
        </p:spPr>
        <p:txBody>
          <a:bodyPr wrap="square">
            <a:spAutoFit/>
          </a:bodyPr>
          <a:lstStyle/>
          <a:p>
            <a:r>
              <a:rPr lang="en-US" sz="900" dirty="0"/>
              <a:t>https://img.apmcdn.org/ae0140a5ee8b626dbebf3a6e0d0ab74a61a4defd/uncropped/65dd43-20200528-doc-watson-and-gaither-carlton-02.jpg</a:t>
            </a:r>
          </a:p>
        </p:txBody>
      </p:sp>
    </p:spTree>
    <p:extLst>
      <p:ext uri="{BB962C8B-B14F-4D97-AF65-F5344CB8AC3E}">
        <p14:creationId xmlns:p14="http://schemas.microsoft.com/office/powerpoint/2010/main" val="383536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CF2F-F1A9-7009-B940-6F724BC70ADA}"/>
              </a:ext>
            </a:extLst>
          </p:cNvPr>
          <p:cNvSpPr>
            <a:spLocks noGrp="1"/>
          </p:cNvSpPr>
          <p:nvPr>
            <p:ph type="title"/>
          </p:nvPr>
        </p:nvSpPr>
        <p:spPr>
          <a:xfrm>
            <a:off x="838200" y="365126"/>
            <a:ext cx="6307183" cy="850358"/>
          </a:xfrm>
        </p:spPr>
        <p:txBody>
          <a:bodyPr>
            <a:normAutofit/>
          </a:bodyPr>
          <a:lstStyle/>
          <a:p>
            <a:pPr algn="ctr"/>
            <a:r>
              <a:rPr lang="en-US" sz="3200" dirty="0">
                <a:latin typeface="Times New Roman" panose="02020603050405020304" pitchFamily="18" charset="0"/>
                <a:cs typeface="Times New Roman" panose="02020603050405020304" pitchFamily="18" charset="0"/>
              </a:rPr>
              <a:t>Other Traditional Music Makers</a:t>
            </a:r>
          </a:p>
        </p:txBody>
      </p:sp>
      <p:sp>
        <p:nvSpPr>
          <p:cNvPr id="3" name="Content Placeholder 2">
            <a:extLst>
              <a:ext uri="{FF2B5EF4-FFF2-40B4-BE49-F238E27FC236}">
                <a16:creationId xmlns:a16="http://schemas.microsoft.com/office/drawing/2014/main" id="{9494AA8A-FC52-68B8-E4CD-8C69597659ED}"/>
              </a:ext>
            </a:extLst>
          </p:cNvPr>
          <p:cNvSpPr>
            <a:spLocks noGrp="1"/>
          </p:cNvSpPr>
          <p:nvPr>
            <p:ph sz="half" idx="1"/>
          </p:nvPr>
        </p:nvSpPr>
        <p:spPr/>
        <p:txBody>
          <a:bodyPr/>
          <a:lstStyle/>
          <a:p>
            <a:r>
              <a:rPr lang="en-US" dirty="0" err="1">
                <a:latin typeface="Times New Roman" panose="02020603050405020304" pitchFamily="18" charset="0"/>
                <a:cs typeface="Times New Roman" panose="02020603050405020304" pitchFamily="18" charset="0"/>
              </a:rPr>
              <a:t>Elgia</a:t>
            </a:r>
            <a:r>
              <a:rPr lang="en-US" dirty="0">
                <a:latin typeface="Times New Roman" panose="02020603050405020304" pitchFamily="18" charset="0"/>
                <a:cs typeface="Times New Roman" panose="02020603050405020304" pitchFamily="18" charset="0"/>
              </a:rPr>
              <a:t> Hickok</a:t>
            </a:r>
          </a:p>
          <a:p>
            <a:r>
              <a:rPr lang="en-US" dirty="0">
                <a:latin typeface="Times New Roman" panose="02020603050405020304" pitchFamily="18" charset="0"/>
                <a:cs typeface="Times New Roman" panose="02020603050405020304" pitchFamily="18" charset="0"/>
              </a:rPr>
              <a:t>Chet Parker</a:t>
            </a:r>
          </a:p>
          <a:p>
            <a:r>
              <a:rPr lang="en-US" dirty="0">
                <a:latin typeface="Times New Roman" panose="02020603050405020304" pitchFamily="18" charset="0"/>
                <a:cs typeface="Times New Roman" panose="02020603050405020304" pitchFamily="18" charset="0"/>
              </a:rPr>
              <a:t>The Hindman Settlement School Dancers</a:t>
            </a:r>
          </a:p>
          <a:p>
            <a:r>
              <a:rPr lang="en-US" dirty="0">
                <a:latin typeface="Times New Roman" panose="02020603050405020304" pitchFamily="18" charset="0"/>
                <a:cs typeface="Times New Roman" panose="02020603050405020304" pitchFamily="18" charset="0"/>
              </a:rPr>
              <a:t>Sacred Harp Singers</a:t>
            </a:r>
          </a:p>
          <a:p>
            <a:r>
              <a:rPr lang="en-US" dirty="0">
                <a:latin typeface="Times New Roman" panose="02020603050405020304" pitchFamily="18" charset="0"/>
                <a:cs typeface="Times New Roman" panose="02020603050405020304" pitchFamily="18" charset="0"/>
              </a:rPr>
              <a:t>Bessie Jones and the Georgia Sea Island Singers</a:t>
            </a:r>
          </a:p>
          <a:p>
            <a:r>
              <a:rPr lang="en-US" dirty="0">
                <a:latin typeface="Times New Roman" panose="02020603050405020304" pitchFamily="18" charset="0"/>
                <a:cs typeface="Times New Roman" panose="02020603050405020304" pitchFamily="18" charset="0"/>
              </a:rPr>
              <a:t>Moving Star Hall Singers</a:t>
            </a:r>
          </a:p>
          <a:p>
            <a:r>
              <a:rPr lang="en-US" dirty="0">
                <a:latin typeface="Times New Roman" panose="02020603050405020304" pitchFamily="18" charset="0"/>
                <a:cs typeface="Times New Roman" panose="02020603050405020304" pitchFamily="18" charset="0"/>
              </a:rPr>
              <a:t>Seamus Ennis</a:t>
            </a:r>
          </a:p>
        </p:txBody>
      </p:sp>
      <p:pic>
        <p:nvPicPr>
          <p:cNvPr id="5" name="Online Media 4" title="Fisher's Hornpipe / Medley #10">
            <a:hlinkClick r:id="" action="ppaction://media"/>
            <a:extLst>
              <a:ext uri="{FF2B5EF4-FFF2-40B4-BE49-F238E27FC236}">
                <a16:creationId xmlns:a16="http://schemas.microsoft.com/office/drawing/2014/main" id="{76679067-F3C9-D9A6-0079-4251AF2839C2}"/>
              </a:ext>
            </a:extLst>
          </p:cNvPr>
          <p:cNvPicPr>
            <a:picLocks noGrp="1" noRot="1" noChangeAspect="1"/>
          </p:cNvPicPr>
          <p:nvPr>
            <p:ph sz="half" idx="2"/>
            <a:videoFile r:link="rId1"/>
          </p:nvPr>
        </p:nvPicPr>
        <p:blipFill>
          <a:blip r:embed="rId5"/>
          <a:stretch>
            <a:fillRect/>
          </a:stretch>
        </p:blipFill>
        <p:spPr>
          <a:xfrm>
            <a:off x="8099397" y="140414"/>
            <a:ext cx="2951355" cy="2213516"/>
          </a:xfrm>
          <a:prstGeom prst="rect">
            <a:avLst/>
          </a:prstGeom>
        </p:spPr>
      </p:pic>
      <p:pic>
        <p:nvPicPr>
          <p:cNvPr id="6" name="Online Media 5" title="Bessie Jones and the Georgia Sea Island Singers: Yonder Come Day (1959)">
            <a:hlinkClick r:id="" action="ppaction://media"/>
            <a:extLst>
              <a:ext uri="{FF2B5EF4-FFF2-40B4-BE49-F238E27FC236}">
                <a16:creationId xmlns:a16="http://schemas.microsoft.com/office/drawing/2014/main" id="{301FBC85-93A6-721F-9097-E86741D58DA6}"/>
              </a:ext>
            </a:extLst>
          </p:cNvPr>
          <p:cNvPicPr>
            <a:picLocks noRot="1" noChangeAspect="1"/>
          </p:cNvPicPr>
          <p:nvPr>
            <a:videoFile r:link="rId2"/>
          </p:nvPr>
        </p:nvPicPr>
        <p:blipFill>
          <a:blip r:embed="rId6"/>
          <a:stretch>
            <a:fillRect/>
          </a:stretch>
        </p:blipFill>
        <p:spPr>
          <a:xfrm>
            <a:off x="8099397" y="2595240"/>
            <a:ext cx="2951355" cy="1667519"/>
          </a:xfrm>
          <a:prstGeom prst="rect">
            <a:avLst/>
          </a:prstGeom>
        </p:spPr>
      </p:pic>
      <p:pic>
        <p:nvPicPr>
          <p:cNvPr id="7" name="Online Media 6" title="Seamus Ennis port na gioboige - rte archives">
            <a:hlinkClick r:id="" action="ppaction://media"/>
            <a:extLst>
              <a:ext uri="{FF2B5EF4-FFF2-40B4-BE49-F238E27FC236}">
                <a16:creationId xmlns:a16="http://schemas.microsoft.com/office/drawing/2014/main" id="{177E8F44-292D-8072-4A52-1E2F3465D2F5}"/>
              </a:ext>
            </a:extLst>
          </p:cNvPr>
          <p:cNvPicPr>
            <a:picLocks noRot="1" noChangeAspect="1"/>
          </p:cNvPicPr>
          <p:nvPr>
            <a:videoFile r:link="rId3"/>
          </p:nvPr>
        </p:nvPicPr>
        <p:blipFill>
          <a:blip r:embed="rId7"/>
          <a:stretch>
            <a:fillRect/>
          </a:stretch>
        </p:blipFill>
        <p:spPr>
          <a:xfrm>
            <a:off x="8260080" y="4520410"/>
            <a:ext cx="2629988" cy="1972491"/>
          </a:xfrm>
          <a:prstGeom prst="rect">
            <a:avLst/>
          </a:prstGeom>
        </p:spPr>
      </p:pic>
    </p:spTree>
    <p:extLst>
      <p:ext uri="{BB962C8B-B14F-4D97-AF65-F5344CB8AC3E}">
        <p14:creationId xmlns:p14="http://schemas.microsoft.com/office/powerpoint/2010/main" val="411451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7"/>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E625-696F-01A8-75E0-3656CC4255D7}"/>
              </a:ext>
            </a:extLst>
          </p:cNvPr>
          <p:cNvSpPr>
            <a:spLocks noGrp="1"/>
          </p:cNvSpPr>
          <p:nvPr>
            <p:ph type="title"/>
          </p:nvPr>
        </p:nvSpPr>
        <p:spPr>
          <a:xfrm>
            <a:off x="838200" y="365126"/>
            <a:ext cx="10515600" cy="627334"/>
          </a:xfrm>
        </p:spPr>
        <p:txBody>
          <a:bodyPr>
            <a:normAutofit/>
          </a:bodyPr>
          <a:lstStyle/>
          <a:p>
            <a:pPr algn="ctr"/>
            <a:r>
              <a:rPr lang="en-US" sz="3600" dirty="0">
                <a:latin typeface="Times New Roman" panose="02020603050405020304" pitchFamily="18" charset="0"/>
                <a:cs typeface="Times New Roman" panose="02020603050405020304" pitchFamily="18" charset="0"/>
              </a:rPr>
              <a:t>Country Radio Songs and Singers</a:t>
            </a:r>
          </a:p>
        </p:txBody>
      </p:sp>
      <p:sp>
        <p:nvSpPr>
          <p:cNvPr id="3" name="Content Placeholder 2">
            <a:extLst>
              <a:ext uri="{FF2B5EF4-FFF2-40B4-BE49-F238E27FC236}">
                <a16:creationId xmlns:a16="http://schemas.microsoft.com/office/drawing/2014/main" id="{98916CF7-9A45-F95A-80AA-BC8DEA947649}"/>
              </a:ext>
            </a:extLst>
          </p:cNvPr>
          <p:cNvSpPr>
            <a:spLocks noGrp="1"/>
          </p:cNvSpPr>
          <p:nvPr>
            <p:ph sz="half" idx="1"/>
          </p:nvPr>
        </p:nvSpPr>
        <p:spPr>
          <a:xfrm>
            <a:off x="2075726" y="1566003"/>
            <a:ext cx="5181600" cy="4351338"/>
          </a:xfrm>
        </p:spPr>
        <p:txBody>
          <a:bodyPr/>
          <a:lstStyle/>
          <a:p>
            <a:r>
              <a:rPr lang="en-US" dirty="0">
                <a:latin typeface="Times New Roman" panose="02020603050405020304" pitchFamily="18" charset="0"/>
                <a:cs typeface="Times New Roman" panose="02020603050405020304" pitchFamily="18" charset="0"/>
              </a:rPr>
              <a:t>Jimmie Driftwood</a:t>
            </a:r>
          </a:p>
          <a:p>
            <a:r>
              <a:rPr lang="en-US" dirty="0">
                <a:latin typeface="Times New Roman" panose="02020603050405020304" pitchFamily="18" charset="0"/>
                <a:cs typeface="Times New Roman" panose="02020603050405020304" pitchFamily="18" charset="0"/>
              </a:rPr>
              <a:t>Clayton McMichen</a:t>
            </a:r>
          </a:p>
          <a:p>
            <a:r>
              <a:rPr lang="en-US" dirty="0">
                <a:latin typeface="Times New Roman" panose="02020603050405020304" pitchFamily="18" charset="0"/>
                <a:cs typeface="Times New Roman" panose="02020603050405020304" pitchFamily="18" charset="0"/>
              </a:rPr>
              <a:t>Glenn </a:t>
            </a:r>
            <a:r>
              <a:rPr lang="en-US" dirty="0" err="1">
                <a:latin typeface="Times New Roman" panose="02020603050405020304" pitchFamily="18" charset="0"/>
                <a:cs typeface="Times New Roman" panose="02020603050405020304" pitchFamily="18" charset="0"/>
              </a:rPr>
              <a:t>Ohrlin</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Online Media 4" title="Clayton McMichen at Newport Folk Festival">
            <a:hlinkClick r:id="" action="ppaction://media"/>
            <a:extLst>
              <a:ext uri="{FF2B5EF4-FFF2-40B4-BE49-F238E27FC236}">
                <a16:creationId xmlns:a16="http://schemas.microsoft.com/office/drawing/2014/main" id="{BD3F8243-BAEE-2860-56FA-1CE23A53F1E4}"/>
              </a:ext>
            </a:extLst>
          </p:cNvPr>
          <p:cNvPicPr>
            <a:picLocks noGrp="1" noRot="1" noChangeAspect="1"/>
          </p:cNvPicPr>
          <p:nvPr>
            <p:ph sz="half" idx="2"/>
            <a:videoFile r:link="rId1"/>
          </p:nvPr>
        </p:nvPicPr>
        <p:blipFill>
          <a:blip r:embed="rId5"/>
          <a:stretch>
            <a:fillRect/>
          </a:stretch>
        </p:blipFill>
        <p:spPr>
          <a:xfrm>
            <a:off x="7257326" y="992460"/>
            <a:ext cx="3772885" cy="2131495"/>
          </a:xfrm>
          <a:prstGeom prst="rect">
            <a:avLst/>
          </a:prstGeom>
        </p:spPr>
      </p:pic>
      <p:pic>
        <p:nvPicPr>
          <p:cNvPr id="6" name="Online Media 5" title="Good Bye Old Paint (I'm A-Leaving Cheyenne)">
            <a:hlinkClick r:id="" action="ppaction://media"/>
            <a:extLst>
              <a:ext uri="{FF2B5EF4-FFF2-40B4-BE49-F238E27FC236}">
                <a16:creationId xmlns:a16="http://schemas.microsoft.com/office/drawing/2014/main" id="{5E0F03C0-4035-8097-395F-8FBDE842783E}"/>
              </a:ext>
            </a:extLst>
          </p:cNvPr>
          <p:cNvPicPr>
            <a:picLocks noRot="1" noChangeAspect="1"/>
          </p:cNvPicPr>
          <p:nvPr>
            <a:videoFile r:link="rId2"/>
          </p:nvPr>
        </p:nvPicPr>
        <p:blipFill>
          <a:blip r:embed="rId6"/>
          <a:stretch>
            <a:fillRect/>
          </a:stretch>
        </p:blipFill>
        <p:spPr>
          <a:xfrm>
            <a:off x="986030" y="3785846"/>
            <a:ext cx="4885939" cy="2760562"/>
          </a:xfrm>
          <a:prstGeom prst="rect">
            <a:avLst/>
          </a:prstGeom>
        </p:spPr>
      </p:pic>
      <p:pic>
        <p:nvPicPr>
          <p:cNvPr id="7" name="Online Media 6" title="Jimmy Driftwood   Run, Johnny, Run">
            <a:hlinkClick r:id="" action="ppaction://media"/>
            <a:extLst>
              <a:ext uri="{FF2B5EF4-FFF2-40B4-BE49-F238E27FC236}">
                <a16:creationId xmlns:a16="http://schemas.microsoft.com/office/drawing/2014/main" id="{6B91DBED-EDC2-FF05-BCE7-B19018784740}"/>
              </a:ext>
            </a:extLst>
          </p:cNvPr>
          <p:cNvPicPr>
            <a:picLocks noRot="1" noChangeAspect="1"/>
          </p:cNvPicPr>
          <p:nvPr>
            <a:videoFile r:link="rId3"/>
          </p:nvPr>
        </p:nvPicPr>
        <p:blipFill>
          <a:blip r:embed="rId7"/>
          <a:stretch>
            <a:fillRect/>
          </a:stretch>
        </p:blipFill>
        <p:spPr>
          <a:xfrm>
            <a:off x="6967753" y="3732312"/>
            <a:ext cx="3680750" cy="2760562"/>
          </a:xfrm>
          <a:prstGeom prst="rect">
            <a:avLst/>
          </a:prstGeom>
        </p:spPr>
      </p:pic>
    </p:spTree>
    <p:extLst>
      <p:ext uri="{BB962C8B-B14F-4D97-AF65-F5344CB8AC3E}">
        <p14:creationId xmlns:p14="http://schemas.microsoft.com/office/powerpoint/2010/main" val="8304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7"/>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948</TotalTime>
  <Words>941</Words>
  <Application>Microsoft Office PowerPoint</Application>
  <PresentationFormat>Widescreen</PresentationFormat>
  <Paragraphs>99</Paragraphs>
  <Slides>11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The Songs of the Historic 1964 Newport Folk Festival </vt:lpstr>
      <vt:lpstr>Faces of the Festival</vt:lpstr>
      <vt:lpstr>The Folk Revival</vt:lpstr>
      <vt:lpstr>The Early History of the Newport Folk Festival The “Utopian” Period</vt:lpstr>
      <vt:lpstr>Remembering 1964: A Timeline</vt:lpstr>
      <vt:lpstr>Thursday Night</vt:lpstr>
      <vt:lpstr>Songs of the Southern Mountains and Their Singers</vt:lpstr>
      <vt:lpstr>Other Traditional Music Makers</vt:lpstr>
      <vt:lpstr>Country Radio Songs and Singers</vt:lpstr>
      <vt:lpstr>Blues Singers</vt:lpstr>
      <vt:lpstr>Blues at Newport in 1964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Gosner, Kevin M - (kgosner)</dc:creator>
  <cp:lastModifiedBy>Gosner, Kevin M - (kgosner)</cp:lastModifiedBy>
  <cp:revision>259</cp:revision>
  <dcterms:created xsi:type="dcterms:W3CDTF">2024-02-06T17:28:57Z</dcterms:created>
  <dcterms:modified xsi:type="dcterms:W3CDTF">2024-02-08T04:12:55Z</dcterms:modified>
</cp:coreProperties>
</file>