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61" r:id="rId5"/>
    <p:sldId id="264" r:id="rId6"/>
    <p:sldId id="259" r:id="rId7"/>
    <p:sldId id="262" r:id="rId8"/>
    <p:sldId id="260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75B83C-064B-4F45-9A8B-3C808CEC64A9}" v="36" dt="2024-02-19T20:37:28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863-ECCD-4405-A645-5EE71223EC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23B2-BC51-442E-9E01-9686555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2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863-ECCD-4405-A645-5EE71223EC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23B2-BC51-442E-9E01-9686555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4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863-ECCD-4405-A645-5EE71223EC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23B2-BC51-442E-9E01-9686555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2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863-ECCD-4405-A645-5EE71223EC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23B2-BC51-442E-9E01-9686555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863-ECCD-4405-A645-5EE71223EC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23B2-BC51-442E-9E01-9686555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5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863-ECCD-4405-A645-5EE71223EC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23B2-BC51-442E-9E01-9686555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1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863-ECCD-4405-A645-5EE71223EC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23B2-BC51-442E-9E01-9686555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863-ECCD-4405-A645-5EE71223EC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23B2-BC51-442E-9E01-9686555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863-ECCD-4405-A645-5EE71223EC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23B2-BC51-442E-9E01-9686555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1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863-ECCD-4405-A645-5EE71223EC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23B2-BC51-442E-9E01-9686555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1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8863-ECCD-4405-A645-5EE71223EC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23B2-BC51-442E-9E01-9686555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2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08863-ECCD-4405-A645-5EE71223EC1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23B2-BC51-442E-9E01-96865553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24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video" Target="https://www.youtube.com/embed/rGTj3jHkCt4?feature=oembed" TargetMode="External"/><Relationship Id="rId7" Type="http://schemas.openxmlformats.org/officeDocument/2006/relationships/image" Target="../media/image22.jpeg"/><Relationship Id="rId2" Type="http://schemas.openxmlformats.org/officeDocument/2006/relationships/video" Target="https://www.youtube.com/embed/60zr1qk5BgY?feature=oembed" TargetMode="External"/><Relationship Id="rId1" Type="http://schemas.openxmlformats.org/officeDocument/2006/relationships/video" Target="https://www.youtube.com/embed/-MNERp95t9A?feature=oembed" TargetMode="External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6.xml"/><Relationship Id="rId4" Type="http://schemas.openxmlformats.org/officeDocument/2006/relationships/video" Target="https://www.youtube.com/embed/d4hdWcxa0lQ?feature=oembed" TargetMode="External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jy64R1xUm0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N66VX_upBQ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e96g51O8050?feature=oembed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video" Target="https://www.youtube.com/embed/8pKIEspkzik?feature=oembed" TargetMode="External"/><Relationship Id="rId7" Type="http://schemas.openxmlformats.org/officeDocument/2006/relationships/image" Target="../media/image10.jpeg"/><Relationship Id="rId2" Type="http://schemas.openxmlformats.org/officeDocument/2006/relationships/video" Target="https://www.youtube.com/embed/2zCRh78StwY?feature=oembed" TargetMode="External"/><Relationship Id="rId1" Type="http://schemas.openxmlformats.org/officeDocument/2006/relationships/video" Target="https://www.youtube.com/embed/vHp0282v74E?feature=oembed" TargetMode="Externa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video" Target="https://www.youtube.com/embed/bTwKrgWET9A?feature=oembed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video" Target="https://www.youtube.com/embed/UY3nWjXKLHM?feature=oembed" TargetMode="External"/><Relationship Id="rId7" Type="http://schemas.openxmlformats.org/officeDocument/2006/relationships/image" Target="../media/image15.jpeg"/><Relationship Id="rId2" Type="http://schemas.openxmlformats.org/officeDocument/2006/relationships/video" Target="https://www.youtube.com/embed/XazrayQ6s9E?feature=oembed" TargetMode="External"/><Relationship Id="rId1" Type="http://schemas.openxmlformats.org/officeDocument/2006/relationships/video" Target="https://www.youtube.com/embed/TIGyg_SOJ6o?feature=oembed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9.jpeg"/><Relationship Id="rId5" Type="http://schemas.openxmlformats.org/officeDocument/2006/relationships/video" Target="https://www.youtube.com/embed/fny8aSRZFT4?feature=oembed" TargetMode="External"/><Relationship Id="rId10" Type="http://schemas.openxmlformats.org/officeDocument/2006/relationships/image" Target="../media/image18.jpeg"/><Relationship Id="rId4" Type="http://schemas.openxmlformats.org/officeDocument/2006/relationships/video" Target="https://www.youtube.com/embed/R42z-PZ_V2E?feature=oembed" TargetMode="Externa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It5v_3P_X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4843-C824-6A99-D335-7729BD8C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4" y="205637"/>
            <a:ext cx="4084674" cy="6662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 Newport Folk Festival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</a:p>
        </p:txBody>
      </p:sp>
      <p:pic>
        <p:nvPicPr>
          <p:cNvPr id="1026" name="Picture 2" descr="Johnny Cash, Newport Folk Festival, 1964 | San Francisco Art Exchange">
            <a:extLst>
              <a:ext uri="{FF2B5EF4-FFF2-40B4-BE49-F238E27FC236}">
                <a16:creationId xmlns:a16="http://schemas.microsoft.com/office/drawing/2014/main" id="{F8B7A2CA-16CA-9848-59C7-769CC0B264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4" y="956930"/>
            <a:ext cx="32145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AD3686-641E-7DC1-3250-67D9AE0F22C4}"/>
              </a:ext>
            </a:extLst>
          </p:cNvPr>
          <p:cNvSpPr txBox="1"/>
          <p:nvPr/>
        </p:nvSpPr>
        <p:spPr>
          <a:xfrm>
            <a:off x="529856" y="5389343"/>
            <a:ext cx="3214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https://sfae.com/Artists/Jim-Marshall/Johnny-Cash-Newport-Folk-Festival-1964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0964E-746F-0964-690F-E408D5236777}"/>
              </a:ext>
            </a:extLst>
          </p:cNvPr>
          <p:cNvSpPr txBox="1"/>
          <p:nvPr/>
        </p:nvSpPr>
        <p:spPr>
          <a:xfrm>
            <a:off x="8078818" y="6164855"/>
            <a:ext cx="2703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https://www.gettyimages.com/photos/newport-1964</a:t>
            </a:r>
          </a:p>
        </p:txBody>
      </p:sp>
      <p:pic>
        <p:nvPicPr>
          <p:cNvPr id="1030" name="Picture 6" descr="Legendary Cuban singer, composer, and musician Arsenio Rodriguez and his brother Raul Travieso pose for a portrait backstage at the Newport Folk...">
            <a:extLst>
              <a:ext uri="{FF2B5EF4-FFF2-40B4-BE49-F238E27FC236}">
                <a16:creationId xmlns:a16="http://schemas.microsoft.com/office/drawing/2014/main" id="{D70ABB8B-94C5-2457-3EE8-F0666D91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908" y="205637"/>
            <a:ext cx="3708202" cy="248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ues and Old-Time Music Greats At Newport">
            <a:extLst>
              <a:ext uri="{FF2B5EF4-FFF2-40B4-BE49-F238E27FC236}">
                <a16:creationId xmlns:a16="http://schemas.microsoft.com/office/drawing/2014/main" id="{6C8A9313-2B74-D23E-6C8B-9EB6A8B69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908" y="3184271"/>
            <a:ext cx="4349269" cy="287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9ACCAE-E6E7-714D-739D-8A255839ED5E}"/>
              </a:ext>
            </a:extLst>
          </p:cNvPr>
          <p:cNvSpPr txBox="1"/>
          <p:nvPr/>
        </p:nvSpPr>
        <p:spPr>
          <a:xfrm>
            <a:off x="7921416" y="2728636"/>
            <a:ext cx="60977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https://www.gettyimages.com/photos/newport-1964</a:t>
            </a:r>
          </a:p>
        </p:txBody>
      </p:sp>
      <p:pic>
        <p:nvPicPr>
          <p:cNvPr id="1034" name="Picture 10" descr="Folk singer Joan Baez at the Newport Folk Festival in July 1964 in Newport, Rhode Island.">
            <a:extLst>
              <a:ext uri="{FF2B5EF4-FFF2-40B4-BE49-F238E27FC236}">
                <a16:creationId xmlns:a16="http://schemas.microsoft.com/office/drawing/2014/main" id="{7DF73C56-9BED-223C-0968-7F7FED78A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76" y="1035985"/>
            <a:ext cx="3214550" cy="21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B696D9-9136-26B2-D466-4F06F4277F3F}"/>
              </a:ext>
            </a:extLst>
          </p:cNvPr>
          <p:cNvSpPr txBox="1"/>
          <p:nvPr/>
        </p:nvSpPr>
        <p:spPr>
          <a:xfrm>
            <a:off x="4134162" y="3313584"/>
            <a:ext cx="26963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https://www.gettyimages.com/photos/newport-1964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91E7BC7-A34F-A059-71B0-173878A4C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92" y="3647179"/>
            <a:ext cx="16954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6A0CFF-114E-0149-4824-65779D6D9CED}"/>
              </a:ext>
            </a:extLst>
          </p:cNvPr>
          <p:cNvSpPr txBox="1"/>
          <p:nvPr/>
        </p:nvSpPr>
        <p:spPr>
          <a:xfrm>
            <a:off x="4054584" y="6459982"/>
            <a:ext cx="2855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https://en.wikipedia.org/wiki/File:Hedy_West_performing_at_the_Newport_Folk_Festival,_1964.jpg</a:t>
            </a:r>
          </a:p>
        </p:txBody>
      </p:sp>
    </p:spTree>
    <p:extLst>
      <p:ext uri="{BB962C8B-B14F-4D97-AF65-F5344CB8AC3E}">
        <p14:creationId xmlns:p14="http://schemas.microsoft.com/office/powerpoint/2010/main" val="227051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A43E-013F-108B-ED1D-44D8B48F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492" y="107218"/>
            <a:ext cx="5934307" cy="78373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Saturday Night at Newport 1964</a:t>
            </a:r>
          </a:p>
        </p:txBody>
      </p:sp>
      <p:pic>
        <p:nvPicPr>
          <p:cNvPr id="5" name="Online Media 4" title="Peter, Paul &amp; Mary • 3-Song LIVE Set• 1964">
            <a:hlinkClick r:id="" action="ppaction://media"/>
            <a:extLst>
              <a:ext uri="{FF2B5EF4-FFF2-40B4-BE49-F238E27FC236}">
                <a16:creationId xmlns:a16="http://schemas.microsoft.com/office/drawing/2014/main" id="{8E4D4FD0-16E1-FFC8-4CA5-9930FD3E08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28404" y="362213"/>
            <a:ext cx="4614498" cy="3460873"/>
          </a:xfrm>
          <a:prstGeom prst="rect">
            <a:avLst/>
          </a:prstGeom>
        </p:spPr>
      </p:pic>
      <p:pic>
        <p:nvPicPr>
          <p:cNvPr id="6" name="Online Media 5" title="Osborne Brothers at Newport Folk Festival">
            <a:hlinkClick r:id="" action="ppaction://media"/>
            <a:extLst>
              <a:ext uri="{FF2B5EF4-FFF2-40B4-BE49-F238E27FC236}">
                <a16:creationId xmlns:a16="http://schemas.microsoft.com/office/drawing/2014/main" id="{59DD28AC-903C-97E7-5E5F-8018761CE70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454278" y="889206"/>
            <a:ext cx="3389643" cy="1915153"/>
          </a:xfrm>
          <a:prstGeom prst="rect">
            <a:avLst/>
          </a:prstGeom>
        </p:spPr>
      </p:pic>
      <p:pic>
        <p:nvPicPr>
          <p:cNvPr id="7" name="Online Media 6" title="Judy Collins - Anathea - Newport Festival (1963)">
            <a:hlinkClick r:id="" action="ppaction://media"/>
            <a:extLst>
              <a:ext uri="{FF2B5EF4-FFF2-40B4-BE49-F238E27FC236}">
                <a16:creationId xmlns:a16="http://schemas.microsoft.com/office/drawing/2014/main" id="{86B9D164-89A2-98A7-363D-D78B305195A6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7320819" y="3115043"/>
            <a:ext cx="4339931" cy="3254949"/>
          </a:xfrm>
          <a:prstGeom prst="rect">
            <a:avLst/>
          </a:prstGeom>
        </p:spPr>
      </p:pic>
      <p:pic>
        <p:nvPicPr>
          <p:cNvPr id="8" name="Online Media 7" title="The Swan Silvertones-Oh Mary Don't You Weep">
            <a:hlinkClick r:id="" action="ppaction://media"/>
            <a:extLst>
              <a:ext uri="{FF2B5EF4-FFF2-40B4-BE49-F238E27FC236}">
                <a16:creationId xmlns:a16="http://schemas.microsoft.com/office/drawing/2014/main" id="{31541D83-BE09-C500-70EE-45302A49770A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3736493" y="4351828"/>
            <a:ext cx="3079137" cy="1739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FAEB1B-35D2-0D82-E18D-AB1010B9C608}"/>
              </a:ext>
            </a:extLst>
          </p:cNvPr>
          <p:cNvSpPr txBox="1"/>
          <p:nvPr/>
        </p:nvSpPr>
        <p:spPr>
          <a:xfrm>
            <a:off x="1061338" y="3823086"/>
            <a:ext cx="383619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Evening Concert: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Theodore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Bikel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Judy Collins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Johnny Cash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Seamus Ennis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Jesse Fuller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Osborne Brothers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Peter, Paul, and Mary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Phipps Family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Frank Proffitt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Rodriguez Brothers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Silvertones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Pete Williams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345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AD4CF8-AC61-FAC1-B999-BA7CFD7B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199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 Newport Folk Festival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Saturday Workshops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E6A75B-2BF5-D728-A2EE-3FAFA08BA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916" y="1060080"/>
            <a:ext cx="5181600" cy="5564003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10:00 a.m.</a:t>
            </a:r>
          </a:p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Bands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Ralph Rinzler and Mike Seeger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Estes, Nixon &amp; Rachel       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Greenbriar Boys</a:t>
            </a: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Osborne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Brothers             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Stanley Brothers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Watson Family                   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Phipps Family</a:t>
            </a:r>
          </a:p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Songs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Theodore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Bikel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Joan Baez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Clancy Brothers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Eilran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Hansa El Din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Seamus Ennis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Rodriguez Brothers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Kaupena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Wong &amp; Noemi Mahoe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4DE0EC-8DE8-0504-FCD5-13C54A64D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60081"/>
            <a:ext cx="5181600" cy="54151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Negro Group Singing &amp; Rhythmic Patterns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Alan Lomax, Pete Seeger, and Willis James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Jesse Fuller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Mississippi John Hurt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Bessie Jones and the Sea Island Singers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 Reese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Morning Star Singers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1:30 p.m.</a:t>
            </a:r>
          </a:p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Willis James, Sam Charters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Willy Doss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Koerner, Ray &amp; Glover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House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Fred and Annie Mae McDowell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Judy Roderick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Hobart Smith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Dave Van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Ronk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Pete Williams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5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26F6-5C8A-9CE8-90EE-202B699A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43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Saturday Workshops &amp; Evening Concert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63F23-CB79-AC6A-FD3E-21B819D86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16419"/>
            <a:ext cx="5181600" cy="5060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Party and Children’s Songs: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Ritchie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Joan Baez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Ridge Mountain Dancers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Seamus Ennis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Bessie Jones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Almeda Riddle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 Seeger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Hedy West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Fiddle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Jimmie Driftwood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Gaither Carlton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Louis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LeJeune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Clayton McMichen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Dewey Shephard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Hobart Smith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91433-E3E0-F3C1-E0E4-FC45E8581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6898" y="1116419"/>
            <a:ext cx="3471530" cy="5475767"/>
          </a:xfrm>
        </p:spPr>
        <p:txBody>
          <a:bodyPr numCol="1"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3:30  p.m.</a:t>
            </a:r>
          </a:p>
          <a:p>
            <a:pPr marL="457200" lvl="1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Dance: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Ritchie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Ridge Mountain Dancers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Hindman School Dancers</a:t>
            </a:r>
          </a:p>
          <a:p>
            <a:pPr marL="457200" lvl="1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 Music: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D.K.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Wilgus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Jimmie Driftwood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Clayton McMichen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Carter Stanley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 Watson</a:t>
            </a:r>
          </a:p>
          <a:p>
            <a:pPr marL="457200" lvl="1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Evening Concert: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Theodore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Bikel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Judy Collins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Johnny Cash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Seamus Ennis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Jesse Fuller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Osborne Brothers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Peter, Paul, and Mary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Phipps Family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Frank Proffitt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Rodriguez Brothers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Silvertones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Pete Williams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nline Media 4" title="Johnny Cash-FULL CONCERT-1964, Newport">
            <a:hlinkClick r:id="" action="ppaction://media"/>
            <a:extLst>
              <a:ext uri="{FF2B5EF4-FFF2-40B4-BE49-F238E27FC236}">
                <a16:creationId xmlns:a16="http://schemas.microsoft.com/office/drawing/2014/main" id="{FAA26505-A066-FC81-E1FA-3B5599DAEB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681182" y="2999677"/>
            <a:ext cx="3510818" cy="26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3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A1381-B93D-8994-0A03-7FD911DB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571"/>
            <a:ext cx="10515600" cy="68309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World Music and American Folk Music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ADBC1-20E6-002A-ADD1-79296F3B7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816" y="1078881"/>
            <a:ext cx="5181600" cy="521877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legacy of English And Scots-Irish traditions in early America.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immigrant experience in 19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 America, especially Irish and Yiddish cultures.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 borders with Mexico and French Canada.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Solidarity with international union and feminist movements.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Smithsonian and Folkways Records increasingly marketed world music in the 1950s.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 Out! had an “international section” in their bi-month magazine.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Weavers had a hit with the South African song, Wimoweh, in 1950. </a:t>
            </a:r>
          </a:p>
        </p:txBody>
      </p:sp>
      <p:pic>
        <p:nvPicPr>
          <p:cNvPr id="5" name="Online Media 4" title="Wimoweh (Live At Carnegie Hall / New York, NY / May 2 1963)">
            <a:hlinkClick r:id="" action="ppaction://media"/>
            <a:extLst>
              <a:ext uri="{FF2B5EF4-FFF2-40B4-BE49-F238E27FC236}">
                <a16:creationId xmlns:a16="http://schemas.microsoft.com/office/drawing/2014/main" id="{1A7764B3-AE81-9C24-05DA-4B94DC709FAA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95585" y="1745166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0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F5C7-71E5-9ECB-1523-B96286A0F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424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Glenn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Ohrlin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BEB6C-2B03-0F49-4B81-81C8E3701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8" y="1253331"/>
            <a:ext cx="5181600" cy="4957898"/>
          </a:xfrm>
        </p:spPr>
        <p:txBody>
          <a:bodyPr>
            <a:norm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was in Nebraska rodeoing, I got in a lot of singing as the ranchers were nearly all Irish. Now it seems funny to think of a bunch of cowboys singing “Galway Bay” with tears in their eyes, but it seemed logical at the time.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try to play a lot of Spanish music. Maybe it isn’t logical, but the cowboys all seem to like it… It’s kind of an adventure call.</a:t>
            </a:r>
          </a:p>
          <a:p>
            <a:pPr marL="0" indent="0" algn="just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pPr marL="0" indent="0" algn="just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Sing Out!  15/2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nline Media 4" title="National Cowboy Poetry Gathering: Glenn Ohrlin and &quot;Cancion Mixteca&quot;">
            <a:hlinkClick r:id="" action="ppaction://media"/>
            <a:extLst>
              <a:ext uri="{FF2B5EF4-FFF2-40B4-BE49-F238E27FC236}">
                <a16:creationId xmlns:a16="http://schemas.microsoft.com/office/drawing/2014/main" id="{126222EC-3B14-D90E-EE64-77748682F493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38027" y="142178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2CB5-537A-7271-5512-20727D15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16"/>
            <a:ext cx="10515600" cy="87184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Songs Workshop</a:t>
            </a:r>
          </a:p>
        </p:txBody>
      </p:sp>
      <p:pic>
        <p:nvPicPr>
          <p:cNvPr id="4" name="Online Media 3" title="NO ME LLORES MAS -ARSENIO RODRIGUEZ (SOLO AUDIO)">
            <a:hlinkClick r:id="" action="ppaction://media"/>
            <a:extLst>
              <a:ext uri="{FF2B5EF4-FFF2-40B4-BE49-F238E27FC236}">
                <a16:creationId xmlns:a16="http://schemas.microsoft.com/office/drawing/2014/main" id="{C8779EDE-6868-EC21-BC97-22B1EA5F6B4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219462" y="1044903"/>
            <a:ext cx="3768011" cy="2129070"/>
          </a:xfrm>
          <a:prstGeom prst="rect">
            <a:avLst/>
          </a:prstGeom>
        </p:spPr>
      </p:pic>
      <p:pic>
        <p:nvPicPr>
          <p:cNvPr id="6" name="Online Media 5" title="Seamus Ennis-An Poc Ar Buile">
            <a:hlinkClick r:id="" action="ppaction://media"/>
            <a:extLst>
              <a:ext uri="{FF2B5EF4-FFF2-40B4-BE49-F238E27FC236}">
                <a16:creationId xmlns:a16="http://schemas.microsoft.com/office/drawing/2014/main" id="{34DCCF3E-4C95-72E9-8785-D3DA4674AC2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2278184" y="3735322"/>
            <a:ext cx="3001108" cy="2250831"/>
          </a:xfrm>
          <a:prstGeom prst="rect">
            <a:avLst/>
          </a:prstGeom>
        </p:spPr>
      </p:pic>
      <p:pic>
        <p:nvPicPr>
          <p:cNvPr id="9" name="Online Media 8" title="Sudarinya">
            <a:hlinkClick r:id="" action="ppaction://media"/>
            <a:extLst>
              <a:ext uri="{FF2B5EF4-FFF2-40B4-BE49-F238E27FC236}">
                <a16:creationId xmlns:a16="http://schemas.microsoft.com/office/drawing/2014/main" id="{9FEB3380-ED6A-3B4D-E9B3-CADDE328FC69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7219462" y="3534937"/>
            <a:ext cx="4044176" cy="3033132"/>
          </a:xfrm>
          <a:prstGeom prst="rect">
            <a:avLst/>
          </a:prstGeom>
        </p:spPr>
      </p:pic>
      <p:pic>
        <p:nvPicPr>
          <p:cNvPr id="10" name="Online Media 9" title="Desse Barama (Peace)">
            <a:hlinkClick r:id="" action="ppaction://media"/>
            <a:extLst>
              <a:ext uri="{FF2B5EF4-FFF2-40B4-BE49-F238E27FC236}">
                <a16:creationId xmlns:a16="http://schemas.microsoft.com/office/drawing/2014/main" id="{BAA27261-C776-A7CF-E43D-8D389944DB68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1334820" y="871847"/>
            <a:ext cx="3637719" cy="272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FE807-6D29-661E-CFC3-7166C54F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103"/>
            <a:ext cx="10515600" cy="67193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Conversations Around Race and the Blues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639E5A-B5AC-39A4-3816-EB54E7BD1D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946" y="1361791"/>
            <a:ext cx="3847171" cy="52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9A10AAB-5DA9-069F-62A5-7BAAC27975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6" y="1361791"/>
            <a:ext cx="4135810" cy="55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342BFC-C6DD-3A28-387A-3BC899C07492}"/>
              </a:ext>
            </a:extLst>
          </p:cNvPr>
          <p:cNvSpPr txBox="1"/>
          <p:nvPr/>
        </p:nvSpPr>
        <p:spPr>
          <a:xfrm>
            <a:off x="1337724" y="903250"/>
            <a:ext cx="340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Julius Lester,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 Out!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14/4  1964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9091F-C05A-B724-8103-715B537DB0C8}"/>
              </a:ext>
            </a:extLst>
          </p:cNvPr>
          <p:cNvSpPr txBox="1"/>
          <p:nvPr/>
        </p:nvSpPr>
        <p:spPr>
          <a:xfrm>
            <a:off x="6996103" y="961055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Nelson,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 Out!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14/3  1964</a:t>
            </a:r>
          </a:p>
        </p:txBody>
      </p:sp>
    </p:spTree>
    <p:extLst>
      <p:ext uri="{BB962C8B-B14F-4D97-AF65-F5344CB8AC3E}">
        <p14:creationId xmlns:p14="http://schemas.microsoft.com/office/powerpoint/2010/main" val="103203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FD2D6-7843-2B63-5204-3940BC47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940"/>
            <a:ext cx="10515600" cy="100891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Blues Workshop</a:t>
            </a:r>
          </a:p>
        </p:txBody>
      </p:sp>
      <p:pic>
        <p:nvPicPr>
          <p:cNvPr id="5" name="Online Media 4" title="House Of The Rising Sun">
            <a:hlinkClick r:id="" action="ppaction://media"/>
            <a:extLst>
              <a:ext uri="{FF2B5EF4-FFF2-40B4-BE49-F238E27FC236}">
                <a16:creationId xmlns:a16="http://schemas.microsoft.com/office/drawing/2014/main" id="{AECBB879-0892-7832-A1D7-7729759FAFC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723168" y="1133358"/>
            <a:ext cx="3239232" cy="2429735"/>
          </a:xfrm>
          <a:prstGeom prst="rect">
            <a:avLst/>
          </a:prstGeom>
        </p:spPr>
      </p:pic>
      <p:pic>
        <p:nvPicPr>
          <p:cNvPr id="6" name="Online Media 5" title="Judy Roderick at Newport Folk Festival 1964">
            <a:hlinkClick r:id="" action="ppaction://media"/>
            <a:extLst>
              <a:ext uri="{FF2B5EF4-FFF2-40B4-BE49-F238E27FC236}">
                <a16:creationId xmlns:a16="http://schemas.microsoft.com/office/drawing/2014/main" id="{651678DF-B94A-6A68-EC81-E42AF421ED5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4701935" y="1133358"/>
            <a:ext cx="3239646" cy="2429735"/>
          </a:xfrm>
          <a:prstGeom prst="rect">
            <a:avLst/>
          </a:prstGeom>
        </p:spPr>
      </p:pic>
      <p:pic>
        <p:nvPicPr>
          <p:cNvPr id="7" name="Online Media 6" title="Koerner, Ray &amp; Glover~Dust My Broom 1964 (live)">
            <a:hlinkClick r:id="" action="ppaction://media"/>
            <a:extLst>
              <a:ext uri="{FF2B5EF4-FFF2-40B4-BE49-F238E27FC236}">
                <a16:creationId xmlns:a16="http://schemas.microsoft.com/office/drawing/2014/main" id="{5AEC166C-4B3C-92FC-0443-2E9D3BF816D1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8464061" y="1428664"/>
            <a:ext cx="3509440" cy="1982838"/>
          </a:xfrm>
          <a:prstGeom prst="rect">
            <a:avLst/>
          </a:prstGeom>
        </p:spPr>
      </p:pic>
      <p:pic>
        <p:nvPicPr>
          <p:cNvPr id="8" name="Online Media 7" title="Willie Doss - Catfish Blues">
            <a:hlinkClick r:id="" action="ppaction://media"/>
            <a:extLst>
              <a:ext uri="{FF2B5EF4-FFF2-40B4-BE49-F238E27FC236}">
                <a16:creationId xmlns:a16="http://schemas.microsoft.com/office/drawing/2014/main" id="{3FC7AB95-D9B0-72E3-27CB-12552A43A831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0"/>
          <a:stretch>
            <a:fillRect/>
          </a:stretch>
        </p:blipFill>
        <p:spPr>
          <a:xfrm>
            <a:off x="2039815" y="3606927"/>
            <a:ext cx="3845169" cy="2883877"/>
          </a:xfrm>
          <a:prstGeom prst="rect">
            <a:avLst/>
          </a:prstGeom>
        </p:spPr>
      </p:pic>
      <p:pic>
        <p:nvPicPr>
          <p:cNvPr id="9" name="Online Media 8" title="Son House  - Death Letter Blues   - HQ">
            <a:hlinkClick r:id="" action="ppaction://media"/>
            <a:extLst>
              <a:ext uri="{FF2B5EF4-FFF2-40B4-BE49-F238E27FC236}">
                <a16:creationId xmlns:a16="http://schemas.microsoft.com/office/drawing/2014/main" id="{2BCF8844-EE43-023F-40F6-DCAC708B656E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1"/>
          <a:stretch>
            <a:fillRect/>
          </a:stretch>
        </p:blipFill>
        <p:spPr>
          <a:xfrm>
            <a:off x="6940062" y="3644168"/>
            <a:ext cx="3509440" cy="263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E1CB-CB91-9742-2DD4-9CDFFE28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759712" cy="6830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Johnny Cash at Newport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94FAB-E078-D454-373D-0803A9AA6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2390"/>
            <a:ext cx="5181600" cy="4894573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secret is simple: Johnny has the heart of a folksinger in the purest sense, and he has a very lovely soul. He is capable of anything he puts his soul and his band-aid heart to, and he is  capable of being a folksinger in the very essence of folk truth.</a:t>
            </a:r>
          </a:p>
          <a:p>
            <a:pPr marL="0" indent="0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Farge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 Out!  15/2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66A72-58FC-7ECD-D40C-D5ED75AA2B2D}"/>
              </a:ext>
            </a:extLst>
          </p:cNvPr>
          <p:cNvSpPr txBox="1"/>
          <p:nvPr/>
        </p:nvSpPr>
        <p:spPr>
          <a:xfrm>
            <a:off x="7527073" y="365126"/>
            <a:ext cx="39809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Saturday Nigh setlist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Folsom Prison Blues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Still Miss Someone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Rock Island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Think Twice, It’s All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Walk the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Ballad of Ira Hayes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on the Sunny side</a:t>
            </a:r>
          </a:p>
        </p:txBody>
      </p:sp>
      <p:pic>
        <p:nvPicPr>
          <p:cNvPr id="9" name="Online Media 8" title="Johnny Cash - The Ballad Of Ira Hayes (Live at Newport 1964)">
            <a:hlinkClick r:id="" action="ppaction://media"/>
            <a:extLst>
              <a:ext uri="{FF2B5EF4-FFF2-40B4-BE49-F238E27FC236}">
                <a16:creationId xmlns:a16="http://schemas.microsoft.com/office/drawing/2014/main" id="{35465B81-19F3-37A3-54EE-C2394AB7AAFC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70956" y="3429581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4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522</TotalTime>
  <Words>670</Words>
  <Application>Microsoft Office PowerPoint</Application>
  <PresentationFormat>Widescreen</PresentationFormat>
  <Paragraphs>121</Paragraphs>
  <Slides>10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1964 Newport Folk Festival Saturday</vt:lpstr>
      <vt:lpstr>1964 Newport Folk Festival Saturday Workshops</vt:lpstr>
      <vt:lpstr>Saturday Workshops &amp; Evening Concert</vt:lpstr>
      <vt:lpstr>Connecting World Music and American Folk Music</vt:lpstr>
      <vt:lpstr>Glenn Ohrlin</vt:lpstr>
      <vt:lpstr>International Songs Workshop</vt:lpstr>
      <vt:lpstr>Conversations Around Race and the Blues</vt:lpstr>
      <vt:lpstr>The Blues Workshop</vt:lpstr>
      <vt:lpstr>Johnny Cash at Newport </vt:lpstr>
      <vt:lpstr>Saturday Night at Newport 1964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1964 Newport Folk Festival Saturday</dc:title>
  <dc:creator>Gosner, Kevin M - (kgosner)</dc:creator>
  <cp:lastModifiedBy>Gosner, Kevin M - (kgosner)</cp:lastModifiedBy>
  <cp:revision>11</cp:revision>
  <dcterms:created xsi:type="dcterms:W3CDTF">2024-02-19T20:01:04Z</dcterms:created>
  <dcterms:modified xsi:type="dcterms:W3CDTF">2024-02-21T04:04:46Z</dcterms:modified>
</cp:coreProperties>
</file>