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jpe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6" r:id="rId1"/>
  </p:sldMasterIdLst>
  <p:notesMasterIdLst>
    <p:notesMasterId r:id="rId48"/>
  </p:notesMasterIdLst>
  <p:handoutMasterIdLst>
    <p:handoutMasterId r:id="rId49"/>
  </p:handoutMasterIdLst>
  <p:sldIdLst>
    <p:sldId id="256" r:id="rId2"/>
    <p:sldId id="561" r:id="rId3"/>
    <p:sldId id="562" r:id="rId4"/>
    <p:sldId id="502" r:id="rId5"/>
    <p:sldId id="503" r:id="rId6"/>
    <p:sldId id="333" r:id="rId7"/>
    <p:sldId id="491" r:id="rId8"/>
    <p:sldId id="266" r:id="rId9"/>
    <p:sldId id="511" r:id="rId10"/>
    <p:sldId id="285" r:id="rId11"/>
    <p:sldId id="540" r:id="rId12"/>
    <p:sldId id="492" r:id="rId13"/>
    <p:sldId id="258" r:id="rId14"/>
    <p:sldId id="542" r:id="rId15"/>
    <p:sldId id="259" r:id="rId16"/>
    <p:sldId id="513" r:id="rId17"/>
    <p:sldId id="515" r:id="rId18"/>
    <p:sldId id="516" r:id="rId19"/>
    <p:sldId id="543" r:id="rId20"/>
    <p:sldId id="269" r:id="rId21"/>
    <p:sldId id="518" r:id="rId22"/>
    <p:sldId id="528" r:id="rId23"/>
    <p:sldId id="519" r:id="rId24"/>
    <p:sldId id="558" r:id="rId25"/>
    <p:sldId id="560" r:id="rId26"/>
    <p:sldId id="504" r:id="rId27"/>
    <p:sldId id="549" r:id="rId28"/>
    <p:sldId id="550" r:id="rId29"/>
    <p:sldId id="505" r:id="rId30"/>
    <p:sldId id="551" r:id="rId31"/>
    <p:sldId id="544" r:id="rId32"/>
    <p:sldId id="553" r:id="rId33"/>
    <p:sldId id="554" r:id="rId34"/>
    <p:sldId id="555" r:id="rId35"/>
    <p:sldId id="557" r:id="rId36"/>
    <p:sldId id="263" r:id="rId37"/>
    <p:sldId id="506" r:id="rId38"/>
    <p:sldId id="525" r:id="rId39"/>
    <p:sldId id="526" r:id="rId40"/>
    <p:sldId id="546" r:id="rId41"/>
    <p:sldId id="527" r:id="rId42"/>
    <p:sldId id="535" r:id="rId43"/>
    <p:sldId id="556" r:id="rId44"/>
    <p:sldId id="268" r:id="rId45"/>
    <p:sldId id="524" r:id="rId46"/>
    <p:sldId id="548" r:id="rId47"/>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2" autoAdjust="0"/>
  </p:normalViewPr>
  <p:slideViewPr>
    <p:cSldViewPr snapToGrid="0">
      <p:cViewPr varScale="1">
        <p:scale>
          <a:sx n="95" d="100"/>
          <a:sy n="95" d="100"/>
        </p:scale>
        <p:origin x="1194"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50" d="100"/>
          <a:sy n="150" d="100"/>
        </p:scale>
        <p:origin x="235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Rodwell" userId="a9e6a2c46d6354ca" providerId="LiveId" clId="{FC1FCD59-7602-4F0F-B93C-17245F3331B7}"/>
    <pc:docChg chg="custSel delSld modSld">
      <pc:chgData name="Julie Rodwell" userId="a9e6a2c46d6354ca" providerId="LiveId" clId="{FC1FCD59-7602-4F0F-B93C-17245F3331B7}" dt="2024-06-04T16:46:28.980" v="940" actId="313"/>
      <pc:docMkLst>
        <pc:docMk/>
      </pc:docMkLst>
      <pc:sldChg chg="modSp mod modNotes">
        <pc:chgData name="Julie Rodwell" userId="a9e6a2c46d6354ca" providerId="LiveId" clId="{FC1FCD59-7602-4F0F-B93C-17245F3331B7}" dt="2024-06-04T16:22:28.827" v="166" actId="6549"/>
        <pc:sldMkLst>
          <pc:docMk/>
          <pc:sldMk cId="1511492324" sldId="256"/>
        </pc:sldMkLst>
        <pc:spChg chg="mod">
          <ac:chgData name="Julie Rodwell" userId="a9e6a2c46d6354ca" providerId="LiveId" clId="{FC1FCD59-7602-4F0F-B93C-17245F3331B7}" dt="2024-06-04T16:20:19.943" v="35" actId="27636"/>
          <ac:spMkLst>
            <pc:docMk/>
            <pc:sldMk cId="1511492324" sldId="256"/>
            <ac:spMk id="3" creationId="{8221297D-D298-AD06-B89B-7456841B40B6}"/>
          </ac:spMkLst>
        </pc:spChg>
      </pc:sldChg>
      <pc:sldChg chg="modNotes">
        <pc:chgData name="Julie Rodwell" userId="a9e6a2c46d6354ca" providerId="LiveId" clId="{FC1FCD59-7602-4F0F-B93C-17245F3331B7}" dt="2024-06-04T16:29:35.410" v="739" actId="20577"/>
        <pc:sldMkLst>
          <pc:docMk/>
          <pc:sldMk cId="3487207883" sldId="333"/>
        </pc:sldMkLst>
      </pc:sldChg>
      <pc:sldChg chg="modNotes">
        <pc:chgData name="Julie Rodwell" userId="a9e6a2c46d6354ca" providerId="LiveId" clId="{FC1FCD59-7602-4F0F-B93C-17245F3331B7}" dt="2024-06-04T16:39:43.805" v="929" actId="20577"/>
        <pc:sldMkLst>
          <pc:docMk/>
          <pc:sldMk cId="1034128390" sldId="492"/>
        </pc:sldMkLst>
      </pc:sldChg>
      <pc:sldChg chg="modNotes modNotesTx">
        <pc:chgData name="Julie Rodwell" userId="a9e6a2c46d6354ca" providerId="LiveId" clId="{FC1FCD59-7602-4F0F-B93C-17245F3331B7}" dt="2024-06-04T16:27:16.242" v="609" actId="313"/>
        <pc:sldMkLst>
          <pc:docMk/>
          <pc:sldMk cId="0" sldId="503"/>
        </pc:sldMkLst>
      </pc:sldChg>
      <pc:sldChg chg="modSp mod modNotes">
        <pc:chgData name="Julie Rodwell" userId="a9e6a2c46d6354ca" providerId="LiveId" clId="{FC1FCD59-7602-4F0F-B93C-17245F3331B7}" dt="2024-06-04T16:46:28.980" v="940" actId="313"/>
        <pc:sldMkLst>
          <pc:docMk/>
          <pc:sldMk cId="3747882298" sldId="511"/>
        </pc:sldMkLst>
        <pc:spChg chg="mod">
          <ac:chgData name="Julie Rodwell" userId="a9e6a2c46d6354ca" providerId="LiveId" clId="{FC1FCD59-7602-4F0F-B93C-17245F3331B7}" dt="2024-06-04T16:46:28.980" v="940" actId="313"/>
          <ac:spMkLst>
            <pc:docMk/>
            <pc:sldMk cId="3747882298" sldId="511"/>
            <ac:spMk id="2" creationId="{579BDDC9-2DCC-813C-1A37-C1DBE8141DA6}"/>
          </ac:spMkLst>
        </pc:spChg>
      </pc:sldChg>
      <pc:sldChg chg="modNotes">
        <pc:chgData name="Julie Rodwell" userId="a9e6a2c46d6354ca" providerId="LiveId" clId="{FC1FCD59-7602-4F0F-B93C-17245F3331B7}" dt="2024-06-04T16:41:32.246" v="930" actId="6549"/>
        <pc:sldMkLst>
          <pc:docMk/>
          <pc:sldMk cId="2131585487" sldId="515"/>
        </pc:sldMkLst>
      </pc:sldChg>
      <pc:sldChg chg="modSp mod">
        <pc:chgData name="Julie Rodwell" userId="a9e6a2c46d6354ca" providerId="LiveId" clId="{FC1FCD59-7602-4F0F-B93C-17245F3331B7}" dt="2024-06-04T14:47:06.523" v="1" actId="27636"/>
        <pc:sldMkLst>
          <pc:docMk/>
          <pc:sldMk cId="3552450112" sldId="542"/>
        </pc:sldMkLst>
        <pc:spChg chg="mod">
          <ac:chgData name="Julie Rodwell" userId="a9e6a2c46d6354ca" providerId="LiveId" clId="{FC1FCD59-7602-4F0F-B93C-17245F3331B7}" dt="2024-06-04T14:47:06.523" v="1" actId="27636"/>
          <ac:spMkLst>
            <pc:docMk/>
            <pc:sldMk cId="3552450112" sldId="542"/>
            <ac:spMk id="3" creationId="{B2DC5D35-D50D-03C9-340D-DF910892E6F8}"/>
          </ac:spMkLst>
        </pc:spChg>
      </pc:sldChg>
      <pc:sldChg chg="modSp mod">
        <pc:chgData name="Julie Rodwell" userId="a9e6a2c46d6354ca" providerId="LiveId" clId="{FC1FCD59-7602-4F0F-B93C-17245F3331B7}" dt="2024-06-04T16:42:33.467" v="935" actId="255"/>
        <pc:sldMkLst>
          <pc:docMk/>
          <pc:sldMk cId="1067249570" sldId="543"/>
        </pc:sldMkLst>
        <pc:spChg chg="mod">
          <ac:chgData name="Julie Rodwell" userId="a9e6a2c46d6354ca" providerId="LiveId" clId="{FC1FCD59-7602-4F0F-B93C-17245F3331B7}" dt="2024-06-04T16:42:33.467" v="935" actId="255"/>
          <ac:spMkLst>
            <pc:docMk/>
            <pc:sldMk cId="1067249570" sldId="543"/>
            <ac:spMk id="3" creationId="{CAD52C64-0A22-F7E4-BFE7-17106423801B}"/>
          </ac:spMkLst>
        </pc:spChg>
      </pc:sldChg>
      <pc:sldChg chg="modSp mod">
        <pc:chgData name="Julie Rodwell" userId="a9e6a2c46d6354ca" providerId="LiveId" clId="{FC1FCD59-7602-4F0F-B93C-17245F3331B7}" dt="2024-06-04T16:44:03.698" v="937" actId="255"/>
        <pc:sldMkLst>
          <pc:docMk/>
          <pc:sldMk cId="542162961" sldId="544"/>
        </pc:sldMkLst>
        <pc:spChg chg="mod">
          <ac:chgData name="Julie Rodwell" userId="a9e6a2c46d6354ca" providerId="LiveId" clId="{FC1FCD59-7602-4F0F-B93C-17245F3331B7}" dt="2024-06-04T16:44:03.698" v="937" actId="255"/>
          <ac:spMkLst>
            <pc:docMk/>
            <pc:sldMk cId="542162961" sldId="544"/>
            <ac:spMk id="3" creationId="{B0990CDA-7157-13AE-DCA0-2B2578B5A4F7}"/>
          </ac:spMkLst>
        </pc:spChg>
      </pc:sldChg>
      <pc:sldChg chg="del">
        <pc:chgData name="Julie Rodwell" userId="a9e6a2c46d6354ca" providerId="LiveId" clId="{FC1FCD59-7602-4F0F-B93C-17245F3331B7}" dt="2024-06-04T16:45:25.036" v="938" actId="2696"/>
        <pc:sldMkLst>
          <pc:docMk/>
          <pc:sldMk cId="2946009617" sldId="545"/>
        </pc:sldMkLst>
      </pc:sldChg>
      <pc:sldChg chg="modNotes">
        <pc:chgData name="Julie Rodwell" userId="a9e6a2c46d6354ca" providerId="LiveId" clId="{FC1FCD59-7602-4F0F-B93C-17245F3331B7}" dt="2024-06-04T16:43:33.580" v="936" actId="14100"/>
        <pc:sldMkLst>
          <pc:docMk/>
          <pc:sldMk cId="2480496932" sldId="551"/>
        </pc:sldMkLst>
      </pc:sldChg>
      <pc:sldChg chg="modSp mod">
        <pc:chgData name="Julie Rodwell" userId="a9e6a2c46d6354ca" providerId="LiveId" clId="{FC1FCD59-7602-4F0F-B93C-17245F3331B7}" dt="2024-06-04T16:45:54.199" v="939" actId="255"/>
        <pc:sldMkLst>
          <pc:docMk/>
          <pc:sldMk cId="2149194493" sldId="556"/>
        </pc:sldMkLst>
        <pc:spChg chg="mod">
          <ac:chgData name="Julie Rodwell" userId="a9e6a2c46d6354ca" providerId="LiveId" clId="{FC1FCD59-7602-4F0F-B93C-17245F3331B7}" dt="2024-06-04T16:45:54.199" v="939" actId="255"/>
          <ac:spMkLst>
            <pc:docMk/>
            <pc:sldMk cId="2149194493" sldId="556"/>
            <ac:spMk id="3" creationId="{BD8CAFEB-9F54-7375-DED3-5996D389AE55}"/>
          </ac:spMkLst>
        </pc:spChg>
      </pc:sldChg>
      <pc:sldChg chg="modNotesTx">
        <pc:chgData name="Julie Rodwell" userId="a9e6a2c46d6354ca" providerId="LiveId" clId="{FC1FCD59-7602-4F0F-B93C-17245F3331B7}" dt="2024-06-04T16:23:24.483" v="199" actId="20577"/>
        <pc:sldMkLst>
          <pc:docMk/>
          <pc:sldMk cId="3653988685" sldId="56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Sheet1!$F$4</c:f>
              <c:strCache>
                <c:ptCount val="1"/>
                <c:pt idx="0">
                  <c:v>FEET</c:v>
                </c:pt>
              </c:strCache>
            </c:strRef>
          </c:tx>
          <c:spPr>
            <a:solidFill>
              <a:schemeClr val="accent1"/>
            </a:solidFill>
            <a:ln>
              <a:noFill/>
            </a:ln>
            <a:effectLst/>
          </c:spPr>
          <c:invertIfNegative val="0"/>
          <c:val>
            <c:numRef>
              <c:f>Sheet1!$F$5:$F$13</c:f>
              <c:numCache>
                <c:formatCode>General</c:formatCode>
                <c:ptCount val="9"/>
                <c:pt idx="0">
                  <c:v>0.6</c:v>
                </c:pt>
                <c:pt idx="1">
                  <c:v>1</c:v>
                </c:pt>
                <c:pt idx="2">
                  <c:v>7.2</c:v>
                </c:pt>
                <c:pt idx="3">
                  <c:v>12.79</c:v>
                </c:pt>
                <c:pt idx="4">
                  <c:v>32.799999999999997</c:v>
                </c:pt>
                <c:pt idx="5">
                  <c:v>53.1</c:v>
                </c:pt>
                <c:pt idx="6">
                  <c:v>29.5</c:v>
                </c:pt>
                <c:pt idx="7">
                  <c:v>50</c:v>
                </c:pt>
                <c:pt idx="8">
                  <c:v>100</c:v>
                </c:pt>
              </c:numCache>
            </c:numRef>
          </c:val>
          <c:extLst>
            <c:ext xmlns:c16="http://schemas.microsoft.com/office/drawing/2014/chart" uri="{C3380CC4-5D6E-409C-BE32-E72D297353CC}">
              <c16:uniqueId val="{00000000-C990-4C3C-9686-C012C246EF55}"/>
            </c:ext>
          </c:extLst>
        </c:ser>
        <c:dLbls>
          <c:showLegendKey val="0"/>
          <c:showVal val="0"/>
          <c:showCatName val="0"/>
          <c:showSerName val="0"/>
          <c:showPercent val="0"/>
          <c:showBubbleSize val="0"/>
        </c:dLbls>
        <c:gapWidth val="219"/>
        <c:overlap val="-27"/>
        <c:axId val="142683328"/>
        <c:axId val="142680584"/>
      </c:barChart>
      <c:catAx>
        <c:axId val="1426833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680584"/>
        <c:crosses val="autoZero"/>
        <c:auto val="1"/>
        <c:lblAlgn val="ctr"/>
        <c:lblOffset val="100"/>
        <c:noMultiLvlLbl val="0"/>
      </c:catAx>
      <c:valAx>
        <c:axId val="142680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68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EDB19-D66B-4C60-BCE0-B848551D107F}"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31BF25A5-996F-4C67-8F7B-3CB736F4E10E}">
      <dgm:prSet phldrT="[Text]" custT="1"/>
      <dgm:spPr>
        <a:xfrm>
          <a:off x="1845485" y="1403310"/>
          <a:ext cx="1499270" cy="1499270"/>
        </a:xfrm>
        <a:prstGeom prst="gear9">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100" b="1" dirty="0">
              <a:solidFill>
                <a:sysClr val="window" lastClr="FFFFFF"/>
              </a:solidFill>
              <a:latin typeface="Calibri" panose="020F0502020204030204"/>
              <a:ea typeface="+mn-ea"/>
              <a:cs typeface="+mn-cs"/>
            </a:rPr>
            <a:t>Sea Level Rise</a:t>
          </a:r>
        </a:p>
      </dgm:t>
    </dgm:pt>
    <dgm:pt modelId="{B2192CA2-8E32-4021-B7AB-40FEB1F9A289}" type="parTrans" cxnId="{67310F40-0F95-4494-A4CE-762101612F41}">
      <dgm:prSet/>
      <dgm:spPr/>
      <dgm:t>
        <a:bodyPr/>
        <a:lstStyle/>
        <a:p>
          <a:endParaRPr lang="en-US"/>
        </a:p>
      </dgm:t>
    </dgm:pt>
    <dgm:pt modelId="{701FD436-D025-4B16-B3DF-7338F4FD03C6}" type="sibTrans" cxnId="{67310F40-0F95-4494-A4CE-762101612F41}">
      <dgm:prSet/>
      <dgm:spPr>
        <a:xfrm>
          <a:off x="1702741" y="1185683"/>
          <a:ext cx="1919066" cy="1919066"/>
        </a:xfrm>
        <a:prstGeom prst="circularArrow">
          <a:avLst>
            <a:gd name="adj1" fmla="val 4688"/>
            <a:gd name="adj2" fmla="val 299029"/>
            <a:gd name="adj3" fmla="val 2466365"/>
            <a:gd name="adj4" fmla="val 15973059"/>
            <a:gd name="adj5" fmla="val 5469"/>
          </a:avLst>
        </a:prstGeom>
        <a:solidFill>
          <a:srgbClr val="4472C4">
            <a:tint val="60000"/>
            <a:hueOff val="0"/>
            <a:satOff val="0"/>
            <a:lumOff val="0"/>
            <a:alphaOff val="0"/>
          </a:srgbClr>
        </a:solidFill>
        <a:ln>
          <a:noFill/>
        </a:ln>
        <a:effectLst/>
      </dgm:spPr>
      <dgm:t>
        <a:bodyPr/>
        <a:lstStyle/>
        <a:p>
          <a:endParaRPr lang="en-US" dirty="0"/>
        </a:p>
      </dgm:t>
    </dgm:pt>
    <dgm:pt modelId="{BF983F5C-F9CF-4895-A04D-A4FE6EFC1B46}">
      <dgm:prSet phldrT="[Text]" custT="1"/>
      <dgm:spPr>
        <a:xfrm>
          <a:off x="0" y="710228"/>
          <a:ext cx="1725273" cy="1706868"/>
        </a:xfrm>
        <a:prstGeom prst="gear6">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100" b="1" dirty="0">
              <a:solidFill>
                <a:sysClr val="window" lastClr="FFFFFF"/>
              </a:solidFill>
              <a:latin typeface="Calibri" panose="020F0502020204030204"/>
              <a:ea typeface="+mn-ea"/>
              <a:cs typeface="+mn-cs"/>
            </a:rPr>
            <a:t>Population Growth</a:t>
          </a:r>
        </a:p>
      </dgm:t>
    </dgm:pt>
    <dgm:pt modelId="{4C4D979A-2A87-46DC-995F-E12DF2CCF82A}" type="parTrans" cxnId="{650BE49B-2916-4264-91EB-08E4E6D41FA1}">
      <dgm:prSet/>
      <dgm:spPr/>
      <dgm:t>
        <a:bodyPr/>
        <a:lstStyle/>
        <a:p>
          <a:endParaRPr lang="en-US"/>
        </a:p>
      </dgm:t>
    </dgm:pt>
    <dgm:pt modelId="{2211DCC2-A0BB-4A5C-B88E-24292B5B22A6}" type="sibTrans" cxnId="{650BE49B-2916-4264-91EB-08E4E6D41FA1}">
      <dgm:prSet/>
      <dgm:spPr>
        <a:xfrm>
          <a:off x="435518" y="730236"/>
          <a:ext cx="1394321" cy="1394321"/>
        </a:xfrm>
        <a:prstGeom prst="leftCircularArrow">
          <a:avLst>
            <a:gd name="adj1" fmla="val 6452"/>
            <a:gd name="adj2" fmla="val 429999"/>
            <a:gd name="adj3" fmla="val 10489124"/>
            <a:gd name="adj4" fmla="val 14837806"/>
            <a:gd name="adj5" fmla="val 7527"/>
          </a:avLst>
        </a:prstGeom>
        <a:solidFill>
          <a:srgbClr val="4472C4">
            <a:tint val="60000"/>
            <a:hueOff val="0"/>
            <a:satOff val="0"/>
            <a:lumOff val="0"/>
            <a:alphaOff val="0"/>
          </a:srgbClr>
        </a:solidFill>
        <a:ln>
          <a:noFill/>
        </a:ln>
        <a:effectLst/>
      </dgm:spPr>
      <dgm:t>
        <a:bodyPr/>
        <a:lstStyle/>
        <a:p>
          <a:endParaRPr lang="en-US" dirty="0"/>
        </a:p>
      </dgm:t>
    </dgm:pt>
    <dgm:pt modelId="{A1347BCC-AFCE-4645-83E6-51EE245C9462}">
      <dgm:prSet phldrT="[Text]" custT="1"/>
      <dgm:spPr>
        <a:xfrm rot="20700000">
          <a:off x="1442350" y="4799"/>
          <a:ext cx="1619521" cy="1652125"/>
        </a:xfrm>
        <a:prstGeom prst="gear6">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100" b="1" dirty="0">
              <a:solidFill>
                <a:sysClr val="window" lastClr="FFFFFF"/>
              </a:solidFill>
              <a:latin typeface="Calibri" panose="020F0502020204030204"/>
              <a:ea typeface="+mn-ea"/>
              <a:cs typeface="+mn-cs"/>
            </a:rPr>
            <a:t>Shrink-ing our </a:t>
          </a:r>
          <a:r>
            <a:rPr lang="en-US" sz="1100" b="1" dirty="0">
              <a:solidFill>
                <a:schemeClr val="bg1">
                  <a:lumMod val="95000"/>
                </a:schemeClr>
              </a:solidFill>
              <a:latin typeface="Calibri" panose="020F0502020204030204"/>
              <a:ea typeface="+mn-ea"/>
              <a:cs typeface="+mn-cs"/>
            </a:rPr>
            <a:t>Carbon</a:t>
          </a:r>
          <a:r>
            <a:rPr lang="en-US" sz="1100" b="1" dirty="0">
              <a:solidFill>
                <a:sysClr val="window" lastClr="FFFFFF"/>
              </a:solidFill>
              <a:latin typeface="Calibri" panose="020F0502020204030204"/>
              <a:ea typeface="+mn-ea"/>
              <a:cs typeface="+mn-cs"/>
            </a:rPr>
            <a:t> Foot-prints</a:t>
          </a:r>
        </a:p>
      </dgm:t>
    </dgm:pt>
    <dgm:pt modelId="{034296F2-FBD4-45A2-94A9-E985DF9D79BD}" type="parTrans" cxnId="{F0EC6A38-D1EC-4612-A233-FBA45C66CAD9}">
      <dgm:prSet/>
      <dgm:spPr/>
      <dgm:t>
        <a:bodyPr/>
        <a:lstStyle/>
        <a:p>
          <a:endParaRPr lang="en-US"/>
        </a:p>
      </dgm:t>
    </dgm:pt>
    <dgm:pt modelId="{E7260B3E-059D-4415-BB89-128CC1F1DEF1}" type="sibTrans" cxnId="{F0EC6A38-D1EC-4612-A233-FBA45C66CAD9}">
      <dgm:prSet/>
      <dgm:spPr>
        <a:xfrm>
          <a:off x="1324701" y="68980"/>
          <a:ext cx="1503359" cy="1503359"/>
        </a:xfrm>
        <a:prstGeom prst="circularArrow">
          <a:avLst>
            <a:gd name="adj1" fmla="val 5984"/>
            <a:gd name="adj2" fmla="val 394124"/>
            <a:gd name="adj3" fmla="val 13313824"/>
            <a:gd name="adj4" fmla="val 10508221"/>
            <a:gd name="adj5" fmla="val 6981"/>
          </a:avLst>
        </a:prstGeom>
        <a:solidFill>
          <a:srgbClr val="4472C4">
            <a:tint val="60000"/>
            <a:hueOff val="0"/>
            <a:satOff val="0"/>
            <a:lumOff val="0"/>
            <a:alphaOff val="0"/>
          </a:srgbClr>
        </a:solidFill>
        <a:ln>
          <a:noFill/>
        </a:ln>
        <a:effectLst/>
      </dgm:spPr>
      <dgm:t>
        <a:bodyPr/>
        <a:lstStyle/>
        <a:p>
          <a:endParaRPr lang="en-US" dirty="0"/>
        </a:p>
      </dgm:t>
    </dgm:pt>
    <dgm:pt modelId="{AD9727C2-9F07-4BAB-AAB4-968FB869EE4F}">
      <dgm:prSet phldrT="[Text]"/>
      <dgm:spPr/>
      <dgm:t>
        <a:bodyPr/>
        <a:lstStyle/>
        <a:p>
          <a:endParaRPr lang="en-US" dirty="0"/>
        </a:p>
      </dgm:t>
    </dgm:pt>
    <dgm:pt modelId="{421AFC29-2216-4BD3-AC57-593F2C28B960}" type="parTrans" cxnId="{66411FCC-49E5-420D-B8E0-10E7CCB1590B}">
      <dgm:prSet/>
      <dgm:spPr/>
      <dgm:t>
        <a:bodyPr/>
        <a:lstStyle/>
        <a:p>
          <a:endParaRPr lang="en-US"/>
        </a:p>
      </dgm:t>
    </dgm:pt>
    <dgm:pt modelId="{EB2A0B20-C3D5-42C4-AA28-0D3BB8288DC9}" type="sibTrans" cxnId="{66411FCC-49E5-420D-B8E0-10E7CCB1590B}">
      <dgm:prSet/>
      <dgm:spPr/>
      <dgm:t>
        <a:bodyPr/>
        <a:lstStyle/>
        <a:p>
          <a:endParaRPr lang="en-US"/>
        </a:p>
      </dgm:t>
    </dgm:pt>
    <dgm:pt modelId="{D957BFC0-72F3-4D91-9E6B-32E866FA622E}">
      <dgm:prSet/>
      <dgm:spPr/>
      <dgm:t>
        <a:bodyPr/>
        <a:lstStyle/>
        <a:p>
          <a:endParaRPr lang="en-US" dirty="0"/>
        </a:p>
      </dgm:t>
    </dgm:pt>
    <dgm:pt modelId="{2F7296FE-4C1A-485E-844F-82EA4F0ABCA8}" type="parTrans" cxnId="{8D5E21F3-0E9A-4A02-A40E-62A5F45AD6CA}">
      <dgm:prSet/>
      <dgm:spPr/>
      <dgm:t>
        <a:bodyPr/>
        <a:lstStyle/>
        <a:p>
          <a:endParaRPr lang="en-US"/>
        </a:p>
      </dgm:t>
    </dgm:pt>
    <dgm:pt modelId="{2E52578C-D676-4A4E-9922-84B3CA522B62}" type="sibTrans" cxnId="{8D5E21F3-0E9A-4A02-A40E-62A5F45AD6CA}">
      <dgm:prSet/>
      <dgm:spPr/>
      <dgm:t>
        <a:bodyPr/>
        <a:lstStyle/>
        <a:p>
          <a:endParaRPr lang="en-US"/>
        </a:p>
      </dgm:t>
    </dgm:pt>
    <dgm:pt modelId="{13A25685-E549-4221-9762-D055992C7F6D}">
      <dgm:prSet/>
      <dgm:spPr/>
      <dgm:t>
        <a:bodyPr/>
        <a:lstStyle/>
        <a:p>
          <a:endParaRPr lang="en-US" dirty="0"/>
        </a:p>
      </dgm:t>
    </dgm:pt>
    <dgm:pt modelId="{BB69DEED-9775-4162-B0A5-CFDFB1024E22}" type="parTrans" cxnId="{77C37D3D-45A8-4BE9-8C8F-ADDB6D859455}">
      <dgm:prSet/>
      <dgm:spPr/>
      <dgm:t>
        <a:bodyPr/>
        <a:lstStyle/>
        <a:p>
          <a:endParaRPr lang="en-US"/>
        </a:p>
      </dgm:t>
    </dgm:pt>
    <dgm:pt modelId="{8F1F5D69-6C5B-47FF-95F8-F1A6439E85F7}" type="sibTrans" cxnId="{77C37D3D-45A8-4BE9-8C8F-ADDB6D859455}">
      <dgm:prSet/>
      <dgm:spPr/>
      <dgm:t>
        <a:bodyPr/>
        <a:lstStyle/>
        <a:p>
          <a:endParaRPr lang="en-US"/>
        </a:p>
      </dgm:t>
    </dgm:pt>
    <dgm:pt modelId="{17B6E458-FEFA-4D15-91D4-EF3C2CC12AAB}" type="pres">
      <dgm:prSet presAssocID="{FDBEDB19-D66B-4C60-BCE0-B848551D107F}" presName="composite" presStyleCnt="0">
        <dgm:presLayoutVars>
          <dgm:chMax val="3"/>
          <dgm:animLvl val="lvl"/>
          <dgm:resizeHandles val="exact"/>
        </dgm:presLayoutVars>
      </dgm:prSet>
      <dgm:spPr/>
    </dgm:pt>
    <dgm:pt modelId="{8EC4645C-935A-47FC-B6C4-2922A54C7044}" type="pres">
      <dgm:prSet presAssocID="{31BF25A5-996F-4C67-8F7B-3CB736F4E10E}" presName="gear1" presStyleLbl="node1" presStyleIdx="0" presStyleCnt="3" custLinFactNeighborX="806" custLinFactNeighborY="2324">
        <dgm:presLayoutVars>
          <dgm:chMax val="1"/>
          <dgm:bulletEnabled val="1"/>
        </dgm:presLayoutVars>
      </dgm:prSet>
      <dgm:spPr/>
    </dgm:pt>
    <dgm:pt modelId="{CD304F71-79D8-4545-A888-C12E0E1B0C80}" type="pres">
      <dgm:prSet presAssocID="{31BF25A5-996F-4C67-8F7B-3CB736F4E10E}" presName="gear1srcNode" presStyleLbl="node1" presStyleIdx="0" presStyleCnt="3"/>
      <dgm:spPr/>
    </dgm:pt>
    <dgm:pt modelId="{80C55271-D820-4510-82E3-9EE3EE41CDD8}" type="pres">
      <dgm:prSet presAssocID="{31BF25A5-996F-4C67-8F7B-3CB736F4E10E}" presName="gear1dstNode" presStyleLbl="node1" presStyleIdx="0" presStyleCnt="3"/>
      <dgm:spPr/>
    </dgm:pt>
    <dgm:pt modelId="{DD3D256F-8A65-4B89-9E80-6380753C6C41}" type="pres">
      <dgm:prSet presAssocID="{BF983F5C-F9CF-4895-A04D-A4FE6EFC1B46}" presName="gear2" presStyleLbl="node1" presStyleIdx="1" presStyleCnt="3" custScaleX="158227" custScaleY="156539" custLinFactNeighborX="-59421" custLinFactNeighborY="-2794">
        <dgm:presLayoutVars>
          <dgm:chMax val="1"/>
          <dgm:bulletEnabled val="1"/>
        </dgm:presLayoutVars>
      </dgm:prSet>
      <dgm:spPr/>
    </dgm:pt>
    <dgm:pt modelId="{2BBDBBF8-3B10-4FD9-99C8-6E5BD98E2F75}" type="pres">
      <dgm:prSet presAssocID="{BF983F5C-F9CF-4895-A04D-A4FE6EFC1B46}" presName="gear2srcNode" presStyleLbl="node1" presStyleIdx="1" presStyleCnt="3"/>
      <dgm:spPr/>
    </dgm:pt>
    <dgm:pt modelId="{30DEC2E3-BF66-43F9-927D-6BB51C711D14}" type="pres">
      <dgm:prSet presAssocID="{BF983F5C-F9CF-4895-A04D-A4FE6EFC1B46}" presName="gear2dstNode" presStyleLbl="node1" presStyleIdx="1" presStyleCnt="3"/>
      <dgm:spPr/>
    </dgm:pt>
    <dgm:pt modelId="{B2B3CBF4-2D9D-4B9D-831C-F2C2A917AB66}" type="pres">
      <dgm:prSet presAssocID="{A1347BCC-AFCE-4645-83E6-51EE245C9462}" presName="gear3" presStyleLbl="node1" presStyleIdx="2" presStyleCnt="3" custScaleX="152236" custScaleY="153998" custLinFactNeighborX="11167" custLinFactNeighborY="-10873"/>
      <dgm:spPr/>
    </dgm:pt>
    <dgm:pt modelId="{7FDF1537-24DF-4A19-94E7-6B6D100BD69D}" type="pres">
      <dgm:prSet presAssocID="{A1347BCC-AFCE-4645-83E6-51EE245C9462}" presName="gear3tx" presStyleLbl="node1" presStyleIdx="2" presStyleCnt="3">
        <dgm:presLayoutVars>
          <dgm:chMax val="1"/>
          <dgm:bulletEnabled val="1"/>
        </dgm:presLayoutVars>
      </dgm:prSet>
      <dgm:spPr/>
    </dgm:pt>
    <dgm:pt modelId="{4254B946-8DB8-4CF9-9F2F-6D0AFEDBF512}" type="pres">
      <dgm:prSet presAssocID="{A1347BCC-AFCE-4645-83E6-51EE245C9462}" presName="gear3srcNode" presStyleLbl="node1" presStyleIdx="2" presStyleCnt="3"/>
      <dgm:spPr/>
    </dgm:pt>
    <dgm:pt modelId="{B172E5D6-9465-490E-A51A-B3C9C409055F}" type="pres">
      <dgm:prSet presAssocID="{A1347BCC-AFCE-4645-83E6-51EE245C9462}" presName="gear3dstNode" presStyleLbl="node1" presStyleIdx="2" presStyleCnt="3"/>
      <dgm:spPr/>
    </dgm:pt>
    <dgm:pt modelId="{69A2B5C1-3204-4907-BBC2-5FC7C75E3DCF}" type="pres">
      <dgm:prSet presAssocID="{701FD436-D025-4B16-B3DF-7338F4FD03C6}" presName="connector1" presStyleLbl="sibTrans2D1" presStyleIdx="0" presStyleCnt="3"/>
      <dgm:spPr/>
    </dgm:pt>
    <dgm:pt modelId="{E6EBF07F-305A-4117-8E38-BAB2D3F0DB5B}" type="pres">
      <dgm:prSet presAssocID="{2211DCC2-A0BB-4A5C-B88E-24292B5B22A6}" presName="connector2" presStyleLbl="sibTrans2D1" presStyleIdx="1" presStyleCnt="3" custLinFactNeighborX="-35198" custLinFactNeighborY="-14836"/>
      <dgm:spPr/>
    </dgm:pt>
    <dgm:pt modelId="{2B2D5D7C-99FE-4CB5-98A5-52E9728CEF09}" type="pres">
      <dgm:prSet presAssocID="{E7260B3E-059D-4415-BB89-128CC1F1DEF1}" presName="connector3" presStyleLbl="sibTrans2D1" presStyleIdx="2" presStyleCnt="3"/>
      <dgm:spPr/>
    </dgm:pt>
  </dgm:ptLst>
  <dgm:cxnLst>
    <dgm:cxn modelId="{FEC7F31C-4C09-4ACB-973A-4BF72BF1367A}" type="presOf" srcId="{A1347BCC-AFCE-4645-83E6-51EE245C9462}" destId="{7FDF1537-24DF-4A19-94E7-6B6D100BD69D}" srcOrd="1" destOrd="0" presId="urn:microsoft.com/office/officeart/2005/8/layout/gear1"/>
    <dgm:cxn modelId="{2C4B9425-7E1E-48C5-93AC-A60F1755D02D}" type="presOf" srcId="{2211DCC2-A0BB-4A5C-B88E-24292B5B22A6}" destId="{E6EBF07F-305A-4117-8E38-BAB2D3F0DB5B}" srcOrd="0" destOrd="0" presId="urn:microsoft.com/office/officeart/2005/8/layout/gear1"/>
    <dgm:cxn modelId="{F0EC6A38-D1EC-4612-A233-FBA45C66CAD9}" srcId="{FDBEDB19-D66B-4C60-BCE0-B848551D107F}" destId="{A1347BCC-AFCE-4645-83E6-51EE245C9462}" srcOrd="2" destOrd="0" parTransId="{034296F2-FBD4-45A2-94A9-E985DF9D79BD}" sibTransId="{E7260B3E-059D-4415-BB89-128CC1F1DEF1}"/>
    <dgm:cxn modelId="{6424A13C-5BF6-4DB6-A645-3FBF6DCAE131}" type="presOf" srcId="{A1347BCC-AFCE-4645-83E6-51EE245C9462}" destId="{4254B946-8DB8-4CF9-9F2F-6D0AFEDBF512}" srcOrd="2" destOrd="0" presId="urn:microsoft.com/office/officeart/2005/8/layout/gear1"/>
    <dgm:cxn modelId="{77C37D3D-45A8-4BE9-8C8F-ADDB6D859455}" srcId="{FDBEDB19-D66B-4C60-BCE0-B848551D107F}" destId="{13A25685-E549-4221-9762-D055992C7F6D}" srcOrd="3" destOrd="0" parTransId="{BB69DEED-9775-4162-B0A5-CFDFB1024E22}" sibTransId="{8F1F5D69-6C5B-47FF-95F8-F1A6439E85F7}"/>
    <dgm:cxn modelId="{67310F40-0F95-4494-A4CE-762101612F41}" srcId="{FDBEDB19-D66B-4C60-BCE0-B848551D107F}" destId="{31BF25A5-996F-4C67-8F7B-3CB736F4E10E}" srcOrd="0" destOrd="0" parTransId="{B2192CA2-8E32-4021-B7AB-40FEB1F9A289}" sibTransId="{701FD436-D025-4B16-B3DF-7338F4FD03C6}"/>
    <dgm:cxn modelId="{085D5046-169F-4980-A80C-8DE28034684F}" type="presOf" srcId="{31BF25A5-996F-4C67-8F7B-3CB736F4E10E}" destId="{80C55271-D820-4510-82E3-9EE3EE41CDD8}" srcOrd="2" destOrd="0" presId="urn:microsoft.com/office/officeart/2005/8/layout/gear1"/>
    <dgm:cxn modelId="{DD7D016A-09C7-407E-8FE3-17356DA51B3D}" type="presOf" srcId="{BF983F5C-F9CF-4895-A04D-A4FE6EFC1B46}" destId="{30DEC2E3-BF66-43F9-927D-6BB51C711D14}" srcOrd="2" destOrd="0" presId="urn:microsoft.com/office/officeart/2005/8/layout/gear1"/>
    <dgm:cxn modelId="{967D8D89-D326-4F62-8EB7-F16482F01F0A}" type="presOf" srcId="{BF983F5C-F9CF-4895-A04D-A4FE6EFC1B46}" destId="{2BBDBBF8-3B10-4FD9-99C8-6E5BD98E2F75}" srcOrd="1" destOrd="0" presId="urn:microsoft.com/office/officeart/2005/8/layout/gear1"/>
    <dgm:cxn modelId="{EF3FF28E-964B-41C2-8A77-5A409303CCAD}" type="presOf" srcId="{A1347BCC-AFCE-4645-83E6-51EE245C9462}" destId="{B2B3CBF4-2D9D-4B9D-831C-F2C2A917AB66}" srcOrd="0" destOrd="0" presId="urn:microsoft.com/office/officeart/2005/8/layout/gear1"/>
    <dgm:cxn modelId="{A9956095-116B-48FA-AC36-92240B23932F}" type="presOf" srcId="{FDBEDB19-D66B-4C60-BCE0-B848551D107F}" destId="{17B6E458-FEFA-4D15-91D4-EF3C2CC12AAB}" srcOrd="0" destOrd="0" presId="urn:microsoft.com/office/officeart/2005/8/layout/gear1"/>
    <dgm:cxn modelId="{650BE49B-2916-4264-91EB-08E4E6D41FA1}" srcId="{FDBEDB19-D66B-4C60-BCE0-B848551D107F}" destId="{BF983F5C-F9CF-4895-A04D-A4FE6EFC1B46}" srcOrd="1" destOrd="0" parTransId="{4C4D979A-2A87-46DC-995F-E12DF2CCF82A}" sibTransId="{2211DCC2-A0BB-4A5C-B88E-24292B5B22A6}"/>
    <dgm:cxn modelId="{66411FCC-49E5-420D-B8E0-10E7CCB1590B}" srcId="{FDBEDB19-D66B-4C60-BCE0-B848551D107F}" destId="{AD9727C2-9F07-4BAB-AAB4-968FB869EE4F}" srcOrd="5" destOrd="0" parTransId="{421AFC29-2216-4BD3-AC57-593F2C28B960}" sibTransId="{EB2A0B20-C3D5-42C4-AA28-0D3BB8288DC9}"/>
    <dgm:cxn modelId="{EE387DCF-893F-45FF-985B-2AF94A1FF755}" type="presOf" srcId="{31BF25A5-996F-4C67-8F7B-3CB736F4E10E}" destId="{CD304F71-79D8-4545-A888-C12E0E1B0C80}" srcOrd="1" destOrd="0" presId="urn:microsoft.com/office/officeart/2005/8/layout/gear1"/>
    <dgm:cxn modelId="{8DF1BADB-F94E-4C60-B38E-B63C17F4EB81}" type="presOf" srcId="{E7260B3E-059D-4415-BB89-128CC1F1DEF1}" destId="{2B2D5D7C-99FE-4CB5-98A5-52E9728CEF09}" srcOrd="0" destOrd="0" presId="urn:microsoft.com/office/officeart/2005/8/layout/gear1"/>
    <dgm:cxn modelId="{288816DE-A29D-4E70-BC01-4EED0A7307CA}" type="presOf" srcId="{BF983F5C-F9CF-4895-A04D-A4FE6EFC1B46}" destId="{DD3D256F-8A65-4B89-9E80-6380753C6C41}" srcOrd="0" destOrd="0" presId="urn:microsoft.com/office/officeart/2005/8/layout/gear1"/>
    <dgm:cxn modelId="{AC8DDBE5-C4CD-4A9A-A435-BD5DBC890707}" type="presOf" srcId="{31BF25A5-996F-4C67-8F7B-3CB736F4E10E}" destId="{8EC4645C-935A-47FC-B6C4-2922A54C7044}" srcOrd="0" destOrd="0" presId="urn:microsoft.com/office/officeart/2005/8/layout/gear1"/>
    <dgm:cxn modelId="{4BEF18E6-D05D-41CA-8371-8FF8BEEA2DE5}" type="presOf" srcId="{A1347BCC-AFCE-4645-83E6-51EE245C9462}" destId="{B172E5D6-9465-490E-A51A-B3C9C409055F}" srcOrd="3" destOrd="0" presId="urn:microsoft.com/office/officeart/2005/8/layout/gear1"/>
    <dgm:cxn modelId="{8D5E21F3-0E9A-4A02-A40E-62A5F45AD6CA}" srcId="{FDBEDB19-D66B-4C60-BCE0-B848551D107F}" destId="{D957BFC0-72F3-4D91-9E6B-32E866FA622E}" srcOrd="4" destOrd="0" parTransId="{2F7296FE-4C1A-485E-844F-82EA4F0ABCA8}" sibTransId="{2E52578C-D676-4A4E-9922-84B3CA522B62}"/>
    <dgm:cxn modelId="{341425FB-7F00-45B4-9E6C-DA3E94DD77FA}" type="presOf" srcId="{701FD436-D025-4B16-B3DF-7338F4FD03C6}" destId="{69A2B5C1-3204-4907-BBC2-5FC7C75E3DCF}" srcOrd="0" destOrd="0" presId="urn:microsoft.com/office/officeart/2005/8/layout/gear1"/>
    <dgm:cxn modelId="{D613B0DD-FB8C-469C-89C8-857FD6404E90}" type="presParOf" srcId="{17B6E458-FEFA-4D15-91D4-EF3C2CC12AAB}" destId="{8EC4645C-935A-47FC-B6C4-2922A54C7044}" srcOrd="0" destOrd="0" presId="urn:microsoft.com/office/officeart/2005/8/layout/gear1"/>
    <dgm:cxn modelId="{25210F44-7246-4AD5-A88A-084D3CEA9E67}" type="presParOf" srcId="{17B6E458-FEFA-4D15-91D4-EF3C2CC12AAB}" destId="{CD304F71-79D8-4545-A888-C12E0E1B0C80}" srcOrd="1" destOrd="0" presId="urn:microsoft.com/office/officeart/2005/8/layout/gear1"/>
    <dgm:cxn modelId="{7B2D53BE-6DAB-44C1-A1CB-B8E9E959F6E2}" type="presParOf" srcId="{17B6E458-FEFA-4D15-91D4-EF3C2CC12AAB}" destId="{80C55271-D820-4510-82E3-9EE3EE41CDD8}" srcOrd="2" destOrd="0" presId="urn:microsoft.com/office/officeart/2005/8/layout/gear1"/>
    <dgm:cxn modelId="{CA3567AF-2E36-4571-8C9A-47EADA710BB8}" type="presParOf" srcId="{17B6E458-FEFA-4D15-91D4-EF3C2CC12AAB}" destId="{DD3D256F-8A65-4B89-9E80-6380753C6C41}" srcOrd="3" destOrd="0" presId="urn:microsoft.com/office/officeart/2005/8/layout/gear1"/>
    <dgm:cxn modelId="{13F3AC3B-D963-4D0E-BA08-63D434D35C90}" type="presParOf" srcId="{17B6E458-FEFA-4D15-91D4-EF3C2CC12AAB}" destId="{2BBDBBF8-3B10-4FD9-99C8-6E5BD98E2F75}" srcOrd="4" destOrd="0" presId="urn:microsoft.com/office/officeart/2005/8/layout/gear1"/>
    <dgm:cxn modelId="{B80C9BD6-CE69-4476-BA4F-C29CA9AB347D}" type="presParOf" srcId="{17B6E458-FEFA-4D15-91D4-EF3C2CC12AAB}" destId="{30DEC2E3-BF66-43F9-927D-6BB51C711D14}" srcOrd="5" destOrd="0" presId="urn:microsoft.com/office/officeart/2005/8/layout/gear1"/>
    <dgm:cxn modelId="{12332739-8FCC-43C8-9DDF-4B0FEA65EFD0}" type="presParOf" srcId="{17B6E458-FEFA-4D15-91D4-EF3C2CC12AAB}" destId="{B2B3CBF4-2D9D-4B9D-831C-F2C2A917AB66}" srcOrd="6" destOrd="0" presId="urn:microsoft.com/office/officeart/2005/8/layout/gear1"/>
    <dgm:cxn modelId="{21968EDF-AD2F-4A6D-97B4-C123E61B0D24}" type="presParOf" srcId="{17B6E458-FEFA-4D15-91D4-EF3C2CC12AAB}" destId="{7FDF1537-24DF-4A19-94E7-6B6D100BD69D}" srcOrd="7" destOrd="0" presId="urn:microsoft.com/office/officeart/2005/8/layout/gear1"/>
    <dgm:cxn modelId="{9B013199-CA06-4A38-851C-C3DB5E223511}" type="presParOf" srcId="{17B6E458-FEFA-4D15-91D4-EF3C2CC12AAB}" destId="{4254B946-8DB8-4CF9-9F2F-6D0AFEDBF512}" srcOrd="8" destOrd="0" presId="urn:microsoft.com/office/officeart/2005/8/layout/gear1"/>
    <dgm:cxn modelId="{02E6EA9B-9421-40B1-8DE1-A1EE58992D4C}" type="presParOf" srcId="{17B6E458-FEFA-4D15-91D4-EF3C2CC12AAB}" destId="{B172E5D6-9465-490E-A51A-B3C9C409055F}" srcOrd="9" destOrd="0" presId="urn:microsoft.com/office/officeart/2005/8/layout/gear1"/>
    <dgm:cxn modelId="{026E6DED-5A19-4BA9-B675-EEE0B98CA25D}" type="presParOf" srcId="{17B6E458-FEFA-4D15-91D4-EF3C2CC12AAB}" destId="{69A2B5C1-3204-4907-BBC2-5FC7C75E3DCF}" srcOrd="10" destOrd="0" presId="urn:microsoft.com/office/officeart/2005/8/layout/gear1"/>
    <dgm:cxn modelId="{2C39BA47-9F34-4A97-B25E-FD8B0E6A2B07}" type="presParOf" srcId="{17B6E458-FEFA-4D15-91D4-EF3C2CC12AAB}" destId="{E6EBF07F-305A-4117-8E38-BAB2D3F0DB5B}" srcOrd="11" destOrd="0" presId="urn:microsoft.com/office/officeart/2005/8/layout/gear1"/>
    <dgm:cxn modelId="{B7947284-8AE8-4D5A-B9E8-48B088DFD035}" type="presParOf" srcId="{17B6E458-FEFA-4D15-91D4-EF3C2CC12AAB}" destId="{2B2D5D7C-99FE-4CB5-98A5-52E9728CEF0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8C5D36-D227-4DB2-9B25-4DEC2BEA9B1C}"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US"/>
        </a:p>
      </dgm:t>
    </dgm:pt>
    <dgm:pt modelId="{117A915B-A5ED-4745-8804-546402721600}">
      <dgm:prSet phldrT="[Text]" custT="1"/>
      <dgm:spPr/>
      <dgm:t>
        <a:bodyPr/>
        <a:lstStyle/>
        <a:p>
          <a:r>
            <a:rPr lang="en-US" sz="1600" b="1" dirty="0"/>
            <a:t>RENEWABLE</a:t>
          </a:r>
        </a:p>
      </dgm:t>
    </dgm:pt>
    <dgm:pt modelId="{59047323-38CB-4E90-A7F9-5C8CA12B50A5}" type="parTrans" cxnId="{FC4D5905-488B-4C1E-A803-249B1B41913E}">
      <dgm:prSet/>
      <dgm:spPr/>
      <dgm:t>
        <a:bodyPr/>
        <a:lstStyle/>
        <a:p>
          <a:endParaRPr lang="en-US"/>
        </a:p>
      </dgm:t>
    </dgm:pt>
    <dgm:pt modelId="{72D0E3D4-A9EB-41A8-AAEA-DADD4FEB3044}" type="sibTrans" cxnId="{FC4D5905-488B-4C1E-A803-249B1B41913E}">
      <dgm:prSet custT="1"/>
      <dgm:spPr/>
      <dgm:t>
        <a:bodyPr/>
        <a:lstStyle/>
        <a:p>
          <a:r>
            <a:rPr lang="en-US" sz="1600" b="1" dirty="0"/>
            <a:t>NON-TOXIC</a:t>
          </a:r>
        </a:p>
      </dgm:t>
    </dgm:pt>
    <dgm:pt modelId="{304ED833-AA78-4A4A-8668-F07FDD78BCF9}">
      <dgm:prSet phldrT="[Text]" custT="1"/>
      <dgm:spPr/>
      <dgm:t>
        <a:bodyPr/>
        <a:lstStyle/>
        <a:p>
          <a:r>
            <a:rPr lang="en-US" sz="1600" dirty="0"/>
            <a:t>MATERIALS</a:t>
          </a:r>
        </a:p>
      </dgm:t>
    </dgm:pt>
    <dgm:pt modelId="{35DA8A93-C235-4CE4-A2C3-66CC80E8F55E}" type="parTrans" cxnId="{3538303A-85A2-43A8-BE2F-BA051FFA9DF7}">
      <dgm:prSet/>
      <dgm:spPr/>
      <dgm:t>
        <a:bodyPr/>
        <a:lstStyle/>
        <a:p>
          <a:endParaRPr lang="en-US"/>
        </a:p>
      </dgm:t>
    </dgm:pt>
    <dgm:pt modelId="{708E9D4F-3FD6-49C6-988D-2981B1AC9A85}" type="sibTrans" cxnId="{3538303A-85A2-43A8-BE2F-BA051FFA9DF7}">
      <dgm:prSet/>
      <dgm:spPr/>
      <dgm:t>
        <a:bodyPr/>
        <a:lstStyle/>
        <a:p>
          <a:endParaRPr lang="en-US"/>
        </a:p>
      </dgm:t>
    </dgm:pt>
    <dgm:pt modelId="{781BDF67-B37B-4F95-8328-5BD7A6DE1146}">
      <dgm:prSet phldrT="[Text]" custT="1"/>
      <dgm:spPr/>
      <dgm:t>
        <a:bodyPr/>
        <a:lstStyle/>
        <a:p>
          <a:r>
            <a:rPr lang="en-US" sz="1600" b="1" dirty="0"/>
            <a:t>ZERO EMISSIONS</a:t>
          </a:r>
        </a:p>
      </dgm:t>
    </dgm:pt>
    <dgm:pt modelId="{3D7FFDD6-A2A5-4F9D-AC78-BE534555F268}" type="parTrans" cxnId="{A8BF1DFD-2541-4009-94BC-DDD6153BF453}">
      <dgm:prSet/>
      <dgm:spPr/>
      <dgm:t>
        <a:bodyPr/>
        <a:lstStyle/>
        <a:p>
          <a:endParaRPr lang="en-US"/>
        </a:p>
      </dgm:t>
    </dgm:pt>
    <dgm:pt modelId="{D0DF99D4-CC7A-4EF2-B155-92835E49E325}" type="sibTrans" cxnId="{A8BF1DFD-2541-4009-94BC-DDD6153BF453}">
      <dgm:prSet custT="1"/>
      <dgm:spPr/>
      <dgm:t>
        <a:bodyPr/>
        <a:lstStyle/>
        <a:p>
          <a:r>
            <a:rPr lang="en-US" sz="1600" b="1" dirty="0"/>
            <a:t>SUPER-INSULATION</a:t>
          </a:r>
        </a:p>
      </dgm:t>
    </dgm:pt>
    <dgm:pt modelId="{40B42BD6-12A2-49BB-A056-D6FC1CB0E95E}">
      <dgm:prSet phldrT="[Text]" custT="1"/>
      <dgm:spPr/>
      <dgm:t>
        <a:bodyPr/>
        <a:lstStyle/>
        <a:p>
          <a:r>
            <a:rPr lang="en-US" sz="1600" dirty="0"/>
            <a:t>ENERGY</a:t>
          </a:r>
        </a:p>
      </dgm:t>
    </dgm:pt>
    <dgm:pt modelId="{E285FA11-8A44-4A22-BD40-53D1746CA8CC}" type="parTrans" cxnId="{EFEB5F50-D484-498B-97C6-44C0715016E4}">
      <dgm:prSet/>
      <dgm:spPr/>
      <dgm:t>
        <a:bodyPr/>
        <a:lstStyle/>
        <a:p>
          <a:endParaRPr lang="en-US"/>
        </a:p>
      </dgm:t>
    </dgm:pt>
    <dgm:pt modelId="{6A7E3EFC-6D35-4274-90E7-4D9AD0D99758}" type="sibTrans" cxnId="{EFEB5F50-D484-498B-97C6-44C0715016E4}">
      <dgm:prSet/>
      <dgm:spPr/>
      <dgm:t>
        <a:bodyPr/>
        <a:lstStyle/>
        <a:p>
          <a:endParaRPr lang="en-US"/>
        </a:p>
      </dgm:t>
    </dgm:pt>
    <dgm:pt modelId="{49223D2C-45D3-46EE-8E34-0CC3733D2DB5}">
      <dgm:prSet phldrT="[Text]" custT="1"/>
      <dgm:spPr/>
      <dgm:t>
        <a:bodyPr/>
        <a:lstStyle/>
        <a:p>
          <a:r>
            <a:rPr lang="en-US" sz="1600" b="1" dirty="0"/>
            <a:t>RECLAIMED WATER</a:t>
          </a:r>
        </a:p>
      </dgm:t>
    </dgm:pt>
    <dgm:pt modelId="{DD99227D-3958-4B4C-B6E3-A789A143E9DB}" type="parTrans" cxnId="{A11F86EB-220A-4F7A-8FA1-3B3FB9875D48}">
      <dgm:prSet/>
      <dgm:spPr/>
      <dgm:t>
        <a:bodyPr/>
        <a:lstStyle/>
        <a:p>
          <a:endParaRPr lang="en-US"/>
        </a:p>
      </dgm:t>
    </dgm:pt>
    <dgm:pt modelId="{4012953E-E8FB-4D34-93A9-0C14DA4F87B5}" type="sibTrans" cxnId="{A11F86EB-220A-4F7A-8FA1-3B3FB9875D48}">
      <dgm:prSet custT="1"/>
      <dgm:spPr/>
      <dgm:t>
        <a:bodyPr/>
        <a:lstStyle/>
        <a:p>
          <a:r>
            <a:rPr lang="en-US" sz="1600" b="1" dirty="0"/>
            <a:t>ROOFTOP WATER COLLECTION</a:t>
          </a:r>
        </a:p>
      </dgm:t>
    </dgm:pt>
    <dgm:pt modelId="{BACB25AB-7B27-4557-A7F4-336EAED6BF5E}">
      <dgm:prSet phldrT="[Text]" custT="1"/>
      <dgm:spPr/>
      <dgm:t>
        <a:bodyPr/>
        <a:lstStyle/>
        <a:p>
          <a:r>
            <a:rPr lang="en-US" sz="1600" dirty="0"/>
            <a:t>ADEQUATE WATER, DUAL SYSTEM</a:t>
          </a:r>
        </a:p>
      </dgm:t>
    </dgm:pt>
    <dgm:pt modelId="{B186B3A2-38A5-4668-B7CD-4F0B4F3F22BE}" type="parTrans" cxnId="{194868DE-98F3-4F10-98A8-721763FD88C1}">
      <dgm:prSet/>
      <dgm:spPr/>
      <dgm:t>
        <a:bodyPr/>
        <a:lstStyle/>
        <a:p>
          <a:endParaRPr lang="en-US"/>
        </a:p>
      </dgm:t>
    </dgm:pt>
    <dgm:pt modelId="{2A9944AA-B375-4335-815C-FE93D456BA72}" type="sibTrans" cxnId="{194868DE-98F3-4F10-98A8-721763FD88C1}">
      <dgm:prSet/>
      <dgm:spPr/>
      <dgm:t>
        <a:bodyPr/>
        <a:lstStyle/>
        <a:p>
          <a:endParaRPr lang="en-US"/>
        </a:p>
      </dgm:t>
    </dgm:pt>
    <dgm:pt modelId="{50A3B5D0-64C1-4CB1-B7C1-31211ACC1E95}">
      <dgm:prSet phldrT="[Text]" custT="1"/>
      <dgm:spPr/>
      <dgm:t>
        <a:bodyPr/>
        <a:lstStyle/>
        <a:p>
          <a:r>
            <a:rPr lang="en-US" sz="1600" b="1" dirty="0"/>
            <a:t>MINIMAL SITE DAMAGE</a:t>
          </a:r>
        </a:p>
      </dgm:t>
    </dgm:pt>
    <dgm:pt modelId="{A7763449-7851-402F-B0EE-2A610AB6069A}" type="parTrans" cxnId="{7AC9725C-185F-44AF-B945-A0E3D69D55CD}">
      <dgm:prSet/>
      <dgm:spPr/>
      <dgm:t>
        <a:bodyPr/>
        <a:lstStyle/>
        <a:p>
          <a:endParaRPr lang="en-US"/>
        </a:p>
      </dgm:t>
    </dgm:pt>
    <dgm:pt modelId="{B10EB297-FD47-45B1-84C6-206B7A0F21BE}" type="sibTrans" cxnId="{7AC9725C-185F-44AF-B945-A0E3D69D55CD}">
      <dgm:prSet custT="1"/>
      <dgm:spPr/>
      <dgm:t>
        <a:bodyPr/>
        <a:lstStyle/>
        <a:p>
          <a:r>
            <a:rPr lang="en-US" sz="1600" b="1" dirty="0"/>
            <a:t>MANAGED INDOOR AIR QUALITY</a:t>
          </a:r>
        </a:p>
      </dgm:t>
    </dgm:pt>
    <dgm:pt modelId="{B6B6BD35-99B9-4B74-8FFA-203E13445FEB}">
      <dgm:prSet phldrT="[Text]" custT="1"/>
      <dgm:spPr/>
      <dgm:t>
        <a:bodyPr/>
        <a:lstStyle/>
        <a:p>
          <a:r>
            <a:rPr lang="en-US" sz="1600" b="1" dirty="0"/>
            <a:t>MINIMAL EMBODIED CARBON</a:t>
          </a:r>
        </a:p>
      </dgm:t>
    </dgm:pt>
    <dgm:pt modelId="{1DCDDFB8-726F-4A0E-BEE1-1DB3C3CD425B}" type="parTrans" cxnId="{89F338D5-7D8D-49C7-B355-00BF128AF9BD}">
      <dgm:prSet/>
      <dgm:spPr/>
      <dgm:t>
        <a:bodyPr/>
        <a:lstStyle/>
        <a:p>
          <a:endParaRPr lang="en-US"/>
        </a:p>
      </dgm:t>
    </dgm:pt>
    <dgm:pt modelId="{AEE0BE1A-6E34-42E4-B829-01CC4510324C}" type="sibTrans" cxnId="{89F338D5-7D8D-49C7-B355-00BF128AF9BD}">
      <dgm:prSet custT="1"/>
      <dgm:spPr/>
      <dgm:t>
        <a:bodyPr/>
        <a:lstStyle/>
        <a:p>
          <a:r>
            <a:rPr lang="en-US" sz="1600" b="1" dirty="0"/>
            <a:t>USE OF CONSTRUCTION WASTE</a:t>
          </a:r>
        </a:p>
      </dgm:t>
    </dgm:pt>
    <dgm:pt modelId="{71C2B398-D436-4A81-B4D3-0B0566210D8D}" type="pres">
      <dgm:prSet presAssocID="{398C5D36-D227-4DB2-9B25-4DEC2BEA9B1C}" presName="Name0" presStyleCnt="0">
        <dgm:presLayoutVars>
          <dgm:chMax/>
          <dgm:chPref/>
          <dgm:dir/>
          <dgm:animLvl val="lvl"/>
        </dgm:presLayoutVars>
      </dgm:prSet>
      <dgm:spPr/>
    </dgm:pt>
    <dgm:pt modelId="{4A811DE8-A356-43D4-852C-C773A0936F78}" type="pres">
      <dgm:prSet presAssocID="{117A915B-A5ED-4745-8804-546402721600}" presName="composite" presStyleCnt="0"/>
      <dgm:spPr/>
    </dgm:pt>
    <dgm:pt modelId="{EF87CBF9-29BB-411E-A4C5-E501250E28CC}" type="pres">
      <dgm:prSet presAssocID="{117A915B-A5ED-4745-8804-546402721600}" presName="Parent1" presStyleLbl="node1" presStyleIdx="0" presStyleCnt="10" custScaleX="541147" custLinFactX="129270" custLinFactNeighborX="200000" custLinFactNeighborY="5891">
        <dgm:presLayoutVars>
          <dgm:chMax val="1"/>
          <dgm:chPref val="1"/>
          <dgm:bulletEnabled val="1"/>
        </dgm:presLayoutVars>
      </dgm:prSet>
      <dgm:spPr/>
    </dgm:pt>
    <dgm:pt modelId="{646BE0B1-CE51-409C-A19E-E1EE38EE30B5}" type="pres">
      <dgm:prSet presAssocID="{117A915B-A5ED-4745-8804-546402721600}" presName="Childtext1" presStyleLbl="revTx" presStyleIdx="0" presStyleCnt="5" custScaleX="153821" custLinFactX="-14647" custLinFactNeighborX="-100000" custLinFactNeighborY="-3366">
        <dgm:presLayoutVars>
          <dgm:chMax val="0"/>
          <dgm:chPref val="0"/>
          <dgm:bulletEnabled val="1"/>
        </dgm:presLayoutVars>
      </dgm:prSet>
      <dgm:spPr/>
    </dgm:pt>
    <dgm:pt modelId="{DE9A0F5C-9C38-4333-9720-6F4902C2B0BC}" type="pres">
      <dgm:prSet presAssocID="{117A915B-A5ED-4745-8804-546402721600}" presName="BalanceSpacing" presStyleCnt="0"/>
      <dgm:spPr/>
    </dgm:pt>
    <dgm:pt modelId="{BAF4853A-0ED1-4921-9A7B-38ADB1FCC678}" type="pres">
      <dgm:prSet presAssocID="{117A915B-A5ED-4745-8804-546402721600}" presName="BalanceSpacing1" presStyleCnt="0"/>
      <dgm:spPr/>
    </dgm:pt>
    <dgm:pt modelId="{52618A5D-62D3-48AB-AA2A-3F2C403B2198}" type="pres">
      <dgm:prSet presAssocID="{72D0E3D4-A9EB-41A8-AAEA-DADD4FEB3044}" presName="Accent1Text" presStyleLbl="node1" presStyleIdx="1" presStyleCnt="10" custScaleX="580502" custLinFactX="-121262" custLinFactNeighborX="-200000" custLinFactNeighborY="-21473"/>
      <dgm:spPr/>
    </dgm:pt>
    <dgm:pt modelId="{CB509FB7-1C4C-4242-8D14-4C552A79FE13}" type="pres">
      <dgm:prSet presAssocID="{72D0E3D4-A9EB-41A8-AAEA-DADD4FEB3044}" presName="spaceBetweenRectangles" presStyleCnt="0"/>
      <dgm:spPr/>
    </dgm:pt>
    <dgm:pt modelId="{3F376445-ACF1-4740-ACB7-24AF93361D4C}" type="pres">
      <dgm:prSet presAssocID="{781BDF67-B37B-4F95-8328-5BD7A6DE1146}" presName="composite" presStyleCnt="0"/>
      <dgm:spPr/>
    </dgm:pt>
    <dgm:pt modelId="{05B13C43-DD8E-4116-BE97-25CE7A79FC66}" type="pres">
      <dgm:prSet presAssocID="{781BDF67-B37B-4F95-8328-5BD7A6DE1146}" presName="Parent1" presStyleLbl="node1" presStyleIdx="2" presStyleCnt="10" custScaleX="712634" custLinFactX="132653" custLinFactNeighborX="200000" custLinFactNeighborY="1">
        <dgm:presLayoutVars>
          <dgm:chMax val="1"/>
          <dgm:chPref val="1"/>
          <dgm:bulletEnabled val="1"/>
        </dgm:presLayoutVars>
      </dgm:prSet>
      <dgm:spPr/>
    </dgm:pt>
    <dgm:pt modelId="{8B2AAD7F-CBA5-498F-BAFF-AE7A68BC4764}" type="pres">
      <dgm:prSet presAssocID="{781BDF67-B37B-4F95-8328-5BD7A6DE1146}" presName="Childtext1" presStyleLbl="revTx" presStyleIdx="1" presStyleCnt="5" custScaleX="137696" custLinFactNeighborX="-48146" custLinFactNeighborY="-8024">
        <dgm:presLayoutVars>
          <dgm:chMax val="0"/>
          <dgm:chPref val="0"/>
          <dgm:bulletEnabled val="1"/>
        </dgm:presLayoutVars>
      </dgm:prSet>
      <dgm:spPr/>
    </dgm:pt>
    <dgm:pt modelId="{5893F4AA-1ADA-4BAA-93CE-90FC774BF3E1}" type="pres">
      <dgm:prSet presAssocID="{781BDF67-B37B-4F95-8328-5BD7A6DE1146}" presName="BalanceSpacing" presStyleCnt="0"/>
      <dgm:spPr/>
    </dgm:pt>
    <dgm:pt modelId="{A71CBFD0-14D2-4C21-9A2A-A178A965F0E2}" type="pres">
      <dgm:prSet presAssocID="{781BDF67-B37B-4F95-8328-5BD7A6DE1146}" presName="BalanceSpacing1" presStyleCnt="0"/>
      <dgm:spPr/>
    </dgm:pt>
    <dgm:pt modelId="{138076C9-789A-447E-A686-E8A712AB2721}" type="pres">
      <dgm:prSet presAssocID="{D0DF99D4-CC7A-4EF2-B155-92835E49E325}" presName="Accent1Text" presStyleLbl="node1" presStyleIdx="3" presStyleCnt="10" custScaleX="582176" custLinFactX="-181113" custLinFactNeighborX="-200000" custLinFactNeighborY="-11315"/>
      <dgm:spPr/>
    </dgm:pt>
    <dgm:pt modelId="{EBB7B4CF-9082-468A-8668-28C52C3FFC3A}" type="pres">
      <dgm:prSet presAssocID="{D0DF99D4-CC7A-4EF2-B155-92835E49E325}" presName="spaceBetweenRectangles" presStyleCnt="0"/>
      <dgm:spPr/>
    </dgm:pt>
    <dgm:pt modelId="{288BBD4C-8588-487C-A44D-89E0E54CD929}" type="pres">
      <dgm:prSet presAssocID="{49223D2C-45D3-46EE-8E34-0CC3733D2DB5}" presName="composite" presStyleCnt="0"/>
      <dgm:spPr/>
    </dgm:pt>
    <dgm:pt modelId="{9271BEAF-BECD-467E-87B2-49FFEEF582EC}" type="pres">
      <dgm:prSet presAssocID="{49223D2C-45D3-46EE-8E34-0CC3733D2DB5}" presName="Parent1" presStyleLbl="node1" presStyleIdx="4" presStyleCnt="10" custScaleX="500279" custScaleY="107322" custLinFactX="104100" custLinFactNeighborX="200000" custLinFactNeighborY="12783">
        <dgm:presLayoutVars>
          <dgm:chMax val="1"/>
          <dgm:chPref val="1"/>
          <dgm:bulletEnabled val="1"/>
        </dgm:presLayoutVars>
      </dgm:prSet>
      <dgm:spPr/>
    </dgm:pt>
    <dgm:pt modelId="{36E61428-F0F2-42D5-8119-36113349F51F}" type="pres">
      <dgm:prSet presAssocID="{49223D2C-45D3-46EE-8E34-0CC3733D2DB5}" presName="Childtext1" presStyleLbl="revTx" presStyleIdx="2" presStyleCnt="5" custScaleX="176185" custLinFactX="-32146" custLinFactNeighborX="-100000" custLinFactNeighborY="-14825">
        <dgm:presLayoutVars>
          <dgm:chMax val="0"/>
          <dgm:chPref val="0"/>
          <dgm:bulletEnabled val="1"/>
        </dgm:presLayoutVars>
      </dgm:prSet>
      <dgm:spPr/>
    </dgm:pt>
    <dgm:pt modelId="{0295B97B-FC62-4319-9DB3-06B6ED0BB512}" type="pres">
      <dgm:prSet presAssocID="{49223D2C-45D3-46EE-8E34-0CC3733D2DB5}" presName="BalanceSpacing" presStyleCnt="0"/>
      <dgm:spPr/>
    </dgm:pt>
    <dgm:pt modelId="{123A6764-10B9-49CE-AD42-2E1560821D8D}" type="pres">
      <dgm:prSet presAssocID="{49223D2C-45D3-46EE-8E34-0CC3733D2DB5}" presName="BalanceSpacing1" presStyleCnt="0"/>
      <dgm:spPr/>
    </dgm:pt>
    <dgm:pt modelId="{AD247CEC-361F-4F27-8665-D71C8F064106}" type="pres">
      <dgm:prSet presAssocID="{4012953E-E8FB-4D34-93A9-0C14DA4F87B5}" presName="Accent1Text" presStyleLbl="node1" presStyleIdx="5" presStyleCnt="10" custScaleX="495544" custScaleY="111971" custLinFactX="-168746" custLinFactNeighborX="-200000" custLinFactNeighborY="-5847"/>
      <dgm:spPr/>
    </dgm:pt>
    <dgm:pt modelId="{C0360933-C1B8-4A31-A8F6-C2BFDC0A3BC6}" type="pres">
      <dgm:prSet presAssocID="{4012953E-E8FB-4D34-93A9-0C14DA4F87B5}" presName="spaceBetweenRectangles" presStyleCnt="0"/>
      <dgm:spPr/>
    </dgm:pt>
    <dgm:pt modelId="{EB05D562-0F97-4416-BA1F-7A3E2FD9A199}" type="pres">
      <dgm:prSet presAssocID="{50A3B5D0-64C1-4CB1-B7C1-31211ACC1E95}" presName="composite" presStyleCnt="0"/>
      <dgm:spPr/>
    </dgm:pt>
    <dgm:pt modelId="{031EBCD0-9E24-475B-B1A0-713DB1898222}" type="pres">
      <dgm:prSet presAssocID="{50A3B5D0-64C1-4CB1-B7C1-31211ACC1E95}" presName="Parent1" presStyleLbl="node1" presStyleIdx="6" presStyleCnt="10" custScaleX="611978" custLinFactX="-140891" custLinFactNeighborX="-200000" custLinFactNeighborY="5401">
        <dgm:presLayoutVars>
          <dgm:chMax val="1"/>
          <dgm:chPref val="1"/>
          <dgm:bulletEnabled val="1"/>
        </dgm:presLayoutVars>
      </dgm:prSet>
      <dgm:spPr/>
    </dgm:pt>
    <dgm:pt modelId="{EAB7FEE4-A5E6-4593-8A3D-9B217E131FFA}" type="pres">
      <dgm:prSet presAssocID="{50A3B5D0-64C1-4CB1-B7C1-31211ACC1E95}" presName="Childtext1" presStyleLbl="revTx" presStyleIdx="3" presStyleCnt="5">
        <dgm:presLayoutVars>
          <dgm:chMax val="0"/>
          <dgm:chPref val="0"/>
          <dgm:bulletEnabled val="1"/>
        </dgm:presLayoutVars>
      </dgm:prSet>
      <dgm:spPr/>
    </dgm:pt>
    <dgm:pt modelId="{8223072E-8E5D-42BD-8025-EA671B299565}" type="pres">
      <dgm:prSet presAssocID="{50A3B5D0-64C1-4CB1-B7C1-31211ACC1E95}" presName="BalanceSpacing" presStyleCnt="0"/>
      <dgm:spPr/>
    </dgm:pt>
    <dgm:pt modelId="{BD12506F-23FC-4B8C-9A3B-4D5EB4B0C112}" type="pres">
      <dgm:prSet presAssocID="{50A3B5D0-64C1-4CB1-B7C1-31211ACC1E95}" presName="BalanceSpacing1" presStyleCnt="0"/>
      <dgm:spPr/>
    </dgm:pt>
    <dgm:pt modelId="{1D68BFD9-526C-4F31-BA20-6FF39453639F}" type="pres">
      <dgm:prSet presAssocID="{B10EB297-FD47-45B1-84C6-206B7A0F21BE}" presName="Accent1Text" presStyleLbl="node1" presStyleIdx="7" presStyleCnt="10" custScaleX="718304" custLinFactX="153678" custLinFactNeighborX="200000" custLinFactNeighborY="24681"/>
      <dgm:spPr/>
    </dgm:pt>
    <dgm:pt modelId="{FAF284C5-73AC-48BF-9FE9-6D5763DEA23F}" type="pres">
      <dgm:prSet presAssocID="{B10EB297-FD47-45B1-84C6-206B7A0F21BE}" presName="spaceBetweenRectangles" presStyleCnt="0"/>
      <dgm:spPr/>
    </dgm:pt>
    <dgm:pt modelId="{F8187F66-32E1-4C84-AA17-FDF934FE2A25}" type="pres">
      <dgm:prSet presAssocID="{B6B6BD35-99B9-4B74-8FFA-203E13445FEB}" presName="composite" presStyleCnt="0"/>
      <dgm:spPr/>
    </dgm:pt>
    <dgm:pt modelId="{29DAF306-8E76-4931-B684-20FFB8CE1623}" type="pres">
      <dgm:prSet presAssocID="{B6B6BD35-99B9-4B74-8FFA-203E13445FEB}" presName="Parent1" presStyleLbl="node1" presStyleIdx="8" presStyleCnt="10" custScaleX="533673" custLinFactX="171177" custLinFactNeighborX="200000" custLinFactNeighborY="22469">
        <dgm:presLayoutVars>
          <dgm:chMax val="1"/>
          <dgm:chPref val="1"/>
          <dgm:bulletEnabled val="1"/>
        </dgm:presLayoutVars>
      </dgm:prSet>
      <dgm:spPr/>
    </dgm:pt>
    <dgm:pt modelId="{9CFF1B76-0760-4D84-9156-00657C8AE8C9}" type="pres">
      <dgm:prSet presAssocID="{B6B6BD35-99B9-4B74-8FFA-203E13445FEB}" presName="Childtext1" presStyleLbl="revTx" presStyleIdx="4" presStyleCnt="5">
        <dgm:presLayoutVars>
          <dgm:chMax val="0"/>
          <dgm:chPref val="0"/>
          <dgm:bulletEnabled val="1"/>
        </dgm:presLayoutVars>
      </dgm:prSet>
      <dgm:spPr/>
    </dgm:pt>
    <dgm:pt modelId="{93B6A144-FF64-44C7-9103-4D330CCB6C6D}" type="pres">
      <dgm:prSet presAssocID="{B6B6BD35-99B9-4B74-8FFA-203E13445FEB}" presName="BalanceSpacing" presStyleCnt="0"/>
      <dgm:spPr/>
    </dgm:pt>
    <dgm:pt modelId="{595AC2A0-938E-49C9-82CA-48604796F10E}" type="pres">
      <dgm:prSet presAssocID="{B6B6BD35-99B9-4B74-8FFA-203E13445FEB}" presName="BalanceSpacing1" presStyleCnt="0"/>
      <dgm:spPr/>
    </dgm:pt>
    <dgm:pt modelId="{CB11C65B-5918-4A33-80A1-A7DEAF5CA73A}" type="pres">
      <dgm:prSet presAssocID="{AEE0BE1A-6E34-42E4-B829-01CC4510324C}" presName="Accent1Text" presStyleLbl="node1" presStyleIdx="9" presStyleCnt="10" custScaleX="601245" custLinFactX="-150510" custLinFactNeighborX="-200000" custLinFactNeighborY="13314"/>
      <dgm:spPr/>
    </dgm:pt>
  </dgm:ptLst>
  <dgm:cxnLst>
    <dgm:cxn modelId="{FC4D5905-488B-4C1E-A803-249B1B41913E}" srcId="{398C5D36-D227-4DB2-9B25-4DEC2BEA9B1C}" destId="{117A915B-A5ED-4745-8804-546402721600}" srcOrd="0" destOrd="0" parTransId="{59047323-38CB-4E90-A7F9-5C8CA12B50A5}" sibTransId="{72D0E3D4-A9EB-41A8-AAEA-DADD4FEB3044}"/>
    <dgm:cxn modelId="{D614FF0F-B49F-47F7-8591-00B6E6BBC15C}" type="presOf" srcId="{B10EB297-FD47-45B1-84C6-206B7A0F21BE}" destId="{1D68BFD9-526C-4F31-BA20-6FF39453639F}" srcOrd="0" destOrd="0" presId="urn:microsoft.com/office/officeart/2008/layout/AlternatingHexagons"/>
    <dgm:cxn modelId="{9CA80F13-54CF-4986-8379-06B9A1857D58}" type="presOf" srcId="{398C5D36-D227-4DB2-9B25-4DEC2BEA9B1C}" destId="{71C2B398-D436-4A81-B4D3-0B0566210D8D}" srcOrd="0" destOrd="0" presId="urn:microsoft.com/office/officeart/2008/layout/AlternatingHexagons"/>
    <dgm:cxn modelId="{8A708118-94D9-4CED-897C-B11CCFB40249}" type="presOf" srcId="{50A3B5D0-64C1-4CB1-B7C1-31211ACC1E95}" destId="{031EBCD0-9E24-475B-B1A0-713DB1898222}" srcOrd="0" destOrd="0" presId="urn:microsoft.com/office/officeart/2008/layout/AlternatingHexagons"/>
    <dgm:cxn modelId="{3538303A-85A2-43A8-BE2F-BA051FFA9DF7}" srcId="{117A915B-A5ED-4745-8804-546402721600}" destId="{304ED833-AA78-4A4A-8668-F07FDD78BCF9}" srcOrd="0" destOrd="0" parTransId="{35DA8A93-C235-4CE4-A2C3-66CC80E8F55E}" sibTransId="{708E9D4F-3FD6-49C6-988D-2981B1AC9A85}"/>
    <dgm:cxn modelId="{E0E1833D-709E-4975-B9BF-4F760FCDCECD}" type="presOf" srcId="{BACB25AB-7B27-4557-A7F4-336EAED6BF5E}" destId="{36E61428-F0F2-42D5-8119-36113349F51F}" srcOrd="0" destOrd="0" presId="urn:microsoft.com/office/officeart/2008/layout/AlternatingHexagons"/>
    <dgm:cxn modelId="{7AC9725C-185F-44AF-B945-A0E3D69D55CD}" srcId="{398C5D36-D227-4DB2-9B25-4DEC2BEA9B1C}" destId="{50A3B5D0-64C1-4CB1-B7C1-31211ACC1E95}" srcOrd="3" destOrd="0" parTransId="{A7763449-7851-402F-B0EE-2A610AB6069A}" sibTransId="{B10EB297-FD47-45B1-84C6-206B7A0F21BE}"/>
    <dgm:cxn modelId="{8E2C255F-21D4-46F7-B4B8-66BF0AACD7C0}" type="presOf" srcId="{AEE0BE1A-6E34-42E4-B829-01CC4510324C}" destId="{CB11C65B-5918-4A33-80A1-A7DEAF5CA73A}" srcOrd="0" destOrd="0" presId="urn:microsoft.com/office/officeart/2008/layout/AlternatingHexagons"/>
    <dgm:cxn modelId="{C3614B68-1042-40FC-9A1B-64D39EC8C2DE}" type="presOf" srcId="{B6B6BD35-99B9-4B74-8FFA-203E13445FEB}" destId="{29DAF306-8E76-4931-B684-20FFB8CE1623}" srcOrd="0" destOrd="0" presId="urn:microsoft.com/office/officeart/2008/layout/AlternatingHexagons"/>
    <dgm:cxn modelId="{EFEB5F50-D484-498B-97C6-44C0715016E4}" srcId="{781BDF67-B37B-4F95-8328-5BD7A6DE1146}" destId="{40B42BD6-12A2-49BB-A056-D6FC1CB0E95E}" srcOrd="0" destOrd="0" parTransId="{E285FA11-8A44-4A22-BD40-53D1746CA8CC}" sibTransId="{6A7E3EFC-6D35-4274-90E7-4D9AD0D99758}"/>
    <dgm:cxn modelId="{4619F474-8AEA-4E19-B1FC-A565636CBB14}" type="presOf" srcId="{D0DF99D4-CC7A-4EF2-B155-92835E49E325}" destId="{138076C9-789A-447E-A686-E8A712AB2721}" srcOrd="0" destOrd="0" presId="urn:microsoft.com/office/officeart/2008/layout/AlternatingHexagons"/>
    <dgm:cxn modelId="{40B83F57-59A2-4871-97D5-1380517CB1EC}" type="presOf" srcId="{304ED833-AA78-4A4A-8668-F07FDD78BCF9}" destId="{646BE0B1-CE51-409C-A19E-E1EE38EE30B5}" srcOrd="0" destOrd="0" presId="urn:microsoft.com/office/officeart/2008/layout/AlternatingHexagons"/>
    <dgm:cxn modelId="{FE8038AB-C92D-43F8-BA4E-83BE7FE85161}" type="presOf" srcId="{49223D2C-45D3-46EE-8E34-0CC3733D2DB5}" destId="{9271BEAF-BECD-467E-87B2-49FFEEF582EC}" srcOrd="0" destOrd="0" presId="urn:microsoft.com/office/officeart/2008/layout/AlternatingHexagons"/>
    <dgm:cxn modelId="{91B138C6-4E8B-4CF5-A391-2CB10A28ADFF}" type="presOf" srcId="{781BDF67-B37B-4F95-8328-5BD7A6DE1146}" destId="{05B13C43-DD8E-4116-BE97-25CE7A79FC66}" srcOrd="0" destOrd="0" presId="urn:microsoft.com/office/officeart/2008/layout/AlternatingHexagons"/>
    <dgm:cxn modelId="{89F338D5-7D8D-49C7-B355-00BF128AF9BD}" srcId="{398C5D36-D227-4DB2-9B25-4DEC2BEA9B1C}" destId="{B6B6BD35-99B9-4B74-8FFA-203E13445FEB}" srcOrd="4" destOrd="0" parTransId="{1DCDDFB8-726F-4A0E-BEE1-1DB3C3CD425B}" sibTransId="{AEE0BE1A-6E34-42E4-B829-01CC4510324C}"/>
    <dgm:cxn modelId="{194868DE-98F3-4F10-98A8-721763FD88C1}" srcId="{49223D2C-45D3-46EE-8E34-0CC3733D2DB5}" destId="{BACB25AB-7B27-4557-A7F4-336EAED6BF5E}" srcOrd="0" destOrd="0" parTransId="{B186B3A2-38A5-4668-B7CD-4F0B4F3F22BE}" sibTransId="{2A9944AA-B375-4335-815C-FE93D456BA72}"/>
    <dgm:cxn modelId="{788330E5-5986-4ADE-8812-3F722093A4A0}" type="presOf" srcId="{4012953E-E8FB-4D34-93A9-0C14DA4F87B5}" destId="{AD247CEC-361F-4F27-8665-D71C8F064106}" srcOrd="0" destOrd="0" presId="urn:microsoft.com/office/officeart/2008/layout/AlternatingHexagons"/>
    <dgm:cxn modelId="{B171B0E7-CE40-4722-91A8-1008A96AA73C}" type="presOf" srcId="{72D0E3D4-A9EB-41A8-AAEA-DADD4FEB3044}" destId="{52618A5D-62D3-48AB-AA2A-3F2C403B2198}" srcOrd="0" destOrd="0" presId="urn:microsoft.com/office/officeart/2008/layout/AlternatingHexagons"/>
    <dgm:cxn modelId="{FE88B2E7-65F1-4EA7-B83A-7AFFA2BB6923}" type="presOf" srcId="{117A915B-A5ED-4745-8804-546402721600}" destId="{EF87CBF9-29BB-411E-A4C5-E501250E28CC}" srcOrd="0" destOrd="0" presId="urn:microsoft.com/office/officeart/2008/layout/AlternatingHexagons"/>
    <dgm:cxn modelId="{A11F86EB-220A-4F7A-8FA1-3B3FB9875D48}" srcId="{398C5D36-D227-4DB2-9B25-4DEC2BEA9B1C}" destId="{49223D2C-45D3-46EE-8E34-0CC3733D2DB5}" srcOrd="2" destOrd="0" parTransId="{DD99227D-3958-4B4C-B6E3-A789A143E9DB}" sibTransId="{4012953E-E8FB-4D34-93A9-0C14DA4F87B5}"/>
    <dgm:cxn modelId="{A8BF1DFD-2541-4009-94BC-DDD6153BF453}" srcId="{398C5D36-D227-4DB2-9B25-4DEC2BEA9B1C}" destId="{781BDF67-B37B-4F95-8328-5BD7A6DE1146}" srcOrd="1" destOrd="0" parTransId="{3D7FFDD6-A2A5-4F9D-AC78-BE534555F268}" sibTransId="{D0DF99D4-CC7A-4EF2-B155-92835E49E325}"/>
    <dgm:cxn modelId="{9C0523FD-E992-4898-BC80-D69E8B2395A7}" type="presOf" srcId="{40B42BD6-12A2-49BB-A056-D6FC1CB0E95E}" destId="{8B2AAD7F-CBA5-498F-BAFF-AE7A68BC4764}" srcOrd="0" destOrd="0" presId="urn:microsoft.com/office/officeart/2008/layout/AlternatingHexagons"/>
    <dgm:cxn modelId="{0B094423-7EC3-4378-856F-1F829F306B6D}" type="presParOf" srcId="{71C2B398-D436-4A81-B4D3-0B0566210D8D}" destId="{4A811DE8-A356-43D4-852C-C773A0936F78}" srcOrd="0" destOrd="0" presId="urn:microsoft.com/office/officeart/2008/layout/AlternatingHexagons"/>
    <dgm:cxn modelId="{47C14D3D-5997-430F-87B4-76EAFD160ED1}" type="presParOf" srcId="{4A811DE8-A356-43D4-852C-C773A0936F78}" destId="{EF87CBF9-29BB-411E-A4C5-E501250E28CC}" srcOrd="0" destOrd="0" presId="urn:microsoft.com/office/officeart/2008/layout/AlternatingHexagons"/>
    <dgm:cxn modelId="{481DC244-CE4F-4C3E-974F-A4D4F8AD30F6}" type="presParOf" srcId="{4A811DE8-A356-43D4-852C-C773A0936F78}" destId="{646BE0B1-CE51-409C-A19E-E1EE38EE30B5}" srcOrd="1" destOrd="0" presId="urn:microsoft.com/office/officeart/2008/layout/AlternatingHexagons"/>
    <dgm:cxn modelId="{4391A0FE-2E01-4EE2-8844-5E97BA22C6B2}" type="presParOf" srcId="{4A811DE8-A356-43D4-852C-C773A0936F78}" destId="{DE9A0F5C-9C38-4333-9720-6F4902C2B0BC}" srcOrd="2" destOrd="0" presId="urn:microsoft.com/office/officeart/2008/layout/AlternatingHexagons"/>
    <dgm:cxn modelId="{21F21EA5-11FB-41D8-8601-34E325CD4CC5}" type="presParOf" srcId="{4A811DE8-A356-43D4-852C-C773A0936F78}" destId="{BAF4853A-0ED1-4921-9A7B-38ADB1FCC678}" srcOrd="3" destOrd="0" presId="urn:microsoft.com/office/officeart/2008/layout/AlternatingHexagons"/>
    <dgm:cxn modelId="{F47132D9-B0AB-44BF-932A-989CA98FD532}" type="presParOf" srcId="{4A811DE8-A356-43D4-852C-C773A0936F78}" destId="{52618A5D-62D3-48AB-AA2A-3F2C403B2198}" srcOrd="4" destOrd="0" presId="urn:microsoft.com/office/officeart/2008/layout/AlternatingHexagons"/>
    <dgm:cxn modelId="{B6059B84-D4F0-4CD1-8C66-6F37A86D5B15}" type="presParOf" srcId="{71C2B398-D436-4A81-B4D3-0B0566210D8D}" destId="{CB509FB7-1C4C-4242-8D14-4C552A79FE13}" srcOrd="1" destOrd="0" presId="urn:microsoft.com/office/officeart/2008/layout/AlternatingHexagons"/>
    <dgm:cxn modelId="{30ADED97-37B2-4E27-B37C-3284F588BD04}" type="presParOf" srcId="{71C2B398-D436-4A81-B4D3-0B0566210D8D}" destId="{3F376445-ACF1-4740-ACB7-24AF93361D4C}" srcOrd="2" destOrd="0" presId="urn:microsoft.com/office/officeart/2008/layout/AlternatingHexagons"/>
    <dgm:cxn modelId="{4AF66291-F3EA-418A-B8F2-D0EA50F3603B}" type="presParOf" srcId="{3F376445-ACF1-4740-ACB7-24AF93361D4C}" destId="{05B13C43-DD8E-4116-BE97-25CE7A79FC66}" srcOrd="0" destOrd="0" presId="urn:microsoft.com/office/officeart/2008/layout/AlternatingHexagons"/>
    <dgm:cxn modelId="{BD24DDB4-99FB-4C6F-B17F-AEE00E7FC3AE}" type="presParOf" srcId="{3F376445-ACF1-4740-ACB7-24AF93361D4C}" destId="{8B2AAD7F-CBA5-498F-BAFF-AE7A68BC4764}" srcOrd="1" destOrd="0" presId="urn:microsoft.com/office/officeart/2008/layout/AlternatingHexagons"/>
    <dgm:cxn modelId="{4154FFFC-E0DE-4E29-89C3-325BFDB55B17}" type="presParOf" srcId="{3F376445-ACF1-4740-ACB7-24AF93361D4C}" destId="{5893F4AA-1ADA-4BAA-93CE-90FC774BF3E1}" srcOrd="2" destOrd="0" presId="urn:microsoft.com/office/officeart/2008/layout/AlternatingHexagons"/>
    <dgm:cxn modelId="{32FAE2EA-3A1D-455C-BFD1-9675BE7532BC}" type="presParOf" srcId="{3F376445-ACF1-4740-ACB7-24AF93361D4C}" destId="{A71CBFD0-14D2-4C21-9A2A-A178A965F0E2}" srcOrd="3" destOrd="0" presId="urn:microsoft.com/office/officeart/2008/layout/AlternatingHexagons"/>
    <dgm:cxn modelId="{FCE33400-201C-45F0-B2D9-EA7042F22743}" type="presParOf" srcId="{3F376445-ACF1-4740-ACB7-24AF93361D4C}" destId="{138076C9-789A-447E-A686-E8A712AB2721}" srcOrd="4" destOrd="0" presId="urn:microsoft.com/office/officeart/2008/layout/AlternatingHexagons"/>
    <dgm:cxn modelId="{D1510C70-782D-47DE-8E8D-553F48A6581C}" type="presParOf" srcId="{71C2B398-D436-4A81-B4D3-0B0566210D8D}" destId="{EBB7B4CF-9082-468A-8668-28C52C3FFC3A}" srcOrd="3" destOrd="0" presId="urn:microsoft.com/office/officeart/2008/layout/AlternatingHexagons"/>
    <dgm:cxn modelId="{A3EB2F48-9901-4253-A69C-D97B265D105A}" type="presParOf" srcId="{71C2B398-D436-4A81-B4D3-0B0566210D8D}" destId="{288BBD4C-8588-487C-A44D-89E0E54CD929}" srcOrd="4" destOrd="0" presId="urn:microsoft.com/office/officeart/2008/layout/AlternatingHexagons"/>
    <dgm:cxn modelId="{07438AEA-DB29-4FF4-977D-0A83B3AE2849}" type="presParOf" srcId="{288BBD4C-8588-487C-A44D-89E0E54CD929}" destId="{9271BEAF-BECD-467E-87B2-49FFEEF582EC}" srcOrd="0" destOrd="0" presId="urn:microsoft.com/office/officeart/2008/layout/AlternatingHexagons"/>
    <dgm:cxn modelId="{EA693B7D-82E9-4F1F-B569-238983C5C4DA}" type="presParOf" srcId="{288BBD4C-8588-487C-A44D-89E0E54CD929}" destId="{36E61428-F0F2-42D5-8119-36113349F51F}" srcOrd="1" destOrd="0" presId="urn:microsoft.com/office/officeart/2008/layout/AlternatingHexagons"/>
    <dgm:cxn modelId="{01714C62-938C-4B6D-A31B-2EE994F52C1A}" type="presParOf" srcId="{288BBD4C-8588-487C-A44D-89E0E54CD929}" destId="{0295B97B-FC62-4319-9DB3-06B6ED0BB512}" srcOrd="2" destOrd="0" presId="urn:microsoft.com/office/officeart/2008/layout/AlternatingHexagons"/>
    <dgm:cxn modelId="{7FEC641A-99DA-48AD-A755-230762ED5179}" type="presParOf" srcId="{288BBD4C-8588-487C-A44D-89E0E54CD929}" destId="{123A6764-10B9-49CE-AD42-2E1560821D8D}" srcOrd="3" destOrd="0" presId="urn:microsoft.com/office/officeart/2008/layout/AlternatingHexagons"/>
    <dgm:cxn modelId="{14ADE763-B7F4-436D-9A3D-A52B36FAC9E3}" type="presParOf" srcId="{288BBD4C-8588-487C-A44D-89E0E54CD929}" destId="{AD247CEC-361F-4F27-8665-D71C8F064106}" srcOrd="4" destOrd="0" presId="urn:microsoft.com/office/officeart/2008/layout/AlternatingHexagons"/>
    <dgm:cxn modelId="{227FC5E5-BFBF-4D38-A890-DE8C14340673}" type="presParOf" srcId="{71C2B398-D436-4A81-B4D3-0B0566210D8D}" destId="{C0360933-C1B8-4A31-A8F6-C2BFDC0A3BC6}" srcOrd="5" destOrd="0" presId="urn:microsoft.com/office/officeart/2008/layout/AlternatingHexagons"/>
    <dgm:cxn modelId="{E206F054-2AC5-4A36-9FED-B2E99919153F}" type="presParOf" srcId="{71C2B398-D436-4A81-B4D3-0B0566210D8D}" destId="{EB05D562-0F97-4416-BA1F-7A3E2FD9A199}" srcOrd="6" destOrd="0" presId="urn:microsoft.com/office/officeart/2008/layout/AlternatingHexagons"/>
    <dgm:cxn modelId="{77E4421D-EF22-48A7-85C5-37B2AF8294CE}" type="presParOf" srcId="{EB05D562-0F97-4416-BA1F-7A3E2FD9A199}" destId="{031EBCD0-9E24-475B-B1A0-713DB1898222}" srcOrd="0" destOrd="0" presId="urn:microsoft.com/office/officeart/2008/layout/AlternatingHexagons"/>
    <dgm:cxn modelId="{3B182F1D-0660-4EF7-8D95-13847573C5FA}" type="presParOf" srcId="{EB05D562-0F97-4416-BA1F-7A3E2FD9A199}" destId="{EAB7FEE4-A5E6-4593-8A3D-9B217E131FFA}" srcOrd="1" destOrd="0" presId="urn:microsoft.com/office/officeart/2008/layout/AlternatingHexagons"/>
    <dgm:cxn modelId="{7661FADC-AB6F-48EB-BCCC-AB6A985BFDCA}" type="presParOf" srcId="{EB05D562-0F97-4416-BA1F-7A3E2FD9A199}" destId="{8223072E-8E5D-42BD-8025-EA671B299565}" srcOrd="2" destOrd="0" presId="urn:microsoft.com/office/officeart/2008/layout/AlternatingHexagons"/>
    <dgm:cxn modelId="{36CE0494-4764-41ED-915E-C1E1968F82AF}" type="presParOf" srcId="{EB05D562-0F97-4416-BA1F-7A3E2FD9A199}" destId="{BD12506F-23FC-4B8C-9A3B-4D5EB4B0C112}" srcOrd="3" destOrd="0" presId="urn:microsoft.com/office/officeart/2008/layout/AlternatingHexagons"/>
    <dgm:cxn modelId="{3E9C9100-940C-46FE-8F5B-1D04019D8D66}" type="presParOf" srcId="{EB05D562-0F97-4416-BA1F-7A3E2FD9A199}" destId="{1D68BFD9-526C-4F31-BA20-6FF39453639F}" srcOrd="4" destOrd="0" presId="urn:microsoft.com/office/officeart/2008/layout/AlternatingHexagons"/>
    <dgm:cxn modelId="{F525326D-1FAD-4A0F-988E-A0EFF2AD4A96}" type="presParOf" srcId="{71C2B398-D436-4A81-B4D3-0B0566210D8D}" destId="{FAF284C5-73AC-48BF-9FE9-6D5763DEA23F}" srcOrd="7" destOrd="0" presId="urn:microsoft.com/office/officeart/2008/layout/AlternatingHexagons"/>
    <dgm:cxn modelId="{557F3A56-92D8-48AF-A145-0BC52288953B}" type="presParOf" srcId="{71C2B398-D436-4A81-B4D3-0B0566210D8D}" destId="{F8187F66-32E1-4C84-AA17-FDF934FE2A25}" srcOrd="8" destOrd="0" presId="urn:microsoft.com/office/officeart/2008/layout/AlternatingHexagons"/>
    <dgm:cxn modelId="{90E85B3C-4E43-44DC-931F-D5E53CC770AA}" type="presParOf" srcId="{F8187F66-32E1-4C84-AA17-FDF934FE2A25}" destId="{29DAF306-8E76-4931-B684-20FFB8CE1623}" srcOrd="0" destOrd="0" presId="urn:microsoft.com/office/officeart/2008/layout/AlternatingHexagons"/>
    <dgm:cxn modelId="{0241D314-A10C-4A33-BEEA-A6911D6C9C05}" type="presParOf" srcId="{F8187F66-32E1-4C84-AA17-FDF934FE2A25}" destId="{9CFF1B76-0760-4D84-9156-00657C8AE8C9}" srcOrd="1" destOrd="0" presId="urn:microsoft.com/office/officeart/2008/layout/AlternatingHexagons"/>
    <dgm:cxn modelId="{437BAA47-5916-4FAB-8FFF-470077CCA837}" type="presParOf" srcId="{F8187F66-32E1-4C84-AA17-FDF934FE2A25}" destId="{93B6A144-FF64-44C7-9103-4D330CCB6C6D}" srcOrd="2" destOrd="0" presId="urn:microsoft.com/office/officeart/2008/layout/AlternatingHexagons"/>
    <dgm:cxn modelId="{4C921442-4B69-4BB3-911D-50F5F84842C0}" type="presParOf" srcId="{F8187F66-32E1-4C84-AA17-FDF934FE2A25}" destId="{595AC2A0-938E-49C9-82CA-48604796F10E}" srcOrd="3" destOrd="0" presId="urn:microsoft.com/office/officeart/2008/layout/AlternatingHexagons"/>
    <dgm:cxn modelId="{91CB47AB-06D5-4B16-B201-E3E33E143F88}" type="presParOf" srcId="{F8187F66-32E1-4C84-AA17-FDF934FE2A25}" destId="{CB11C65B-5918-4A33-80A1-A7DEAF5CA73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4645C-935A-47FC-B6C4-2922A54C7044}">
      <dsp:nvSpPr>
        <dsp:cNvPr id="0" name=""/>
        <dsp:cNvSpPr/>
      </dsp:nvSpPr>
      <dsp:spPr>
        <a:xfrm>
          <a:off x="5140893" y="2755555"/>
          <a:ext cx="2943982" cy="2943982"/>
        </a:xfrm>
        <a:prstGeom prst="gear9">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Calibri" panose="020F0502020204030204"/>
              <a:ea typeface="+mn-ea"/>
              <a:cs typeface="+mn-cs"/>
            </a:rPr>
            <a:t>Sea Level Rise</a:t>
          </a:r>
        </a:p>
      </dsp:txBody>
      <dsp:txXfrm>
        <a:off x="5732764" y="3445169"/>
        <a:ext cx="1760240" cy="1513267"/>
      </dsp:txXfrm>
    </dsp:sp>
    <dsp:sp modelId="{DD3D256F-8A65-4B89-9E80-6380753C6C41}">
      <dsp:nvSpPr>
        <dsp:cNvPr id="0" name=""/>
        <dsp:cNvSpPr/>
      </dsp:nvSpPr>
      <dsp:spPr>
        <a:xfrm>
          <a:off x="1508709" y="1394610"/>
          <a:ext cx="3387764" cy="3351622"/>
        </a:xfrm>
        <a:prstGeom prst="gear6">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Calibri" panose="020F0502020204030204"/>
              <a:ea typeface="+mn-ea"/>
              <a:cs typeface="+mn-cs"/>
            </a:rPr>
            <a:t>Population Growth</a:t>
          </a:r>
        </a:p>
      </dsp:txBody>
      <dsp:txXfrm>
        <a:off x="2357744" y="2243491"/>
        <a:ext cx="1689694" cy="1653860"/>
      </dsp:txXfrm>
    </dsp:sp>
    <dsp:sp modelId="{B2B3CBF4-2D9D-4B9D-831C-F2C2A917AB66}">
      <dsp:nvSpPr>
        <dsp:cNvPr id="0" name=""/>
        <dsp:cNvSpPr/>
      </dsp:nvSpPr>
      <dsp:spPr>
        <a:xfrm rot="20700000">
          <a:off x="4349294" y="9423"/>
          <a:ext cx="3180107" cy="3244130"/>
        </a:xfrm>
        <a:prstGeom prst="gear6">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Calibri" panose="020F0502020204030204"/>
              <a:ea typeface="+mn-ea"/>
              <a:cs typeface="+mn-cs"/>
            </a:rPr>
            <a:t>Shrink-ing our </a:t>
          </a:r>
          <a:r>
            <a:rPr lang="en-US" sz="1100" b="1" kern="1200" dirty="0">
              <a:solidFill>
                <a:schemeClr val="bg1">
                  <a:lumMod val="95000"/>
                </a:schemeClr>
              </a:solidFill>
              <a:latin typeface="Calibri" panose="020F0502020204030204"/>
              <a:ea typeface="+mn-ea"/>
              <a:cs typeface="+mn-cs"/>
            </a:rPr>
            <a:t>Carbon</a:t>
          </a:r>
          <a:r>
            <a:rPr lang="en-US" sz="1100" b="1" kern="1200" dirty="0">
              <a:solidFill>
                <a:sysClr val="window" lastClr="FFFFFF"/>
              </a:solidFill>
              <a:latin typeface="Calibri" panose="020F0502020204030204"/>
              <a:ea typeface="+mn-ea"/>
              <a:cs typeface="+mn-cs"/>
            </a:rPr>
            <a:t> Foot-prints</a:t>
          </a:r>
        </a:p>
      </dsp:txBody>
      <dsp:txXfrm rot="-20700000">
        <a:off x="5494310" y="1181865"/>
        <a:ext cx="890074" cy="899245"/>
      </dsp:txXfrm>
    </dsp:sp>
    <dsp:sp modelId="{69A2B5C1-3204-4907-BBC2-5FC7C75E3DCF}">
      <dsp:nvSpPr>
        <dsp:cNvPr id="0" name=""/>
        <dsp:cNvSpPr/>
      </dsp:nvSpPr>
      <dsp:spPr>
        <a:xfrm>
          <a:off x="4903718" y="2303924"/>
          <a:ext cx="3768297" cy="3768297"/>
        </a:xfrm>
        <a:prstGeom prst="circularArrow">
          <a:avLst>
            <a:gd name="adj1" fmla="val 4688"/>
            <a:gd name="adj2" fmla="val 299029"/>
            <a:gd name="adj3" fmla="val 2466365"/>
            <a:gd name="adj4" fmla="val 15973059"/>
            <a:gd name="adj5" fmla="val 5469"/>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6EBF07F-305A-4117-8E38-BAB2D3F0DB5B}">
      <dsp:nvSpPr>
        <dsp:cNvPr id="0" name=""/>
        <dsp:cNvSpPr/>
      </dsp:nvSpPr>
      <dsp:spPr>
        <a:xfrm>
          <a:off x="2061434" y="1174798"/>
          <a:ext cx="2737904" cy="2737904"/>
        </a:xfrm>
        <a:prstGeom prst="leftCircularArrow">
          <a:avLst>
            <a:gd name="adj1" fmla="val 6452"/>
            <a:gd name="adj2" fmla="val 429999"/>
            <a:gd name="adj3" fmla="val 10489124"/>
            <a:gd name="adj4" fmla="val 14837806"/>
            <a:gd name="adj5" fmla="val 7527"/>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B2D5D7C-99FE-4CB5-98A5-52E9728CEF09}">
      <dsp:nvSpPr>
        <dsp:cNvPr id="0" name=""/>
        <dsp:cNvSpPr/>
      </dsp:nvSpPr>
      <dsp:spPr>
        <a:xfrm>
          <a:off x="4118277" y="118106"/>
          <a:ext cx="2952011" cy="2952011"/>
        </a:xfrm>
        <a:prstGeom prst="circularArrow">
          <a:avLst>
            <a:gd name="adj1" fmla="val 5984"/>
            <a:gd name="adj2" fmla="val 394124"/>
            <a:gd name="adj3" fmla="val 13313824"/>
            <a:gd name="adj4" fmla="val 10508221"/>
            <a:gd name="adj5" fmla="val 6981"/>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7CBF9-29BB-411E-A4C5-E501250E28CC}">
      <dsp:nvSpPr>
        <dsp:cNvPr id="0" name=""/>
        <dsp:cNvSpPr/>
      </dsp:nvSpPr>
      <dsp:spPr>
        <a:xfrm rot="5400000">
          <a:off x="7666731" y="-1556184"/>
          <a:ext cx="867550" cy="4084407"/>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RENEWABLE</a:t>
          </a:r>
        </a:p>
      </dsp:txBody>
      <dsp:txXfrm rot="-5400000">
        <a:off x="6739037" y="196836"/>
        <a:ext cx="2722938" cy="578366"/>
      </dsp:txXfrm>
    </dsp:sp>
    <dsp:sp modelId="{646BE0B1-CE51-409C-A19E-E1EE38EE30B5}">
      <dsp:nvSpPr>
        <dsp:cNvPr id="0" name=""/>
        <dsp:cNvSpPr/>
      </dsp:nvSpPr>
      <dsp:spPr>
        <a:xfrm>
          <a:off x="4645028" y="157126"/>
          <a:ext cx="1489273" cy="52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MATERIALS</a:t>
          </a:r>
        </a:p>
      </dsp:txBody>
      <dsp:txXfrm>
        <a:off x="4645028" y="157126"/>
        <a:ext cx="1489273" cy="520530"/>
      </dsp:txXfrm>
    </dsp:sp>
    <dsp:sp modelId="{52618A5D-62D3-48AB-AA2A-3F2C403B2198}">
      <dsp:nvSpPr>
        <dsp:cNvPr id="0" name=""/>
        <dsp:cNvSpPr/>
      </dsp:nvSpPr>
      <dsp:spPr>
        <a:xfrm rot="5400000">
          <a:off x="1941570" y="-1756948"/>
          <a:ext cx="867550" cy="4381446"/>
        </a:xfrm>
        <a:prstGeom prst="hexagon">
          <a:avLst>
            <a:gd name="adj" fmla="val 25000"/>
            <a:gd name="vf" fmla="val 115470"/>
          </a:avLst>
        </a:prstGeom>
        <a:solidFill>
          <a:schemeClr val="accent5">
            <a:hueOff val="-187181"/>
            <a:satOff val="-883"/>
            <a:lumOff val="2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NON-TOXIC</a:t>
          </a:r>
        </a:p>
      </dsp:txBody>
      <dsp:txXfrm rot="-5400000">
        <a:off x="914863" y="144592"/>
        <a:ext cx="2920964" cy="578366"/>
      </dsp:txXfrm>
    </dsp:sp>
    <dsp:sp modelId="{05B13C43-DD8E-4116-BE97-25CE7A79FC66}">
      <dsp:nvSpPr>
        <dsp:cNvPr id="0" name=""/>
        <dsp:cNvSpPr/>
      </dsp:nvSpPr>
      <dsp:spPr>
        <a:xfrm rot="5400000">
          <a:off x="7049019" y="-1518071"/>
          <a:ext cx="867550" cy="5378737"/>
        </a:xfrm>
        <a:prstGeom prst="hexagon">
          <a:avLst>
            <a:gd name="adj" fmla="val 25000"/>
            <a:gd name="vf" fmla="val 115470"/>
          </a:avLst>
        </a:prstGeom>
        <a:solidFill>
          <a:schemeClr val="accent5">
            <a:hueOff val="-374362"/>
            <a:satOff val="-1765"/>
            <a:lumOff val="4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ZERO EMISSIONS</a:t>
          </a:r>
        </a:p>
      </dsp:txBody>
      <dsp:txXfrm rot="-5400000">
        <a:off x="5689882" y="882114"/>
        <a:ext cx="3585825" cy="578366"/>
      </dsp:txXfrm>
    </dsp:sp>
    <dsp:sp modelId="{8B2AAD7F-CBA5-498F-BAFF-AE7A68BC4764}">
      <dsp:nvSpPr>
        <dsp:cNvPr id="0" name=""/>
        <dsp:cNvSpPr/>
      </dsp:nvSpPr>
      <dsp:spPr>
        <a:xfrm>
          <a:off x="2998761" y="869256"/>
          <a:ext cx="1290148" cy="52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kern="1200" dirty="0"/>
            <a:t>ENERGY</a:t>
          </a:r>
        </a:p>
      </dsp:txBody>
      <dsp:txXfrm>
        <a:off x="2998761" y="869256"/>
        <a:ext cx="1290148" cy="520530"/>
      </dsp:txXfrm>
    </dsp:sp>
    <dsp:sp modelId="{138076C9-789A-447E-A686-E8A712AB2721}">
      <dsp:nvSpPr>
        <dsp:cNvPr id="0" name=""/>
        <dsp:cNvSpPr/>
      </dsp:nvSpPr>
      <dsp:spPr>
        <a:xfrm rot="5400000">
          <a:off x="2476888" y="-1123915"/>
          <a:ext cx="867550" cy="4394081"/>
        </a:xfrm>
        <a:prstGeom prst="hexagon">
          <a:avLst>
            <a:gd name="adj" fmla="val 25000"/>
            <a:gd name="vf" fmla="val 115470"/>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SUPER-INSULATION</a:t>
          </a:r>
        </a:p>
      </dsp:txBody>
      <dsp:txXfrm rot="-5400000">
        <a:off x="1445970" y="783942"/>
        <a:ext cx="2929387" cy="578366"/>
      </dsp:txXfrm>
    </dsp:sp>
    <dsp:sp modelId="{9271BEAF-BECD-467E-87B2-49FFEEF582EC}">
      <dsp:nvSpPr>
        <dsp:cNvPr id="0" name=""/>
        <dsp:cNvSpPr/>
      </dsp:nvSpPr>
      <dsp:spPr>
        <a:xfrm rot="5400000">
          <a:off x="7361801" y="182517"/>
          <a:ext cx="931072" cy="3775948"/>
        </a:xfrm>
        <a:prstGeom prst="hexagon">
          <a:avLst>
            <a:gd name="adj" fmla="val 25000"/>
            <a:gd name="vf" fmla="val 115470"/>
          </a:avLst>
        </a:prstGeom>
        <a:solidFill>
          <a:schemeClr val="accent5">
            <a:hueOff val="-748725"/>
            <a:satOff val="-3531"/>
            <a:lumOff val="8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RECLAIMED WATER</a:t>
          </a:r>
        </a:p>
      </dsp:txBody>
      <dsp:txXfrm rot="-5400000">
        <a:off x="6568688" y="1760134"/>
        <a:ext cx="2517298" cy="620714"/>
      </dsp:txXfrm>
    </dsp:sp>
    <dsp:sp modelId="{36E61428-F0F2-42D5-8119-36113349F51F}">
      <dsp:nvSpPr>
        <dsp:cNvPr id="0" name=""/>
        <dsp:cNvSpPr/>
      </dsp:nvSpPr>
      <dsp:spPr>
        <a:xfrm>
          <a:off x="4284148" y="1622158"/>
          <a:ext cx="1705798" cy="52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ADEQUATE WATER, DUAL SYSTEM</a:t>
          </a:r>
        </a:p>
      </dsp:txBody>
      <dsp:txXfrm>
        <a:off x="4284148" y="1622158"/>
        <a:ext cx="1705798" cy="520530"/>
      </dsp:txXfrm>
    </dsp:sp>
    <dsp:sp modelId="{AD247CEC-361F-4F27-8665-D71C8F064106}">
      <dsp:nvSpPr>
        <dsp:cNvPr id="0" name=""/>
        <dsp:cNvSpPr/>
      </dsp:nvSpPr>
      <dsp:spPr>
        <a:xfrm rot="5400000">
          <a:off x="1448054" y="38761"/>
          <a:ext cx="971404" cy="3740210"/>
        </a:xfrm>
        <a:prstGeom prst="hexagon">
          <a:avLst>
            <a:gd name="adj" fmla="val 25000"/>
            <a:gd name="vf" fmla="val 115470"/>
          </a:avLst>
        </a:prstGeom>
        <a:solidFill>
          <a:schemeClr val="accent5">
            <a:hueOff val="-935906"/>
            <a:satOff val="-4413"/>
            <a:lumOff val="10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ROOFTOP WATER COLLECTION</a:t>
          </a:r>
        </a:p>
      </dsp:txBody>
      <dsp:txXfrm rot="-5400000">
        <a:off x="687019" y="1585065"/>
        <a:ext cx="2493474" cy="647602"/>
      </dsp:txXfrm>
    </dsp:sp>
    <dsp:sp modelId="{031EBCD0-9E24-475B-B1A0-713DB1898222}">
      <dsp:nvSpPr>
        <dsp:cNvPr id="0" name=""/>
        <dsp:cNvSpPr/>
      </dsp:nvSpPr>
      <dsp:spPr>
        <a:xfrm rot="5400000">
          <a:off x="1875733" y="485243"/>
          <a:ext cx="867550" cy="4619017"/>
        </a:xfrm>
        <a:prstGeom prst="hexagon">
          <a:avLst>
            <a:gd name="adj" fmla="val 25000"/>
            <a:gd name="vf" fmla="val 115470"/>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MINIMAL SITE DAMAGE</a:t>
          </a:r>
        </a:p>
      </dsp:txBody>
      <dsp:txXfrm rot="-5400000">
        <a:off x="769836" y="2505568"/>
        <a:ext cx="3079345" cy="578366"/>
      </dsp:txXfrm>
    </dsp:sp>
    <dsp:sp modelId="{EAB7FEE4-A5E6-4593-8A3D-9B217E131FFA}">
      <dsp:nvSpPr>
        <dsp:cNvPr id="0" name=""/>
        <dsp:cNvSpPr/>
      </dsp:nvSpPr>
      <dsp:spPr>
        <a:xfrm>
          <a:off x="3179671" y="2487631"/>
          <a:ext cx="936954" cy="520530"/>
        </a:xfrm>
        <a:prstGeom prst="rect">
          <a:avLst/>
        </a:prstGeom>
        <a:noFill/>
        <a:ln>
          <a:noFill/>
        </a:ln>
        <a:effectLst/>
      </dsp:spPr>
      <dsp:style>
        <a:lnRef idx="0">
          <a:scrgbClr r="0" g="0" b="0"/>
        </a:lnRef>
        <a:fillRef idx="0">
          <a:scrgbClr r="0" g="0" b="0"/>
        </a:fillRef>
        <a:effectRef idx="0">
          <a:scrgbClr r="0" g="0" b="0"/>
        </a:effectRef>
        <a:fontRef idx="minor"/>
      </dsp:style>
    </dsp:sp>
    <dsp:sp modelId="{1D68BFD9-526C-4F31-BA20-6FF39453639F}">
      <dsp:nvSpPr>
        <dsp:cNvPr id="0" name=""/>
        <dsp:cNvSpPr/>
      </dsp:nvSpPr>
      <dsp:spPr>
        <a:xfrm rot="5400000">
          <a:off x="7122349" y="251249"/>
          <a:ext cx="867550" cy="5421532"/>
        </a:xfrm>
        <a:prstGeom prst="hexagon">
          <a:avLst>
            <a:gd name="adj" fmla="val 25000"/>
            <a:gd name="vf" fmla="val 115470"/>
          </a:avLst>
        </a:prstGeom>
        <a:solidFill>
          <a:schemeClr val="accent5">
            <a:hueOff val="-1310268"/>
            <a:satOff val="-6179"/>
            <a:lumOff val="15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MANAGED INDOOR AIR QUALITY</a:t>
          </a:r>
        </a:p>
      </dsp:txBody>
      <dsp:txXfrm rot="-5400000">
        <a:off x="5748947" y="2672832"/>
        <a:ext cx="3614354" cy="578366"/>
      </dsp:txXfrm>
    </dsp:sp>
    <dsp:sp modelId="{29DAF306-8E76-4931-B684-20FFB8CE1623}">
      <dsp:nvSpPr>
        <dsp:cNvPr id="0" name=""/>
        <dsp:cNvSpPr/>
      </dsp:nvSpPr>
      <dsp:spPr>
        <a:xfrm rot="5400000">
          <a:off x="7819117" y="1471411"/>
          <a:ext cx="867550" cy="4027995"/>
        </a:xfrm>
        <a:prstGeom prst="hexagon">
          <a:avLst>
            <a:gd name="adj" fmla="val 25000"/>
            <a:gd name="vf" fmla="val 115470"/>
          </a:avLst>
        </a:prstGeom>
        <a:solidFill>
          <a:schemeClr val="accent5">
            <a:hueOff val="-1497450"/>
            <a:satOff val="-7061"/>
            <a:lumOff val="17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MINIMAL EMBODIED CARBON</a:t>
          </a:r>
        </a:p>
      </dsp:txBody>
      <dsp:txXfrm rot="-5400000">
        <a:off x="6910227" y="3196226"/>
        <a:ext cx="2685330" cy="578366"/>
      </dsp:txXfrm>
    </dsp:sp>
    <dsp:sp modelId="{9CFF1B76-0760-4D84-9156-00657C8AE8C9}">
      <dsp:nvSpPr>
        <dsp:cNvPr id="0" name=""/>
        <dsp:cNvSpPr/>
      </dsp:nvSpPr>
      <dsp:spPr>
        <a:xfrm>
          <a:off x="6068811" y="3224007"/>
          <a:ext cx="968185" cy="520530"/>
        </a:xfrm>
        <a:prstGeom prst="rect">
          <a:avLst/>
        </a:prstGeom>
        <a:noFill/>
        <a:ln>
          <a:noFill/>
        </a:ln>
        <a:effectLst/>
      </dsp:spPr>
      <dsp:style>
        <a:lnRef idx="0">
          <a:scrgbClr r="0" g="0" b="0"/>
        </a:lnRef>
        <a:fillRef idx="0">
          <a:scrgbClr r="0" g="0" b="0"/>
        </a:fillRef>
        <a:effectRef idx="0">
          <a:scrgbClr r="0" g="0" b="0"/>
        </a:effectRef>
        <a:fontRef idx="minor"/>
      </dsp:style>
    </dsp:sp>
    <dsp:sp modelId="{CB11C65B-5918-4A33-80A1-A7DEAF5CA73A}">
      <dsp:nvSpPr>
        <dsp:cNvPr id="0" name=""/>
        <dsp:cNvSpPr/>
      </dsp:nvSpPr>
      <dsp:spPr>
        <a:xfrm rot="5400000">
          <a:off x="1835229" y="1216405"/>
          <a:ext cx="867550" cy="4538008"/>
        </a:xfrm>
        <a:prstGeom prst="hexagon">
          <a:avLst>
            <a:gd name="adj" fmla="val 25000"/>
            <a:gd name="vf" fmla="val 11547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USE OF CONSTRUCTION WASTE</a:t>
          </a:r>
        </a:p>
      </dsp:txBody>
      <dsp:txXfrm rot="-5400000">
        <a:off x="756335" y="3196226"/>
        <a:ext cx="3025338" cy="57836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3B2808-3479-8CDB-9514-B4512523AB4F}"/>
              </a:ext>
            </a:extLst>
          </p:cNvPr>
          <p:cNvSpPr>
            <a:spLocks noGrp="1"/>
          </p:cNvSpPr>
          <p:nvPr>
            <p:ph type="hdr" sz="quarter"/>
          </p:nvPr>
        </p:nvSpPr>
        <p:spPr>
          <a:xfrm>
            <a:off x="0" y="0"/>
            <a:ext cx="3078163" cy="45243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05BCF9-725D-ECAF-BA73-D4D4528EFFC6}"/>
              </a:ext>
            </a:extLst>
          </p:cNvPr>
          <p:cNvSpPr>
            <a:spLocks noGrp="1"/>
          </p:cNvSpPr>
          <p:nvPr>
            <p:ph type="dt" sz="quarter" idx="1"/>
          </p:nvPr>
        </p:nvSpPr>
        <p:spPr>
          <a:xfrm>
            <a:off x="4022725" y="0"/>
            <a:ext cx="3078163" cy="452438"/>
          </a:xfrm>
          <a:prstGeom prst="rect">
            <a:avLst/>
          </a:prstGeom>
        </p:spPr>
        <p:txBody>
          <a:bodyPr vert="horz" lIns="91440" tIns="45720" rIns="91440" bIns="45720" rtlCol="0"/>
          <a:lstStyle>
            <a:lvl1pPr algn="r">
              <a:defRPr sz="1200"/>
            </a:lvl1pPr>
          </a:lstStyle>
          <a:p>
            <a:fld id="{D4B6A2FA-41F2-4205-96FB-CBFE4AA5AEFA}" type="datetimeFigureOut">
              <a:rPr lang="en-US" smtClean="0"/>
              <a:t>6/4/2024</a:t>
            </a:fld>
            <a:endParaRPr lang="en-US" dirty="0"/>
          </a:p>
        </p:txBody>
      </p:sp>
      <p:sp>
        <p:nvSpPr>
          <p:cNvPr id="4" name="Footer Placeholder 3">
            <a:extLst>
              <a:ext uri="{FF2B5EF4-FFF2-40B4-BE49-F238E27FC236}">
                <a16:creationId xmlns:a16="http://schemas.microsoft.com/office/drawing/2014/main" id="{083B041B-A63B-C238-5930-C4678A90E2AF}"/>
              </a:ext>
            </a:extLst>
          </p:cNvPr>
          <p:cNvSpPr>
            <a:spLocks noGrp="1"/>
          </p:cNvSpPr>
          <p:nvPr>
            <p:ph type="ftr" sz="quarter" idx="2"/>
          </p:nvPr>
        </p:nvSpPr>
        <p:spPr>
          <a:xfrm>
            <a:off x="0" y="8585200"/>
            <a:ext cx="3078163" cy="452438"/>
          </a:xfrm>
          <a:prstGeom prst="rect">
            <a:avLst/>
          </a:prstGeom>
        </p:spPr>
        <p:txBody>
          <a:bodyPr vert="horz" lIns="91440" tIns="45720" rIns="91440" bIns="45720" rtlCol="0" anchor="b"/>
          <a:lstStyle>
            <a:lvl1pPr algn="l">
              <a:defRPr sz="1200"/>
            </a:lvl1pPr>
          </a:lstStyle>
          <a:p>
            <a:r>
              <a:rPr lang="en-US" dirty="0"/>
              <a:t>Climate Change: What We Can Do</a:t>
            </a:r>
          </a:p>
        </p:txBody>
      </p:sp>
      <p:sp>
        <p:nvSpPr>
          <p:cNvPr id="5" name="Slide Number Placeholder 4">
            <a:extLst>
              <a:ext uri="{FF2B5EF4-FFF2-40B4-BE49-F238E27FC236}">
                <a16:creationId xmlns:a16="http://schemas.microsoft.com/office/drawing/2014/main" id="{4EED5716-1AEB-D404-CC00-EC7090AB99D5}"/>
              </a:ext>
            </a:extLst>
          </p:cNvPr>
          <p:cNvSpPr>
            <a:spLocks noGrp="1"/>
          </p:cNvSpPr>
          <p:nvPr>
            <p:ph type="sldNum" sz="quarter" idx="3"/>
          </p:nvPr>
        </p:nvSpPr>
        <p:spPr>
          <a:xfrm>
            <a:off x="4022725" y="8585200"/>
            <a:ext cx="3078163" cy="452438"/>
          </a:xfrm>
          <a:prstGeom prst="rect">
            <a:avLst/>
          </a:prstGeom>
        </p:spPr>
        <p:txBody>
          <a:bodyPr vert="horz" lIns="91440" tIns="45720" rIns="91440" bIns="45720" rtlCol="0" anchor="b"/>
          <a:lstStyle>
            <a:lvl1pPr algn="r">
              <a:defRPr sz="1200"/>
            </a:lvl1pPr>
          </a:lstStyle>
          <a:p>
            <a:fld id="{4530AB1E-0A18-430A-8DAD-87C256953F62}" type="slidenum">
              <a:rPr lang="en-US" smtClean="0"/>
              <a:t>‹#›</a:t>
            </a:fld>
            <a:endParaRPr lang="en-US" dirty="0"/>
          </a:p>
        </p:txBody>
      </p:sp>
    </p:spTree>
    <p:extLst>
      <p:ext uri="{BB962C8B-B14F-4D97-AF65-F5344CB8AC3E}">
        <p14:creationId xmlns:p14="http://schemas.microsoft.com/office/powerpoint/2010/main" val="35370220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1ADDD22E-515E-4E70-9C8E-353D62031FEC}" type="datetimeFigureOut">
              <a:rPr lang="en-US" smtClean="0"/>
              <a:t>6/4/2024</a:t>
            </a:fld>
            <a:endParaRPr lang="en-US" dirty="0"/>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r>
              <a:rPr lang="en-US" dirty="0"/>
              <a:t>Climate Change: What We Can Do</a:t>
            </a:r>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0DE4577A-8C71-431A-AAB1-C09BA0C3A438}" type="slidenum">
              <a:rPr lang="en-US" smtClean="0"/>
              <a:t>‹#›</a:t>
            </a:fld>
            <a:endParaRPr lang="en-US" dirty="0"/>
          </a:p>
        </p:txBody>
      </p:sp>
    </p:spTree>
    <p:extLst>
      <p:ext uri="{BB962C8B-B14F-4D97-AF65-F5344CB8AC3E}">
        <p14:creationId xmlns:p14="http://schemas.microsoft.com/office/powerpoint/2010/main" val="314592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hutterstock.com/g/eyeca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shutterstock.com/g/anatoliy_gleb" TargetMode="External"/><Relationship Id="rId5" Type="http://schemas.openxmlformats.org/officeDocument/2006/relationships/hyperlink" Target="https://www.shutterstock.com/g/SlaveSPB" TargetMode="External"/><Relationship Id="rId4" Type="http://schemas.openxmlformats.org/officeDocument/2006/relationships/hyperlink" Target="https://www.shutterstock.com/g/caifa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hutterstock.com/g/Sanja+Vrzic"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shutterstock.com/g/Scharfsinn" TargetMode="External"/><Relationship Id="rId4" Type="http://schemas.openxmlformats.org/officeDocument/2006/relationships/hyperlink" Target="https://www.shutterstock.com/g/thecolorpixel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hutterstock.com/g/Zanetti+Sukarnjanaprai"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dsd.gov.hk/"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reebuilders.eu/solution/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nergy.gov/femp/rainwater-harvesting-systems-technology-review"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bullittcenter.org/" TargetMode="External"/><Relationship Id="rId4" Type="http://schemas.openxmlformats.org/officeDocument/2006/relationships/hyperlink" Target="https://www.bertschi.org/science-win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eattletimes.com/seattle-news/transportation/northwest-innovators-chase-the-dream-of-zero-carbon-concret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humansarefree.com/2013/10/hempcrete-best-concrete-is-made-from.html" TargetMode="External"/><Relationship Id="rId7" Type="http://schemas.openxmlformats.org/officeDocument/2006/relationships/hyperlink" Target="https://materialdistrict.com/material/greensulat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hometourseries.com/studio-apartment-for-retirement-living-405" TargetMode="External"/><Relationship Id="rId5" Type="http://schemas.openxmlformats.org/officeDocument/2006/relationships/hyperlink" Target="http://www.hempace.com/" TargetMode="External"/><Relationship Id="rId4" Type="http://schemas.openxmlformats.org/officeDocument/2006/relationships/hyperlink" Target="http://www.cement.org/cement-concrete-applications/how-cement-is-mad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ogle.com/imgres?imgurl=https%3A%2F%2Fqph.cf2.quoracdn.net%2Fmain-qimg-8709c4efd55789596c664ed63ba560a1&amp;tbnid=JxymrwWAIM6l_M&amp;vet=12ahUKEwjzwYOm6pSEAxUmCTQIHSQ_B8cQMygVegUIARChAQ..i&amp;imgrefurl=https%3A%2F%2Fwww.quora.com%2FWhat-is-the-average-CO2-emission-per-year-for-people-living-in-countries-with-high-GDP-per-capita-compared-to-those-with-low-GDP-per-capita-Why-is-this-the-case&amp;docid=_fS0sabhmi10iM&amp;w=602&amp;h=338&amp;q=carbon%20dioxide%20per%20person&amp;hl=en&amp;ved=2ahUKEwjzwYOm6pSEAxUmCTQIHSQ_B8cQMygVegUIARChA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reedigitalphotos.n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hutterstock.com/g/Zanetti+Sukarnjanapra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planned new city program, based upon national strategic urban planning: where should we, as a nation, be planning to house people given shrinking land and growing numbers? We’re looking at 70 million more people between 2020 and 2060, let alone beyond that date. And we’re looking at possibly seven feet of sea level rise by 2100 and 13 feet by 2150, with much higher numbers eventually—and sea level rise could happen faster than projections say. Half our states are coastal, and many of our big cities, not to mention our ports, territories and overseas bases. I’m going to provide more information on the above in a moment.</a:t>
            </a:r>
          </a:p>
          <a:p>
            <a:endParaRPr lang="en-US" dirty="0"/>
          </a:p>
          <a:p>
            <a:r>
              <a:rPr lang="en-US" dirty="0"/>
              <a:t>Our national capital is a planned city, as were Richland, Los Alamos and Oak Ridge – the three secret cities built for the Manhattan project.  The Rosevelt administration built three planned cities to combat the Great Depression. And many private developers, religious leaders, captains of industry and developers have built planned cities in this country for one purpose or another. So </a:t>
            </a:r>
            <a:r>
              <a:rPr lang="en-US" i="1" dirty="0"/>
              <a:t>we know how to build planned cities </a:t>
            </a:r>
            <a:r>
              <a:rPr lang="en-US" dirty="0"/>
              <a:t>from scratch.</a:t>
            </a:r>
          </a:p>
          <a:p>
            <a:endParaRPr lang="en-US" dirty="0"/>
          </a:p>
          <a:p>
            <a:r>
              <a:rPr lang="en-US" dirty="0"/>
              <a:t>We also </a:t>
            </a:r>
            <a:r>
              <a:rPr lang="en-US" i="1" dirty="0"/>
              <a:t>know how to build green</a:t>
            </a:r>
            <a:r>
              <a:rPr lang="en-US" dirty="0"/>
              <a:t>; we have lots of shining examples of green, sustainable </a:t>
            </a:r>
            <a:r>
              <a:rPr lang="en-US" i="1" dirty="0"/>
              <a:t>building </a:t>
            </a:r>
            <a:r>
              <a:rPr lang="en-US" dirty="0"/>
              <a:t>design. Am I the first person to connect the dots and say we need a planned cities program that involves all-green, sustainable, zero-emissions places?</a:t>
            </a:r>
          </a:p>
          <a:p>
            <a:endParaRPr lang="en-US" dirty="0"/>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1</a:t>
            </a:fld>
            <a:endParaRPr lang="en-US" dirty="0"/>
          </a:p>
        </p:txBody>
      </p:sp>
    </p:spTree>
    <p:extLst>
      <p:ext uri="{BB962C8B-B14F-4D97-AF65-F5344CB8AC3E}">
        <p14:creationId xmlns:p14="http://schemas.microsoft.com/office/powerpoint/2010/main" val="202996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Diagram courtesy Rodwell.</a:t>
            </a:r>
          </a:p>
          <a:p>
            <a:r>
              <a:rPr lang="en-US" dirty="0"/>
              <a:t>Shrinking  our carbon footprints – creating places in America where carbon footprints can be zero tons instead of 14-15 tons of CO</a:t>
            </a:r>
            <a:r>
              <a:rPr lang="en-US" baseline="-25000" dirty="0"/>
              <a:t>2 </a:t>
            </a:r>
            <a:r>
              <a:rPr lang="en-US" dirty="0"/>
              <a:t>equivalents per person per year. The world average is three and the goal is zero. Just by living in these green cities, people would be living very lightly on the planet.</a:t>
            </a:r>
          </a:p>
          <a:p>
            <a:endParaRPr lang="en-US" dirty="0"/>
          </a:p>
          <a:p>
            <a:r>
              <a:rPr lang="en-US" dirty="0"/>
              <a:t>Tackling our population growth– yes, the growth </a:t>
            </a:r>
            <a:r>
              <a:rPr lang="en-US" i="1" dirty="0"/>
              <a:t>rate </a:t>
            </a:r>
            <a:r>
              <a:rPr lang="en-US" dirty="0"/>
              <a:t>is falling, but the absolute growth in numbers of Americans continues.  Current projections don’t go beyond 2060 (70 million more of us) but even if at a slower rate, this population increase will continue. </a:t>
            </a:r>
          </a:p>
          <a:p>
            <a:endParaRPr lang="en-US" i="1" dirty="0"/>
          </a:p>
          <a:p>
            <a:r>
              <a:rPr lang="en-US" dirty="0"/>
              <a:t>There are many reasons why we’ll need resettlement communities.  Sea level rise is simply the easiest to map. Wildfires, hurricanes and drought risk areas that make some areas unlivable aren’t as mappable in advance!</a:t>
            </a:r>
          </a:p>
        </p:txBody>
      </p:sp>
      <p:sp>
        <p:nvSpPr>
          <p:cNvPr id="4" name="Slide Number Placeholder 3"/>
          <p:cNvSpPr>
            <a:spLocks noGrp="1"/>
          </p:cNvSpPr>
          <p:nvPr>
            <p:ph type="sldNum" sz="quarter" idx="5"/>
          </p:nvPr>
        </p:nvSpPr>
        <p:spPr/>
        <p:txBody>
          <a:bodyPr/>
          <a:lstStyle/>
          <a:p>
            <a:fld id="{0DE4577A-8C71-431A-AAB1-C09BA0C3A438}" type="slidenum">
              <a:rPr lang="en-US" smtClean="0"/>
              <a:t>10</a:t>
            </a:fld>
            <a:endParaRPr lang="en-US" dirty="0"/>
          </a:p>
        </p:txBody>
      </p:sp>
    </p:spTree>
    <p:extLst>
      <p:ext uri="{BB962C8B-B14F-4D97-AF65-F5344CB8AC3E}">
        <p14:creationId xmlns:p14="http://schemas.microsoft.com/office/powerpoint/2010/main" val="11886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11</a:t>
            </a:fld>
            <a:endParaRPr lang="en-US" dirty="0"/>
          </a:p>
        </p:txBody>
      </p:sp>
    </p:spTree>
    <p:extLst>
      <p:ext uri="{BB962C8B-B14F-4D97-AF65-F5344CB8AC3E}">
        <p14:creationId xmlns:p14="http://schemas.microsoft.com/office/powerpoint/2010/main" val="211663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Illustration courtesy Sunset Paper/Shutterstock.com</a:t>
            </a:r>
          </a:p>
          <a:p>
            <a:r>
              <a:rPr lang="en-US" sz="1100" dirty="0"/>
              <a:t>These new places will be energy-self-sufficient and all-renewable through their own local power utility, supplemented in part by far more systems in individual buildings than we see in traditional cities. Water will be supplied from rainfall collected and purified on rooftops. In dry months the surplus will be stored in underground cisterns.</a:t>
            </a:r>
          </a:p>
          <a:p>
            <a:r>
              <a:rPr lang="en-US" sz="1100" dirty="0"/>
              <a:t>All buildings will be super-insulated and designed to minimize heating and cooling needs</a:t>
            </a:r>
          </a:p>
          <a:p>
            <a:r>
              <a:rPr lang="en-US" sz="1100" dirty="0"/>
              <a:t>All transportation will be by electric and hydrogen vehicles, meaning transfer points will ring green cities until the rest of the nation catches up</a:t>
            </a:r>
          </a:p>
          <a:p>
            <a:r>
              <a:rPr lang="en-US" sz="1100" dirty="0"/>
              <a:t>Grass roots involvement and transparent government will be designed in.</a:t>
            </a:r>
          </a:p>
          <a:p>
            <a:r>
              <a:rPr lang="en-US" sz="1100" dirty="0"/>
              <a:t>All green cities will have a technical institute, maybe as small as a modest visitor center or maybe as large as a world class university.</a:t>
            </a:r>
          </a:p>
          <a:p>
            <a:r>
              <a:rPr lang="en-US" sz="1100" dirty="0"/>
              <a:t>The jobs base will be strong, focused on family-wage earnings; employers will work closely with schools.</a:t>
            </a:r>
          </a:p>
          <a:p>
            <a:endParaRPr lang="en-US" sz="1100" dirty="0"/>
          </a:p>
          <a:p>
            <a:r>
              <a:rPr lang="en-US" sz="1100" dirty="0"/>
              <a:t>EXCEPTIONS AT FIRST (discussed in a later slide)</a:t>
            </a:r>
          </a:p>
          <a:p>
            <a:r>
              <a:rPr lang="en-US" sz="1100" dirty="0"/>
              <a:t>Construction equipment</a:t>
            </a:r>
          </a:p>
          <a:p>
            <a:r>
              <a:rPr lang="en-US" sz="1100" dirty="0"/>
              <a:t>Aviation</a:t>
            </a:r>
          </a:p>
          <a:p>
            <a:r>
              <a:rPr lang="en-US" sz="1100" dirty="0"/>
              <a:t>Embodied carbon of vehicles, many construction systems</a:t>
            </a:r>
          </a:p>
          <a:p>
            <a:r>
              <a:rPr lang="en-US" sz="1100" dirty="0"/>
              <a:t>Imported goods</a:t>
            </a:r>
          </a:p>
          <a:p>
            <a:r>
              <a:rPr lang="en-US" sz="1100" dirty="0"/>
              <a:t>THE PERFECT CANNOT BE THE ENEMY OF THE GOOD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E4577A-8C71-431A-AAB1-C09BA0C3A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9FD3989-D600-94B2-6D62-596AB5C0FD10}"/>
              </a:ext>
            </a:extLst>
          </p:cNvPr>
          <p:cNvSpPr>
            <a:spLocks noGrp="1"/>
          </p:cNvSpPr>
          <p:nvPr>
            <p:ph type="ftr" sz="quarter" idx="4"/>
          </p:nvPr>
        </p:nvSpPr>
        <p:spPr/>
        <p:txBody>
          <a:bodyPr/>
          <a:lstStyle/>
          <a:p>
            <a:r>
              <a:rPr lang="en-US" dirty="0"/>
              <a:t>Climate Change: What We Can Do</a:t>
            </a:r>
          </a:p>
        </p:txBody>
      </p:sp>
    </p:spTree>
    <p:extLst>
      <p:ext uri="{BB962C8B-B14F-4D97-AF65-F5344CB8AC3E}">
        <p14:creationId xmlns:p14="http://schemas.microsoft.com/office/powerpoint/2010/main" val="25891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Illustration courtesy AbraSa/Shutterstock.com</a:t>
            </a:r>
          </a:p>
          <a:p>
            <a:r>
              <a:rPr lang="en-US" dirty="0"/>
              <a:t>Every aspect of city activity is zero or minimal emissions – buildings, energy supply, transportation, water, food.</a:t>
            </a:r>
          </a:p>
          <a:p>
            <a:endParaRPr lang="en-US" dirty="0"/>
          </a:p>
          <a:p>
            <a:r>
              <a:rPr lang="en-US" dirty="0"/>
              <a:t>These will be beautiful places, designed not only with great aesthetics and green focus, but also designed to thrive for the long haul. Americans have built lots of planned cities and both the </a:t>
            </a:r>
            <a:r>
              <a:rPr lang="en-US" b="1" dirty="0"/>
              <a:t>public- and the private sectors </a:t>
            </a:r>
            <a:r>
              <a:rPr lang="en-US" dirty="0"/>
              <a:t>know how to do this; both sectors will be involved, as they are in traditional cities today.</a:t>
            </a:r>
          </a:p>
          <a:p>
            <a:endParaRPr lang="en-US" dirty="0"/>
          </a:p>
          <a:p>
            <a:r>
              <a:rPr lang="en-US" dirty="0"/>
              <a:t>Site selection, planning and operations will be </a:t>
            </a:r>
            <a:r>
              <a:rPr lang="en-US" b="1" dirty="0"/>
              <a:t>grass-roots directed </a:t>
            </a:r>
            <a:r>
              <a:rPr lang="en-US" dirty="0"/>
              <a:t>to the fullest extent possible. This program won’t work if a governor or a billionaire decides, from on high, that YOU (little quiet location) are going to become a green city growth node. This isa process similar to the HQ2 solicitation that Amazon conducted a few years ago.</a:t>
            </a:r>
          </a:p>
          <a:p>
            <a:endParaRPr lang="en-US" dirty="0"/>
          </a:p>
          <a:p>
            <a:r>
              <a:rPr lang="en-US" dirty="0"/>
              <a:t>Jobs are important, as is continuous learning about green and sustainable systems, and each green city will have a Technical Institute that’s the focal point.</a:t>
            </a:r>
          </a:p>
          <a:p>
            <a:endParaRPr lang="en-US" dirty="0"/>
          </a:p>
          <a:p>
            <a:r>
              <a:rPr lang="en-US" dirty="0"/>
              <a:t>These new places will become </a:t>
            </a:r>
            <a:r>
              <a:rPr lang="en-US" b="1" dirty="0"/>
              <a:t>showcases and experimental centers </a:t>
            </a:r>
            <a:r>
              <a:rPr lang="en-US" dirty="0"/>
              <a:t>for what’s going on in green building systems and operations.</a:t>
            </a:r>
          </a:p>
        </p:txBody>
      </p:sp>
      <p:sp>
        <p:nvSpPr>
          <p:cNvPr id="4" name="Slide Number Placeholder 3"/>
          <p:cNvSpPr>
            <a:spLocks noGrp="1"/>
          </p:cNvSpPr>
          <p:nvPr>
            <p:ph type="sldNum" sz="quarter" idx="5"/>
          </p:nvPr>
        </p:nvSpPr>
        <p:spPr/>
        <p:txBody>
          <a:bodyPr/>
          <a:lstStyle/>
          <a:p>
            <a:fld id="{0DE4577A-8C71-431A-AAB1-C09BA0C3A438}" type="slidenum">
              <a:rPr lang="en-US" smtClean="0"/>
              <a:t>13</a:t>
            </a:fld>
            <a:endParaRPr lang="en-US" dirty="0"/>
          </a:p>
        </p:txBody>
      </p:sp>
    </p:spTree>
    <p:extLst>
      <p:ext uri="{BB962C8B-B14F-4D97-AF65-F5344CB8AC3E}">
        <p14:creationId xmlns:p14="http://schemas.microsoft.com/office/powerpoint/2010/main" val="1553126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14</a:t>
            </a:fld>
            <a:endParaRPr lang="en-US" dirty="0"/>
          </a:p>
        </p:txBody>
      </p:sp>
    </p:spTree>
    <p:extLst>
      <p:ext uri="{BB962C8B-B14F-4D97-AF65-F5344CB8AC3E}">
        <p14:creationId xmlns:p14="http://schemas.microsoft.com/office/powerpoint/2010/main" val="52492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800" dirty="0">
                <a:effectLst/>
                <a:ea typeface="Arial Unicode MS"/>
                <a:cs typeface="Arial Unicode MS"/>
              </a:rPr>
              <a:t>Illustration courtesy</a:t>
            </a:r>
            <a:r>
              <a:rPr lang="en-US" sz="1000" kern="1800" dirty="0">
                <a:ea typeface="Arial Unicode MS"/>
                <a:cs typeface="Arial Unicode MS"/>
              </a:rPr>
              <a:t> </a:t>
            </a:r>
            <a:r>
              <a:rPr lang="en-US" sz="1000" kern="1800" dirty="0">
                <a:ea typeface="Arial Unicode MS"/>
                <a:cs typeface="Times New Roman" panose="02020603050405020304" pitchFamily="18" charset="0"/>
              </a:rPr>
              <a:t>L</a:t>
            </a:r>
            <a:r>
              <a:rPr lang="en-US" sz="1000" kern="1800" dirty="0">
                <a:effectLst/>
                <a:ea typeface="Times New Roman" panose="02020603050405020304" pitchFamily="18" charset="0"/>
                <a:cs typeface="Times New Roman" panose="02020603050405020304" pitchFamily="18" charset="0"/>
              </a:rPr>
              <a:t>ovelyday12/ </a:t>
            </a:r>
            <a:r>
              <a:rPr lang="en-US" sz="1000" kern="1800" dirty="0">
                <a:effectLst/>
                <a:ea typeface="Arial Unicode MS"/>
                <a:cs typeface="Arial Unicode MS"/>
              </a:rPr>
              <a:t>Shutterstock.com</a:t>
            </a:r>
          </a:p>
          <a:p>
            <a:r>
              <a:rPr lang="en-US" sz="900" kern="1800" dirty="0">
                <a:effectLst/>
                <a:latin typeface="Georgia" panose="02040502050405020303" pitchFamily="18" charset="0"/>
                <a:ea typeface="Arial Unicode MS"/>
                <a:cs typeface="Arial Unicode MS"/>
              </a:rPr>
              <a:t> </a:t>
            </a:r>
            <a:r>
              <a:rPr lang="en-US" dirty="0"/>
              <a:t>Green city energy systems will all use current technology, some of this such as hydroelectricity and pumped hydro storage being 100+ years old!</a:t>
            </a:r>
          </a:p>
          <a:p>
            <a:endParaRPr lang="en-US" dirty="0"/>
          </a:p>
          <a:p>
            <a:r>
              <a:rPr lang="en-US" dirty="0"/>
              <a:t>Connections to the U.S. power grid will be available as a backup and a place to sell surplus power; the new green city will build its own power supply system using only renewables—wind, solar and hydrogen. An </a:t>
            </a:r>
            <a:r>
              <a:rPr lang="en-US" b="1" dirty="0"/>
              <a:t>energy-frugal culture</a:t>
            </a:r>
            <a:r>
              <a:rPr lang="en-US" dirty="0"/>
              <a:t> will be fostered through incentives and messaging.</a:t>
            </a:r>
          </a:p>
          <a:p>
            <a:endParaRPr lang="en-US" dirty="0"/>
          </a:p>
          <a:p>
            <a:r>
              <a:rPr lang="en-US" dirty="0"/>
              <a:t>A great deal of heating, cooling and operations needs can be met by </a:t>
            </a:r>
            <a:r>
              <a:rPr lang="en-US" b="1" dirty="0"/>
              <a:t>on-site systems </a:t>
            </a:r>
            <a:r>
              <a:rPr lang="en-US" dirty="0"/>
              <a:t>and this opportunity will be developed to the mix.</a:t>
            </a:r>
          </a:p>
          <a:p>
            <a:endParaRPr lang="en-US" dirty="0"/>
          </a:p>
          <a:p>
            <a:r>
              <a:rPr lang="en-US" dirty="0"/>
              <a:t>The city will (through its Technical Institute) monitor and publish how it’s doing energy-wise, making continuous process improvements.</a:t>
            </a:r>
          </a:p>
          <a:p>
            <a:endParaRPr lang="en-US" dirty="0"/>
          </a:p>
          <a:p>
            <a:r>
              <a:rPr lang="en-US" dirty="0"/>
              <a:t>And more energy will need to be generated, 1) for </a:t>
            </a:r>
            <a:r>
              <a:rPr lang="en-US" b="1" dirty="0"/>
              <a:t>vehicles</a:t>
            </a:r>
            <a:r>
              <a:rPr lang="en-US" dirty="0"/>
              <a:t>, 2) for </a:t>
            </a:r>
            <a:r>
              <a:rPr lang="en-US" b="1" dirty="0"/>
              <a:t>universal air conditioning </a:t>
            </a:r>
            <a:r>
              <a:rPr lang="en-US" dirty="0"/>
              <a:t>as the planet gets hotter, and 3) for </a:t>
            </a:r>
            <a:r>
              <a:rPr lang="en-US" b="1" dirty="0"/>
              <a:t>indoor food production </a:t>
            </a:r>
            <a:r>
              <a:rPr lang="en-US" dirty="0"/>
              <a:t>using hydroponics and grow lights.</a:t>
            </a: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15</a:t>
            </a:fld>
            <a:endParaRPr lang="en-US" dirty="0"/>
          </a:p>
        </p:txBody>
      </p:sp>
    </p:spTree>
    <p:extLst>
      <p:ext uri="{BB962C8B-B14F-4D97-AF65-F5344CB8AC3E}">
        <p14:creationId xmlns:p14="http://schemas.microsoft.com/office/powerpoint/2010/main" val="73775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900" dirty="0"/>
              <a:t>Illustrations courtesy of (from left to right): </a:t>
            </a:r>
            <a:r>
              <a:rPr lang="en-US" sz="900" kern="1800" dirty="0">
                <a:solidFill>
                  <a:srgbClr val="000000"/>
                </a:solidFill>
                <a:effectLst/>
                <a:ea typeface="Times New Roman" panose="02020603050405020304" pitchFamily="18" charset="0"/>
                <a:cs typeface="Times New Roman" panose="02020603050405020304" pitchFamily="18" charset="0"/>
              </a:rPr>
              <a:t>Geothermal heat ground loops, </a:t>
            </a:r>
            <a:r>
              <a:rPr lang="en-US" sz="900" kern="0" dirty="0">
                <a:solidFill>
                  <a:srgbClr val="0070F0"/>
                </a:solidFill>
                <a:effectLst/>
                <a:ea typeface="Calibri" panose="020F0502020204030204" pitchFamily="34" charset="0"/>
                <a:cs typeface="Times New Roman" panose="02020603050405020304" pitchFamily="18" charset="0"/>
                <a:hlinkClick r:id="rId3"/>
              </a:rPr>
              <a:t>Alexandra Lorenz</a:t>
            </a:r>
            <a:r>
              <a:rPr lang="en-US" sz="900" u="sng" kern="0" dirty="0">
                <a:solidFill>
                  <a:srgbClr val="0070F0"/>
                </a:solidFill>
                <a:effectLst/>
                <a:ea typeface="Calibri" panose="020F0502020204030204" pitchFamily="34" charset="0"/>
                <a:cs typeface="Times New Roman" panose="02020603050405020304" pitchFamily="18" charset="0"/>
              </a:rPr>
              <a:t>/ </a:t>
            </a:r>
            <a:r>
              <a:rPr lang="en-US" sz="900" kern="0" dirty="0">
                <a:effectLst/>
                <a:ea typeface="Calibri" panose="020F0502020204030204" pitchFamily="34" charset="0"/>
                <a:cs typeface="Times New Roman" panose="02020603050405020304" pitchFamily="18" charset="0"/>
              </a:rPr>
              <a:t>Shutterstock.com; </a:t>
            </a:r>
            <a:r>
              <a:rPr lang="en-US" sz="900" kern="1800" dirty="0">
                <a:solidFill>
                  <a:srgbClr val="000000"/>
                </a:solidFill>
                <a:effectLst/>
                <a:ea typeface="Times New Roman" panose="02020603050405020304" pitchFamily="18" charset="0"/>
                <a:cs typeface="Times New Roman" panose="02020603050405020304" pitchFamily="18" charset="0"/>
              </a:rPr>
              <a:t>Geothermal heat pump in boiler room, </a:t>
            </a:r>
            <a:r>
              <a:rPr lang="en-US" sz="900" kern="0" dirty="0">
                <a:solidFill>
                  <a:srgbClr val="0070F0"/>
                </a:solidFill>
                <a:effectLst/>
                <a:ea typeface="Calibri" panose="020F0502020204030204" pitchFamily="34" charset="0"/>
                <a:cs typeface="Times New Roman" panose="02020603050405020304" pitchFamily="18" charset="0"/>
                <a:hlinkClick r:id="rId4"/>
              </a:rPr>
              <a:t>caifas</a:t>
            </a:r>
            <a:r>
              <a:rPr lang="en-US" sz="900" u="sng" kern="0" dirty="0">
                <a:solidFill>
                  <a:srgbClr val="0070F0"/>
                </a:solidFill>
                <a:effectLst/>
                <a:ea typeface="Calibri" panose="020F0502020204030204" pitchFamily="34" charset="0"/>
                <a:cs typeface="Times New Roman" panose="02020603050405020304" pitchFamily="18" charset="0"/>
              </a:rPr>
              <a:t>/ </a:t>
            </a:r>
            <a:r>
              <a:rPr lang="en-US" sz="900" kern="0" dirty="0">
                <a:effectLst/>
                <a:ea typeface="Calibri" panose="020F0502020204030204" pitchFamily="34" charset="0"/>
                <a:cs typeface="Times New Roman" panose="02020603050405020304" pitchFamily="18" charset="0"/>
              </a:rPr>
              <a:t>Shutterstock.com; </a:t>
            </a:r>
            <a:r>
              <a:rPr lang="en-US" sz="900" kern="0" dirty="0">
                <a:effectLst/>
                <a:ea typeface="Arial Unicode MS"/>
                <a:cs typeface="Arial Unicode MS"/>
              </a:rPr>
              <a:t>How Solar Thermal Water Works, </a:t>
            </a:r>
            <a:r>
              <a:rPr lang="en-US" sz="900" kern="0" dirty="0">
                <a:solidFill>
                  <a:srgbClr val="0070F0"/>
                </a:solidFill>
                <a:effectLst/>
                <a:ea typeface="Calibri" panose="020F0502020204030204" pitchFamily="34" charset="0"/>
                <a:cs typeface="Times New Roman" panose="02020603050405020304" pitchFamily="18" charset="0"/>
                <a:hlinkClick r:id="rId5"/>
              </a:rPr>
              <a:t>Slave SPB</a:t>
            </a:r>
            <a:r>
              <a:rPr lang="en-US" sz="900" u="sng" kern="0" dirty="0">
                <a:solidFill>
                  <a:srgbClr val="0070F0"/>
                </a:solidFill>
                <a:effectLst/>
                <a:ea typeface="Calibri" panose="020F0502020204030204" pitchFamily="34" charset="0"/>
                <a:cs typeface="Times New Roman" panose="02020603050405020304" pitchFamily="18" charset="0"/>
              </a:rPr>
              <a:t>/ </a:t>
            </a:r>
            <a:r>
              <a:rPr lang="en-US" sz="900" kern="0" dirty="0">
                <a:effectLst/>
                <a:ea typeface="Arial Unicode MS"/>
                <a:cs typeface="Arial Unicode MS"/>
              </a:rPr>
              <a:t>Shutterstock.com; P</a:t>
            </a:r>
            <a:r>
              <a:rPr lang="en-US" sz="900" kern="0" dirty="0">
                <a:effectLst/>
                <a:ea typeface="Calibri" panose="020F0502020204030204" pitchFamily="34" charset="0"/>
                <a:cs typeface="Times New Roman" panose="02020603050405020304" pitchFamily="18" charset="0"/>
              </a:rPr>
              <a:t>hotovoltaic solar modules being installed on house roof, </a:t>
            </a:r>
            <a:r>
              <a:rPr lang="en-US" sz="900" dirty="0">
                <a:solidFill>
                  <a:srgbClr val="0070F0"/>
                </a:solidFill>
                <a:effectLst/>
                <a:ea typeface="Times New Roman" panose="02020603050405020304" pitchFamily="18" charset="0"/>
                <a:hlinkClick r:id="rId6"/>
              </a:rPr>
              <a:t>anatoliy_gleb</a:t>
            </a:r>
            <a:r>
              <a:rPr lang="en-US" sz="900" u="sng" dirty="0">
                <a:solidFill>
                  <a:srgbClr val="0070F0"/>
                </a:solidFill>
                <a:effectLst/>
                <a:ea typeface="Times New Roman" panose="02020603050405020304" pitchFamily="18" charset="0"/>
              </a:rPr>
              <a:t>/ </a:t>
            </a:r>
            <a:r>
              <a:rPr lang="en-US" sz="900" dirty="0">
                <a:solidFill>
                  <a:srgbClr val="000000"/>
                </a:solidFill>
                <a:effectLst/>
                <a:ea typeface="Arial Unicode MS"/>
                <a:cs typeface="Arial Unicode MS"/>
              </a:rPr>
              <a:t>Shutterstock.com.</a:t>
            </a:r>
          </a:p>
          <a:p>
            <a:r>
              <a:rPr lang="en-US" dirty="0"/>
              <a:t>Quite a few homes today have solar panels, some have solar thermal hot water, and a few have geothermal heat pumps. This last requires coils either looped as the picture shows, or going deep into the ground.  So on-site geothermal of this kind lends itself much better to new construction than to retrofits. Can these three systems provide for all of a new city’s needs? Probably NOT, because:</a:t>
            </a:r>
          </a:p>
          <a:p>
            <a:pPr marL="171450" indent="-171450">
              <a:buFont typeface="Arial" panose="020B0604020202020204" pitchFamily="34" charset="0"/>
              <a:buChar char="•"/>
            </a:pPr>
            <a:r>
              <a:rPr lang="en-US" dirty="0"/>
              <a:t>The mix of high-rise to low-rise buildings will vary city to city; high-rise buildings, even if not very tall,  don’t have much space for solar panels in ratio to their internal floorspace, and some of the roof space isn’t available for solar panels because it’s required for window-cleaning anchors, roof gardens, water collection systems;</a:t>
            </a:r>
          </a:p>
          <a:p>
            <a:pPr marL="171450" indent="-171450">
              <a:buFont typeface="Arial" panose="020B0604020202020204" pitchFamily="34" charset="0"/>
              <a:buChar char="•"/>
            </a:pPr>
            <a:r>
              <a:rPr lang="en-US" dirty="0"/>
              <a:t>Some buildings may not be designable in a way that accommodates solar at all;</a:t>
            </a:r>
          </a:p>
          <a:p>
            <a:pPr marL="171450" indent="-171450">
              <a:buFont typeface="Arial" panose="020B0604020202020204" pitchFamily="34" charset="0"/>
              <a:buChar char="•"/>
            </a:pPr>
            <a:r>
              <a:rPr lang="en-US" dirty="0"/>
              <a:t> Electricity demand will , as I’ve said, be higher in green cities due to:</a:t>
            </a:r>
          </a:p>
          <a:p>
            <a:pPr marL="628650" lvl="1" indent="-171450">
              <a:buFont typeface="Arial" panose="020B0604020202020204" pitchFamily="34" charset="0"/>
              <a:buChar char="•"/>
            </a:pPr>
            <a:r>
              <a:rPr lang="en-US" dirty="0"/>
              <a:t>Electric vehicle usage</a:t>
            </a:r>
          </a:p>
          <a:p>
            <a:pPr marL="628650" lvl="1" indent="-171450">
              <a:buFont typeface="Arial" panose="020B0604020202020204" pitchFamily="34" charset="0"/>
              <a:buChar char="•"/>
            </a:pPr>
            <a:r>
              <a:rPr lang="en-US" dirty="0"/>
              <a:t>Universal air conditioning</a:t>
            </a:r>
          </a:p>
          <a:p>
            <a:pPr marL="628650" lvl="1" indent="-171450">
              <a:buFont typeface="Arial" panose="020B0604020202020204" pitchFamily="34" charset="0"/>
              <a:buChar char="•"/>
            </a:pPr>
            <a:r>
              <a:rPr lang="en-US" dirty="0"/>
              <a:t>Hydroponic food production (which we’ll get to in a bit) </a:t>
            </a:r>
          </a:p>
          <a:p>
            <a:pPr marL="171450" indent="-171450">
              <a:buFont typeface="Arial" panose="020B0604020202020204" pitchFamily="34" charset="0"/>
              <a:buChar char="•"/>
            </a:pPr>
            <a:r>
              <a:rPr lang="en-US" dirty="0"/>
              <a:t>Conclusion: green cities still need to plan for a central power utility, but it will just be rather different from those we know today.</a:t>
            </a:r>
          </a:p>
          <a:p>
            <a:pPr marL="0" marR="0">
              <a:lnSpc>
                <a:spcPct val="107000"/>
              </a:lnSpc>
              <a:spcBef>
                <a:spcPts val="0"/>
              </a:spcBef>
              <a:spcAft>
                <a:spcPts val="0"/>
              </a:spcAft>
            </a:pPr>
            <a:endParaRPr lang="en-US" sz="900" dirty="0">
              <a:effectLst/>
              <a:ea typeface="Times New Roman" panose="02020603050405020304" pitchFamily="18" charset="0"/>
            </a:endParaRPr>
          </a:p>
          <a:p>
            <a:pPr marL="0" marR="0">
              <a:lnSpc>
                <a:spcPct val="107000"/>
              </a:lnSpc>
              <a:spcBef>
                <a:spcPts val="0"/>
              </a:spcBef>
              <a:spcAft>
                <a:spcPts val="0"/>
              </a:spcAft>
            </a:pPr>
            <a:r>
              <a:rPr lang="en-US" sz="1800" kern="0" dirty="0">
                <a:effectLst/>
                <a:latin typeface="Georgia" panose="02040502050405020303" pitchFamily="18" charset="0"/>
                <a:ea typeface="Arial Unicode MS"/>
                <a:cs typeface="Arial Unicode MS"/>
              </a:rPr>
              <a:t> </a:t>
            </a:r>
            <a:endParaRPr lang="en-US" sz="180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16</a:t>
            </a:fld>
            <a:endParaRPr lang="en-US" dirty="0"/>
          </a:p>
        </p:txBody>
      </p:sp>
    </p:spTree>
    <p:extLst>
      <p:ext uri="{BB962C8B-B14F-4D97-AF65-F5344CB8AC3E}">
        <p14:creationId xmlns:p14="http://schemas.microsoft.com/office/powerpoint/2010/main" val="1648259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900" dirty="0"/>
              <a:t>Illustrations from left to right courtesy of: </a:t>
            </a:r>
            <a:r>
              <a:rPr lang="en-US" sz="900" kern="0" dirty="0">
                <a:effectLst/>
                <a:ea typeface="Arial Unicode MS"/>
                <a:cs typeface="Arial Unicode MS"/>
              </a:rPr>
              <a:t>Gemasolar Thermosolar Plant, Seville, Spain, </a:t>
            </a:r>
            <a:r>
              <a:rPr lang="en-US" sz="900" kern="0" dirty="0">
                <a:solidFill>
                  <a:srgbClr val="0070F0"/>
                </a:solidFill>
                <a:effectLst/>
                <a:ea typeface="Calibri" panose="020F0502020204030204" pitchFamily="34" charset="0"/>
                <a:cs typeface="Times New Roman" panose="02020603050405020304" pitchFamily="18" charset="0"/>
                <a:hlinkClick r:id="rId3"/>
              </a:rPr>
              <a:t>stu.dio</a:t>
            </a:r>
            <a:r>
              <a:rPr lang="en-US" sz="900" u="sng" kern="0" dirty="0">
                <a:solidFill>
                  <a:srgbClr val="0070F0"/>
                </a:solidFill>
                <a:effectLst/>
                <a:ea typeface="Calibri" panose="020F0502020204030204" pitchFamily="34" charset="0"/>
                <a:cs typeface="Times New Roman" panose="02020603050405020304" pitchFamily="18" charset="0"/>
              </a:rPr>
              <a:t>/ </a:t>
            </a:r>
            <a:r>
              <a:rPr lang="en-US" sz="900" kern="0" dirty="0">
                <a:effectLst/>
                <a:ea typeface="Arial Unicode MS"/>
                <a:cs typeface="Arial Unicode MS"/>
              </a:rPr>
              <a:t>Shutterstock.com; Bonneville Dam on Columbia River, U.S, showing fish passage, </a:t>
            </a:r>
            <a:r>
              <a:rPr lang="en-US" sz="900" kern="0" dirty="0">
                <a:effectLst/>
                <a:ea typeface="Calibri" panose="020F0502020204030204" pitchFamily="34" charset="0"/>
                <a:cs typeface="Times New Roman" panose="02020603050405020304" pitchFamily="18" charset="0"/>
              </a:rPr>
              <a:t> </a:t>
            </a:r>
            <a:r>
              <a:rPr lang="en-US" sz="900" kern="0" dirty="0">
                <a:solidFill>
                  <a:srgbClr val="0070F0"/>
                </a:solidFill>
                <a:effectLst/>
                <a:ea typeface="Calibri" panose="020F0502020204030204" pitchFamily="34" charset="0"/>
                <a:cs typeface="Times New Roman" panose="02020603050405020304" pitchFamily="18" charset="0"/>
                <a:hlinkClick r:id="rId4"/>
              </a:rPr>
              <a:t>thecolorpixels.com</a:t>
            </a:r>
            <a:r>
              <a:rPr lang="en-US" sz="900" u="sng" kern="0" dirty="0">
                <a:solidFill>
                  <a:srgbClr val="0070F0"/>
                </a:solidFill>
                <a:effectLst/>
                <a:ea typeface="Calibri" panose="020F0502020204030204" pitchFamily="34" charset="0"/>
                <a:cs typeface="Times New Roman" panose="02020603050405020304" pitchFamily="18" charset="0"/>
              </a:rPr>
              <a:t>/ </a:t>
            </a:r>
            <a:r>
              <a:rPr lang="en-US" sz="900" kern="0" dirty="0">
                <a:effectLst/>
                <a:ea typeface="Calibri" panose="020F0502020204030204" pitchFamily="34" charset="0"/>
                <a:cs typeface="Times New Roman" panose="02020603050405020304" pitchFamily="18" charset="0"/>
              </a:rPr>
              <a:t>Shutterstock.com;</a:t>
            </a:r>
            <a:r>
              <a:rPr lang="en-US" sz="900" kern="0" dirty="0">
                <a:effectLst/>
                <a:ea typeface="Arial Unicode MS"/>
                <a:cs typeface="Arial Unicode MS"/>
              </a:rPr>
              <a:t> How Electricity is Produced from Hydrogen, </a:t>
            </a:r>
            <a:r>
              <a:rPr lang="en-US" sz="900" kern="0" dirty="0">
                <a:solidFill>
                  <a:srgbClr val="0070F0"/>
                </a:solidFill>
                <a:effectLst/>
                <a:ea typeface="Calibri" panose="020F0502020204030204" pitchFamily="34" charset="0"/>
                <a:cs typeface="Times New Roman" panose="02020603050405020304" pitchFamily="18" charset="0"/>
                <a:hlinkClick r:id="rId5"/>
              </a:rPr>
              <a:t>Scharfsinn</a:t>
            </a:r>
            <a:r>
              <a:rPr lang="en-US" sz="900" u="sng" kern="0" dirty="0">
                <a:solidFill>
                  <a:srgbClr val="0070F0"/>
                </a:solidFill>
                <a:effectLst/>
                <a:ea typeface="Calibri" panose="020F0502020204030204" pitchFamily="34" charset="0"/>
                <a:cs typeface="Times New Roman" panose="02020603050405020304" pitchFamily="18" charset="0"/>
              </a:rPr>
              <a:t> / </a:t>
            </a:r>
            <a:r>
              <a:rPr lang="en-US" sz="900" kern="0" dirty="0">
                <a:effectLst/>
                <a:ea typeface="Calibri" panose="020F0502020204030204" pitchFamily="34" charset="0"/>
                <a:cs typeface="Times New Roman" panose="02020603050405020304" pitchFamily="18" charset="0"/>
              </a:rPr>
              <a:t>Shutterstock.com;</a:t>
            </a:r>
            <a:r>
              <a:rPr lang="en-US" sz="900" kern="1800" dirty="0">
                <a:solidFill>
                  <a:srgbClr val="000000"/>
                </a:solidFill>
                <a:effectLst/>
                <a:ea typeface="Arial Unicode MS"/>
                <a:cs typeface="Arial Unicode MS"/>
              </a:rPr>
              <a:t> Lake </a:t>
            </a:r>
            <a:r>
              <a:rPr lang="en-US" sz="900" kern="1800" dirty="0">
                <a:solidFill>
                  <a:srgbClr val="000000"/>
                </a:solidFill>
                <a:effectLst/>
                <a:ea typeface="Times New Roman" panose="02020603050405020304" pitchFamily="18" charset="0"/>
                <a:cs typeface="Times New Roman" panose="02020603050405020304" pitchFamily="18" charset="0"/>
              </a:rPr>
              <a:t>Floating Solar Cell Power Plant,</a:t>
            </a:r>
            <a:r>
              <a:rPr lang="en-US" sz="900" kern="0" dirty="0">
                <a:effectLst/>
                <a:ea typeface="Arial Unicode MS"/>
                <a:cs typeface="Arial Unicode MS"/>
              </a:rPr>
              <a:t> Avigator Fortuner/  Shutterstock.com. </a:t>
            </a:r>
            <a:endParaRPr lang="en-US" sz="9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Key functions the central power utility will likely have:</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Operate the green city wind farm, photovoltaic array farm etc., feeding into a citywide grid;  </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Provide electrical power to run geothermal heat pumps in individual buildings;</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Receive any surplus solar electricity from individual buildings, then supply back as needed;</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Enter into net metering contracts with solar panel customers, structured with a payment rate decided through a public process;</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Balance system loads when solar power and wind are not being generated, t</a:t>
            </a:r>
            <a:r>
              <a:rPr lang="en-US" sz="900"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hrough astute use of pumped hydro, hydrogen fuel cells, and new storage technologies as they emerge;</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Provide grid power to any building or district experiencing a failure of one or more of its on-site systems;</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Manage the green city hydrogen power system, including fueling systems for vehicles;</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Recruit, hire, train, and deploy the citywide maintenance crew taking care of all electrical power and related infrastructure;</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Stay abreast of new renewable power technologies and work with the Green City Technical Institute to share research and data;</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Sell surplus power to the U.S. national grid or buy power from the U.S. grid;</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6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rial Unicode MS"/>
                <a:cs typeface="Times New Roman" panose="02020603050405020304" pitchFamily="18" charset="0"/>
              </a:rPr>
              <a:t>Work with the public on renewable energy policy and program issues; and</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tabLst>
                <a:tab pos="457200" algn="l"/>
              </a:tabLst>
            </a:pPr>
            <a:r>
              <a:rPr lang="en-US" sz="900" kern="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Provide assistance with incentivizing or financing all or part of the renewable energy infrastructure (geothermal heat pumps, solar thermal hot water, solar panel arrays) that all green city buildings and districts will be required to have.</a:t>
            </a:r>
            <a:endParaRPr lang="en-US" sz="900" kern="100" dirty="0">
              <a:effectLst/>
              <a:latin typeface="Georgia" panose="02040502050405020303"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95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95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17</a:t>
            </a:fld>
            <a:endParaRPr lang="en-US" dirty="0"/>
          </a:p>
        </p:txBody>
      </p:sp>
    </p:spTree>
    <p:extLst>
      <p:ext uri="{BB962C8B-B14F-4D97-AF65-F5344CB8AC3E}">
        <p14:creationId xmlns:p14="http://schemas.microsoft.com/office/powerpoint/2010/main" val="2912859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dirty="0"/>
              <a:t>Source: </a:t>
            </a:r>
            <a:r>
              <a:rPr lang="en-US" sz="1000" kern="0" dirty="0">
                <a:solidFill>
                  <a:srgbClr val="000000"/>
                </a:solidFill>
                <a:effectLst/>
                <a:ea typeface="Arial Unicode MS"/>
                <a:cs typeface="Arial Unicode MS"/>
              </a:rPr>
              <a:t>U.S. </a:t>
            </a:r>
            <a:r>
              <a:rPr lang="en-US" sz="1000" kern="0" dirty="0">
                <a:effectLst/>
                <a:ea typeface="Arial Unicode MS"/>
                <a:cs typeface="Arial Unicode MS"/>
              </a:rPr>
              <a:t>Department of Energy--Open-Loop and Closed-Loop Pumped Hydro Systems</a:t>
            </a:r>
          </a:p>
          <a:p>
            <a:endParaRPr lang="en-US" sz="1000" dirty="0"/>
          </a:p>
          <a:p>
            <a:r>
              <a:rPr lang="en-US" sz="1100" dirty="0"/>
              <a:t>No sun? No wind? No control of inputs with these renewables, so electricity outputs halt when inputs halt.</a:t>
            </a:r>
          </a:p>
          <a:p>
            <a:r>
              <a:rPr lang="en-US" sz="1100" i="1" dirty="0"/>
              <a:t>Controlled input </a:t>
            </a:r>
            <a:r>
              <a:rPr lang="en-US" sz="1100" dirty="0"/>
              <a:t>systems such as coal, oil and hydroelectric power “balance” the demands for electricity at night, in rainy or no-wind weather.</a:t>
            </a:r>
          </a:p>
          <a:p>
            <a:r>
              <a:rPr lang="en-US" sz="1100" dirty="0"/>
              <a:t>As we get to a higher % of renewables in the mix, load-balancing gets trickier. In green cities there will be no coal or oil to balance the load, so much more planning and design is needed.</a:t>
            </a:r>
          </a:p>
          <a:p>
            <a:r>
              <a:rPr lang="en-US" sz="1100" dirty="0"/>
              <a:t>SOLUTIONS</a:t>
            </a:r>
          </a:p>
          <a:p>
            <a:pPr marL="171450" indent="-171450">
              <a:buFont typeface="Arial" panose="020B0604020202020204" pitchFamily="34" charset="0"/>
              <a:buChar char="•"/>
            </a:pPr>
            <a:r>
              <a:rPr lang="en-US" sz="1100" dirty="0"/>
              <a:t>Pumped hydro--has been around for 100 years</a:t>
            </a:r>
          </a:p>
          <a:p>
            <a:pPr marL="171450" indent="-171450">
              <a:buFont typeface="Arial" panose="020B0604020202020204" pitchFamily="34" charset="0"/>
              <a:buChar char="•"/>
            </a:pPr>
            <a:r>
              <a:rPr lang="en-US" sz="1100" dirty="0"/>
              <a:t>“Green” Hydrogen-this renewable is a controlled-input system</a:t>
            </a:r>
          </a:p>
          <a:p>
            <a:pPr marL="171450" indent="-171450">
              <a:buFont typeface="Arial" panose="020B0604020202020204" pitchFamily="34" charset="0"/>
              <a:buChar char="•"/>
            </a:pPr>
            <a:r>
              <a:rPr lang="en-US" sz="1100" dirty="0"/>
              <a:t>Old Electric Vehicles (EVs) with  </a:t>
            </a:r>
            <a:r>
              <a:rPr lang="en-US" sz="1100" dirty="0">
                <a:effectLst/>
                <a:latin typeface="Calibri" panose="020F0502020204030204" pitchFamily="34" charset="0"/>
                <a:ea typeface="Calibri" panose="020F0502020204030204" pitchFamily="34" charset="0"/>
                <a:cs typeface="Calibri" panose="020F0502020204030204" pitchFamily="34" charset="0"/>
              </a:rPr>
              <a:t>Bi-directional Charging </a:t>
            </a:r>
            <a:r>
              <a:rPr lang="en-US" sz="1100" dirty="0"/>
              <a:t> capability, serving as domestic battery backups</a:t>
            </a:r>
          </a:p>
          <a:p>
            <a:pPr marL="171450" indent="-171450">
              <a:buFont typeface="Arial" panose="020B0604020202020204" pitchFamily="34" charset="0"/>
              <a:buChar char="•"/>
            </a:pPr>
            <a:r>
              <a:rPr lang="en-US" sz="1100" dirty="0"/>
              <a:t>Powerwall battery backup from Tesla (expensive)</a:t>
            </a:r>
          </a:p>
          <a:p>
            <a:pPr marL="171450" indent="-171450">
              <a:buFont typeface="Arial" panose="020B0604020202020204" pitchFamily="34" charset="0"/>
              <a:buChar char="•"/>
            </a:pPr>
            <a:r>
              <a:rPr lang="en-US" sz="1100" kern="0" dirty="0">
                <a:effectLst/>
                <a:ea typeface="Arial Unicode MS"/>
                <a:cs typeface="Arial Unicode MS"/>
              </a:rPr>
              <a:t>Concentrating / Concentrated Solar Power (CSP</a:t>
            </a:r>
            <a:r>
              <a:rPr lang="en-US" sz="1100" i="1" kern="0" dirty="0">
                <a:effectLst/>
                <a:ea typeface="Arial Unicode MS"/>
                <a:cs typeface="Arial Unicode MS"/>
              </a:rPr>
              <a:t>)--</a:t>
            </a:r>
            <a:r>
              <a:rPr lang="en-US" sz="1100" kern="0" dirty="0">
                <a:effectLst/>
                <a:ea typeface="Arial Unicode MS"/>
                <a:cs typeface="Arial Unicode MS"/>
              </a:rPr>
              <a:t>Because CSP uses thermal energy storage tanks to generate steam, it is a </a:t>
            </a:r>
            <a:r>
              <a:rPr lang="en-US" sz="1100" b="1" kern="0" dirty="0">
                <a:effectLst/>
                <a:ea typeface="Arial Unicode MS"/>
                <a:cs typeface="Arial Unicode MS"/>
              </a:rPr>
              <a:t>controlled input</a:t>
            </a:r>
            <a:r>
              <a:rPr lang="en-US" sz="1100" kern="0" dirty="0">
                <a:effectLst/>
                <a:ea typeface="Arial Unicode MS"/>
                <a:cs typeface="Arial Unicode MS"/>
              </a:rPr>
              <a:t> </a:t>
            </a:r>
            <a:r>
              <a:rPr lang="en-US" sz="1100" b="1" kern="0" dirty="0">
                <a:effectLst/>
                <a:ea typeface="Arial Unicode MS"/>
                <a:cs typeface="Arial Unicode MS"/>
              </a:rPr>
              <a:t>system</a:t>
            </a:r>
            <a:r>
              <a:rPr lang="en-US" sz="1100" kern="0" dirty="0">
                <a:effectLst/>
                <a:ea typeface="Arial Unicode MS"/>
                <a:cs typeface="Arial Unicode MS"/>
              </a:rPr>
              <a:t> when it comes to the actual electricity generation and thus lends itself to a certain amount of load balancing.</a:t>
            </a:r>
          </a:p>
          <a:p>
            <a:pPr marL="171450" indent="-171450">
              <a:buFont typeface="Arial" panose="020B0604020202020204" pitchFamily="34" charset="0"/>
              <a:buChar char="•"/>
            </a:pPr>
            <a:r>
              <a:rPr lang="en-US" sz="1100" kern="0" dirty="0">
                <a:ea typeface="Arial Unicode MS"/>
                <a:cs typeface="Arial Unicode MS"/>
              </a:rPr>
              <a:t>Waste-to-energy systems are controlled input systems (there’ll always be waste!)</a:t>
            </a:r>
            <a:endParaRPr lang="en-US" sz="1100" kern="0" dirty="0">
              <a:effectLst/>
              <a:ea typeface="Arial Unicode MS"/>
              <a:cs typeface="Arial Unicode MS"/>
            </a:endParaRPr>
          </a:p>
          <a:p>
            <a:pPr marL="171450" indent="-171450">
              <a:buFont typeface="Arial" panose="020B0604020202020204" pitchFamily="34" charset="0"/>
              <a:buChar char="•"/>
            </a:pPr>
            <a:r>
              <a:rPr lang="en-US" sz="1100" kern="0" dirty="0"/>
              <a:t>Big battery systems—more coming on line.</a:t>
            </a:r>
            <a:endParaRPr lang="en-US" sz="1100" dirty="0"/>
          </a:p>
          <a:p>
            <a:r>
              <a:rPr lang="en-US" sz="1100" dirty="0"/>
              <a:t>Green City central power utilities will each come up with a different mix to suit their geography.</a:t>
            </a:r>
            <a:endParaRPr lang="en-US" sz="11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Georgia" panose="02040502050405020303"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18</a:t>
            </a:fld>
            <a:endParaRPr lang="en-US" dirty="0"/>
          </a:p>
        </p:txBody>
      </p:sp>
    </p:spTree>
    <p:extLst>
      <p:ext uri="{BB962C8B-B14F-4D97-AF65-F5344CB8AC3E}">
        <p14:creationId xmlns:p14="http://schemas.microsoft.com/office/powerpoint/2010/main" val="2959975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19</a:t>
            </a:fld>
            <a:endParaRPr lang="en-US" dirty="0"/>
          </a:p>
        </p:txBody>
      </p:sp>
    </p:spTree>
    <p:extLst>
      <p:ext uri="{BB962C8B-B14F-4D97-AF65-F5344CB8AC3E}">
        <p14:creationId xmlns:p14="http://schemas.microsoft.com/office/powerpoint/2010/main" val="137676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of course, are only some of the climate change challenges that the U.S. faces. Even nations with very small greenhouse gas emissions face very damaging sea level rise that their emissions had little to do with causing.</a:t>
            </a:r>
          </a:p>
          <a:p>
            <a:endParaRPr lang="en-US" dirty="0"/>
          </a:p>
          <a:p>
            <a:r>
              <a:rPr lang="en-US" dirty="0"/>
              <a:t>Much less measurable and yet just as significant when it comes to tackling climate change is the issue of wildfires, which are growing in scale, season and intensity in the U.S. and elsewhere. Forests are becoming crispy tinder after years of drought, and humanity has encroached considerably on the WUI (Wilderness/ Urban Interface) as some writers have labeled it.</a:t>
            </a:r>
          </a:p>
          <a:p>
            <a:endParaRPr lang="en-US" dirty="0"/>
          </a:p>
          <a:p>
            <a:r>
              <a:rPr lang="en-US" i="1" dirty="0"/>
              <a:t>Green New Cities of Tomorrow </a:t>
            </a:r>
            <a:r>
              <a:rPr lang="en-US" dirty="0"/>
              <a:t>does not address the wildfire challenge, in part because it is almost impossible to map (unlike sea level rise). Clearly, a planned city program can also offer resettlement housing to people displaced by wildfire, if they so choose. For a comprehensive view of the wildfire threat and how it’s changing due to climate change, see </a:t>
            </a:r>
            <a:r>
              <a:rPr lang="en-US" i="1" dirty="0"/>
              <a:t>Fire Weather – A True Story from a Hotter World</a:t>
            </a:r>
            <a:r>
              <a:rPr lang="en-US" dirty="0"/>
              <a:t> by John Vaillant, Alfred A Knopf, 2023.</a:t>
            </a:r>
            <a:endParaRPr lang="en-US" i="1" dirty="0"/>
          </a:p>
        </p:txBody>
      </p:sp>
      <p:sp>
        <p:nvSpPr>
          <p:cNvPr id="4" name="Slide Number Placeholder 3"/>
          <p:cNvSpPr>
            <a:spLocks noGrp="1"/>
          </p:cNvSpPr>
          <p:nvPr>
            <p:ph type="sldNum" sz="quarter" idx="5"/>
          </p:nvPr>
        </p:nvSpPr>
        <p:spPr/>
        <p:txBody>
          <a:bodyPr/>
          <a:lstStyle/>
          <a:p>
            <a:fld id="{0DE4577A-8C71-431A-AAB1-C09BA0C3A438}" type="slidenum">
              <a:rPr lang="en-US" smtClean="0"/>
              <a:t>2</a:t>
            </a:fld>
            <a:endParaRPr lang="en-US" dirty="0"/>
          </a:p>
        </p:txBody>
      </p:sp>
    </p:spTree>
    <p:extLst>
      <p:ext uri="{BB962C8B-B14F-4D97-AF65-F5344CB8AC3E}">
        <p14:creationId xmlns:p14="http://schemas.microsoft.com/office/powerpoint/2010/main" val="153605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1130300"/>
            <a:ext cx="5421313" cy="3049588"/>
          </a:xfrm>
        </p:spPr>
      </p:sp>
      <p:sp>
        <p:nvSpPr>
          <p:cNvPr id="3" name="Notes Placeholder 2"/>
          <p:cNvSpPr>
            <a:spLocks noGrp="1"/>
          </p:cNvSpPr>
          <p:nvPr>
            <p:ph type="body" idx="1"/>
          </p:nvPr>
        </p:nvSpPr>
        <p:spPr/>
        <p:txBody>
          <a:bodyPr/>
          <a:lstStyle/>
          <a:p>
            <a:pPr marL="0" marR="0">
              <a:spcBef>
                <a:spcPts val="0"/>
              </a:spcBef>
              <a:spcAft>
                <a:spcPts val="0"/>
              </a:spcAft>
            </a:pPr>
            <a:r>
              <a:rPr lang="en-US" sz="1000" b="0" dirty="0">
                <a:solidFill>
                  <a:srgbClr val="000000"/>
                </a:solidFill>
                <a:effectLst/>
                <a:ea typeface="Times New Roman" panose="02020603050405020304" pitchFamily="18" charset="0"/>
              </a:rPr>
              <a:t>Singapore “Supertrees” courtesy </a:t>
            </a:r>
            <a:r>
              <a:rPr lang="en-US" sz="1000" u="sng" dirty="0">
                <a:solidFill>
                  <a:srgbClr val="0070F0"/>
                </a:solidFill>
                <a:effectLst/>
                <a:ea typeface="Calibri" panose="020F0502020204030204" pitchFamily="34" charset="0"/>
                <a:cs typeface="Times New Roman" panose="02020603050405020304" pitchFamily="18" charset="0"/>
                <a:hlinkClick r:id="rId3"/>
              </a:rPr>
              <a:t>Zanettipix</a:t>
            </a:r>
            <a:r>
              <a:rPr lang="en-US" sz="1000" u="sng" dirty="0">
                <a:solidFill>
                  <a:srgbClr val="0070F0"/>
                </a:solidFill>
                <a:effectLst/>
                <a:ea typeface="Calibri" panose="020F0502020204030204" pitchFamily="34" charset="0"/>
                <a:cs typeface="Times New Roman" panose="02020603050405020304" pitchFamily="18" charset="0"/>
              </a:rPr>
              <a:t>/S</a:t>
            </a:r>
            <a:r>
              <a:rPr lang="en-US" sz="1000" dirty="0">
                <a:effectLst/>
                <a:ea typeface="Calibri" panose="020F0502020204030204" pitchFamily="34" charset="0"/>
                <a:cs typeface="Times New Roman" panose="02020603050405020304" pitchFamily="18" charset="0"/>
              </a:rPr>
              <a:t>hutterstock.com. The </a:t>
            </a:r>
            <a:r>
              <a:rPr lang="en-US" sz="1000" dirty="0"/>
              <a:t>Singapore Supertrees are manmade structures that gather both rainwater and solar energy.  The sponge city illustration is from </a:t>
            </a:r>
            <a:r>
              <a:rPr lang="en-US" sz="1000" dirty="0">
                <a:hlinkClick r:id="rId4"/>
              </a:rPr>
              <a:t>www.dsd.gov.hk</a:t>
            </a:r>
            <a:r>
              <a:rPr lang="en-US" sz="1000" dirty="0"/>
              <a:t>. </a:t>
            </a:r>
          </a:p>
          <a:p>
            <a:endParaRPr lang="en-US" sz="1000" dirty="0"/>
          </a:p>
          <a:p>
            <a:r>
              <a:rPr lang="en-US" sz="1000" dirty="0"/>
              <a:t>Most American cities gather their rainfall </a:t>
            </a:r>
            <a:r>
              <a:rPr lang="en-US" sz="1000" b="1" dirty="0"/>
              <a:t>only in storm drains</a:t>
            </a:r>
            <a:r>
              <a:rPr lang="en-US" sz="1000" dirty="0"/>
              <a:t>! Green cities will do water differently:</a:t>
            </a:r>
          </a:p>
          <a:p>
            <a:endParaRPr lang="en-US" sz="1000" dirty="0"/>
          </a:p>
          <a:p>
            <a:pPr marL="171450" indent="-171450">
              <a:buFont typeface="Arial" panose="020B0604020202020204" pitchFamily="34" charset="0"/>
              <a:buChar char="•"/>
            </a:pPr>
            <a:r>
              <a:rPr lang="en-US" sz="1000" dirty="0">
                <a:solidFill>
                  <a:schemeClr val="tx1"/>
                </a:solidFill>
              </a:rPr>
              <a:t>Rooftop collection with filtration for local potable water supply</a:t>
            </a:r>
          </a:p>
          <a:p>
            <a:pPr marL="171450" indent="-171450">
              <a:buFont typeface="Arial" panose="020B0604020202020204" pitchFamily="34" charset="0"/>
              <a:buChar char="•"/>
            </a:pPr>
            <a:r>
              <a:rPr lang="en-US" sz="1000" b="1" dirty="0">
                <a:solidFill>
                  <a:schemeClr val="tx1"/>
                </a:solidFill>
              </a:rPr>
              <a:t>Sponge city foundation </a:t>
            </a:r>
            <a:r>
              <a:rPr lang="en-US" sz="1000" dirty="0">
                <a:solidFill>
                  <a:schemeClr val="tx1"/>
                </a:solidFill>
              </a:rPr>
              <a:t>to mop up extreme rains fast</a:t>
            </a:r>
          </a:p>
          <a:p>
            <a:pPr marL="171450" indent="-171450">
              <a:buFont typeface="Arial" panose="020B0604020202020204" pitchFamily="34" charset="0"/>
              <a:buChar char="•"/>
            </a:pPr>
            <a:r>
              <a:rPr lang="en-US" sz="1000" b="1" dirty="0">
                <a:solidFill>
                  <a:schemeClr val="tx1"/>
                </a:solidFill>
              </a:rPr>
              <a:t>Landscaping </a:t>
            </a:r>
            <a:r>
              <a:rPr lang="en-US" sz="1000" dirty="0">
                <a:solidFill>
                  <a:schemeClr val="tx1"/>
                </a:solidFill>
              </a:rPr>
              <a:t>to maximize absorption of water-rain gardens, grasscrete and more</a:t>
            </a:r>
          </a:p>
          <a:p>
            <a:pPr marL="171450" indent="-171450">
              <a:buFont typeface="Arial" panose="020B0604020202020204" pitchFamily="34" charset="0"/>
              <a:buChar char="•"/>
            </a:pPr>
            <a:r>
              <a:rPr lang="en-US" sz="1000" b="1" dirty="0">
                <a:solidFill>
                  <a:schemeClr val="tx1"/>
                </a:solidFill>
              </a:rPr>
              <a:t>Desalination</a:t>
            </a:r>
            <a:r>
              <a:rPr lang="en-US" sz="1000" dirty="0">
                <a:solidFill>
                  <a:schemeClr val="tx1"/>
                </a:solidFill>
              </a:rPr>
              <a:t>--becoming cost-effective if needed</a:t>
            </a:r>
          </a:p>
          <a:p>
            <a:pPr marL="171450" indent="-171450">
              <a:buFont typeface="Arial" panose="020B0604020202020204" pitchFamily="34" charset="0"/>
              <a:buChar char="•"/>
            </a:pPr>
            <a:r>
              <a:rPr lang="en-US" sz="1000" dirty="0"/>
              <a:t>Some cities may not have storm drains at all but collect water in community cisterns</a:t>
            </a:r>
            <a:endParaRPr lang="en-US" sz="1000" dirty="0">
              <a:solidFill>
                <a:schemeClr val="tx1"/>
              </a:solidFill>
            </a:endParaRPr>
          </a:p>
          <a:p>
            <a:endParaRPr lang="en-US" sz="1000" dirty="0"/>
          </a:p>
          <a:p>
            <a:r>
              <a:rPr lang="en-US" sz="1000" dirty="0"/>
              <a:t>Sponge city design is being used in China and Germany (and more) and involves excavating and installing absorbent layers beneath the new city's buildings. In some climates storm drains may not be needed at all. Surplus water can be stored in underground cisterns. Other landscaping such as rain gardens and storm water parks supplement the sponge foundation.</a:t>
            </a:r>
          </a:p>
          <a:p>
            <a:endParaRPr lang="en-US" sz="1000" dirty="0"/>
          </a:p>
          <a:p>
            <a:r>
              <a:rPr lang="en-US" sz="1000" dirty="0"/>
              <a:t>Desalination used to be just on research vessels far out at sea, but is becoming cost-effective, for example in Perth, Australia. And water is sent via aqueducts such as from the Colorado to California, so a place using desalination doesn’t have to be on the coast, which we’ve already seen would be a bad idea for new cities!</a:t>
            </a: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20</a:t>
            </a:fld>
            <a:endParaRPr lang="en-US" dirty="0"/>
          </a:p>
        </p:txBody>
      </p:sp>
    </p:spTree>
    <p:extLst>
      <p:ext uri="{BB962C8B-B14F-4D97-AF65-F5344CB8AC3E}">
        <p14:creationId xmlns:p14="http://schemas.microsoft.com/office/powerpoint/2010/main" val="4261061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dirty="0">
                <a:effectLst/>
                <a:ea typeface="Calibri" panose="020F0502020204030204" pitchFamily="34" charset="0"/>
                <a:cs typeface="Times New Roman" panose="02020603050405020304" pitchFamily="18" charset="0"/>
              </a:rPr>
              <a:t>On the left, how we waste water; on the right, water handled as the resource it is. Illustration courtesy: Tree Builders </a:t>
            </a:r>
            <a:r>
              <a:rPr lang="en-US" sz="1000" i="1" u="sng" dirty="0">
                <a:solidFill>
                  <a:srgbClr val="0563C1"/>
                </a:solidFill>
                <a:effectLst/>
                <a:ea typeface="Georgia" panose="02040502050405020303" pitchFamily="18" charset="0"/>
                <a:cs typeface="Georgia" panose="02040502050405020303" pitchFamily="18" charset="0"/>
                <a:hlinkClick r:id="rId3"/>
              </a:rPr>
              <a:t>https://treebuilders.eu/solution/2</a:t>
            </a:r>
            <a:r>
              <a:rPr lang="en-US" sz="10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1000" dirty="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effectLst/>
                <a:ea typeface="Calibri" panose="020F0502020204030204" pitchFamily="34" charset="0"/>
                <a:cs typeface="Times New Roman" panose="02020603050405020304" pitchFamily="18" charset="0"/>
              </a:rPr>
              <a:t>Green cities can be built in almost any rainfall conditions. Instead of letting most of the rain go to waste down storm drains, it can be hygienically captured on specially designed rooftops and on almost all other city surfaces. Then, after filtration and any other treatment (and, could we dispense with chlorination?) it goes into individual building water tanks and community cisterns for future use.</a:t>
            </a: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21</a:t>
            </a:fld>
            <a:endParaRPr lang="en-US" dirty="0"/>
          </a:p>
        </p:txBody>
      </p:sp>
    </p:spTree>
    <p:extLst>
      <p:ext uri="{BB962C8B-B14F-4D97-AF65-F5344CB8AC3E}">
        <p14:creationId xmlns:p14="http://schemas.microsoft.com/office/powerpoint/2010/main" val="2994109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Sources: Left, U.S. EPA, Community Rainwater and Stormwater Capture and Use;  Right, U.S. Department of Energy rainwater distribution system, </a:t>
            </a:r>
            <a:r>
              <a:rPr lang="en-US" sz="1000" dirty="0">
                <a:hlinkClick r:id="rId3"/>
              </a:rPr>
              <a:t>https://www.energy.gov/femp/rainwater-harvesting-systems-technology-review</a:t>
            </a:r>
            <a:endParaRPr lang="en-US" sz="1000" dirty="0"/>
          </a:p>
          <a:p>
            <a:endParaRPr lang="en-US" sz="1000" dirty="0"/>
          </a:p>
          <a:p>
            <a:r>
              <a:rPr lang="en-US" sz="1100" dirty="0"/>
              <a:t>Many, many cities throw away their rainwater into storm drains, Seattle being one such, even with local innovative buildings to show the way. The distant mountain snowpack is watched anxiously each year. Green cities, by contrast, will collect rooftop rainfall and put it to good uses before sending it down a drain. A central, city-owned water utility will set standards and inspect for safety of onsite water.</a:t>
            </a:r>
          </a:p>
          <a:p>
            <a:endParaRPr lang="en-US" sz="1100" dirty="0"/>
          </a:p>
          <a:p>
            <a:r>
              <a:rPr lang="en-US" sz="1100" dirty="0"/>
              <a:t>A great example is Seattle’s Bertschi School Living Building Science Wing.  Water collected on the roof is filtered and becomes potable.</a:t>
            </a:r>
            <a:r>
              <a:rPr lang="en-US" sz="1100" b="0" i="0" dirty="0">
                <a:solidFill>
                  <a:srgbClr val="666666"/>
                </a:solidFill>
                <a:effectLst/>
                <a:latin typeface="Lato" panose="020F0502020204030203" pitchFamily="34" charset="0"/>
              </a:rPr>
              <a:t> </a:t>
            </a:r>
            <a:r>
              <a:rPr lang="en-US" sz="1100" b="0" i="0" dirty="0">
                <a:effectLst/>
                <a:latin typeface="Lato" panose="020F0502020204030203" pitchFamily="34" charset="0"/>
              </a:rPr>
              <a:t>Because the building must have net zero water and energy usage, students participate in real-time monitoring of the building's energy use and production, as well as the water usage and collection. </a:t>
            </a:r>
          </a:p>
          <a:p>
            <a:r>
              <a:rPr lang="en-US" sz="1100" dirty="0">
                <a:hlinkClick r:id="rId4"/>
              </a:rPr>
              <a:t>https://www.bertschi.org/science-wing</a:t>
            </a:r>
            <a:r>
              <a:rPr lang="en-US" sz="1100" dirty="0"/>
              <a:t>. Another great example is Seattle’s Bullitt Center, also with rooftop rainwater collection, though it took the city about five years to approve its use for drinking. (the oversize roof was to provide enough space for all the solar panels, although it turned out the building generates more electricity than it uses.) </a:t>
            </a:r>
            <a:r>
              <a:rPr lang="en-US" sz="1100" dirty="0">
                <a:hlinkClick r:id="rId5"/>
              </a:rPr>
              <a:t>https://bullittcenter.org/</a:t>
            </a:r>
            <a:endParaRPr lang="en-US" sz="1100" dirty="0"/>
          </a:p>
          <a:p>
            <a:endParaRPr lang="en-US" dirty="0">
              <a:highlight>
                <a:srgbClr val="FFFF00"/>
              </a:highlight>
            </a:endParaRPr>
          </a:p>
          <a:p>
            <a:endParaRPr lang="en-US" dirty="0"/>
          </a:p>
          <a:p>
            <a:endParaRPr lang="en-US" sz="1000" dirty="0"/>
          </a:p>
        </p:txBody>
      </p:sp>
      <p:sp>
        <p:nvSpPr>
          <p:cNvPr id="4" name="Slide Number Placeholder 3"/>
          <p:cNvSpPr>
            <a:spLocks noGrp="1"/>
          </p:cNvSpPr>
          <p:nvPr>
            <p:ph type="sldNum" sz="quarter" idx="5"/>
          </p:nvPr>
        </p:nvSpPr>
        <p:spPr/>
        <p:txBody>
          <a:bodyPr/>
          <a:lstStyle/>
          <a:p>
            <a:fld id="{0DE4577A-8C71-431A-AAB1-C09BA0C3A438}" type="slidenum">
              <a:rPr lang="en-US" smtClean="0"/>
              <a:t>22</a:t>
            </a:fld>
            <a:endParaRPr lang="en-US" dirty="0"/>
          </a:p>
        </p:txBody>
      </p:sp>
    </p:spTree>
    <p:extLst>
      <p:ext uri="{BB962C8B-B14F-4D97-AF65-F5344CB8AC3E}">
        <p14:creationId xmlns:p14="http://schemas.microsoft.com/office/powerpoint/2010/main" val="2687413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Illustrations: EPA, South Florida Water Management District. </a:t>
            </a:r>
          </a:p>
          <a:p>
            <a:endParaRPr lang="en-US" dirty="0"/>
          </a:p>
          <a:p>
            <a:r>
              <a:rPr lang="en-US" dirty="0"/>
              <a:t>And then there’s </a:t>
            </a:r>
            <a:r>
              <a:rPr lang="en-US" b="1" dirty="0"/>
              <a:t>reclaimed water</a:t>
            </a:r>
            <a:r>
              <a:rPr lang="en-US" dirty="0"/>
              <a:t>. Purple pipes are the construction standard for “grey” or reclaimed water.  Green city buildings will likely be constructed with this dual water system, or perhaps some neighborhoods will experiment with various arrangements of grey water options while others are more traditional. Water from showers, washing machines, dishwashers and the like can be directed, instead of into drains, to holding tanks for irrigation. </a:t>
            </a:r>
          </a:p>
          <a:p>
            <a:endParaRPr lang="en-US" dirty="0"/>
          </a:p>
          <a:p>
            <a:r>
              <a:rPr lang="en-US" dirty="0"/>
              <a:t>“Black” water goes a big step further; this is a polite term for sewage.</a:t>
            </a:r>
            <a:r>
              <a:rPr lang="en-US" sz="1800" dirty="0">
                <a:ln>
                  <a:noFill/>
                </a:ln>
                <a:effectLst/>
                <a:latin typeface="Georgia" panose="02040502050405020303" pitchFamily="18" charset="0"/>
                <a:ea typeface="Arial Unicode MS"/>
                <a:cs typeface="Arial Unicode MS"/>
              </a:rPr>
              <a:t> </a:t>
            </a:r>
            <a:r>
              <a:rPr lang="en-US" dirty="0">
                <a:ln>
                  <a:noFill/>
                </a:ln>
                <a:effectLst/>
                <a:latin typeface="Calibri" panose="020F0502020204030204" pitchFamily="34" charset="0"/>
                <a:ea typeface="Calibri" panose="020F0502020204030204" pitchFamily="34" charset="0"/>
                <a:cs typeface="Calibri" panose="020F0502020204030204" pitchFamily="34" charset="0"/>
              </a:rPr>
              <a:t>“Toilet-to-tap” technology is possible today, with black water being reprocessed to create not only </a:t>
            </a:r>
            <a:r>
              <a:rPr lang="en-US" b="1" dirty="0">
                <a:ln>
                  <a:noFill/>
                </a:ln>
                <a:effectLst/>
                <a:latin typeface="Calibri" panose="020F0502020204030204" pitchFamily="34" charset="0"/>
                <a:ea typeface="Calibri" panose="020F0502020204030204" pitchFamily="34" charset="0"/>
                <a:cs typeface="Calibri" panose="020F0502020204030204" pitchFamily="34" charset="0"/>
              </a:rPr>
              <a:t>potable</a:t>
            </a:r>
            <a:r>
              <a:rPr lang="en-US" dirty="0">
                <a:ln>
                  <a:noFill/>
                </a:ln>
                <a:effectLst/>
                <a:latin typeface="Calibri" panose="020F0502020204030204" pitchFamily="34" charset="0"/>
                <a:ea typeface="Calibri" panose="020F0502020204030204" pitchFamily="34" charset="0"/>
                <a:cs typeface="Calibri" panose="020F0502020204030204" pitchFamily="34" charset="0"/>
              </a:rPr>
              <a:t> water but also </a:t>
            </a:r>
            <a:r>
              <a:rPr lang="en-US" b="1" dirty="0">
                <a:ln>
                  <a:noFill/>
                </a:ln>
                <a:effectLst/>
                <a:latin typeface="Calibri" panose="020F0502020204030204" pitchFamily="34" charset="0"/>
                <a:ea typeface="Calibri" panose="020F0502020204030204" pitchFamily="34" charset="0"/>
                <a:cs typeface="Calibri" panose="020F0502020204030204" pitchFamily="34" charset="0"/>
              </a:rPr>
              <a:t>biosolids</a:t>
            </a:r>
            <a:r>
              <a:rPr lang="en-US" dirty="0">
                <a:ln>
                  <a:noFill/>
                </a:ln>
                <a:effectLst/>
                <a:latin typeface="Calibri" panose="020F0502020204030204" pitchFamily="34" charset="0"/>
                <a:ea typeface="Calibri" panose="020F0502020204030204" pitchFamily="34" charset="0"/>
                <a:cs typeface="Calibri" panose="020F0502020204030204" pitchFamily="34" charset="0"/>
              </a:rPr>
              <a:t>, a safe and highly effective fertilizer. For decades, sewage-treatment agencies have been producing odorless biosolids to sell as fertilizer. Such techniques will be more comprehensively applied in green cities, designed to turn 100 percent of sewage from homes and businesses into commercial biosolids.</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I visualize that biosolid fertilizer in green cities will be a key ingredient to the city’s hydroponics food production systems. This is biomimicry at its finest! More on that soon.</a:t>
            </a: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23</a:t>
            </a:fld>
            <a:endParaRPr lang="en-US" dirty="0"/>
          </a:p>
        </p:txBody>
      </p:sp>
    </p:spTree>
    <p:extLst>
      <p:ext uri="{BB962C8B-B14F-4D97-AF65-F5344CB8AC3E}">
        <p14:creationId xmlns:p14="http://schemas.microsoft.com/office/powerpoint/2010/main" val="3839356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A25A2-A8F3-74F7-4F94-908A2293A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36B16-3ADC-5F3E-C90B-55CC206E0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DE34E-0F48-08FE-EE8F-848E2612BC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BB1446-EC30-D1E7-C80A-099F713574D5}"/>
              </a:ext>
            </a:extLst>
          </p:cNvPr>
          <p:cNvSpPr>
            <a:spLocks noGrp="1"/>
          </p:cNvSpPr>
          <p:nvPr>
            <p:ph type="sldNum" sz="quarter" idx="5"/>
          </p:nvPr>
        </p:nvSpPr>
        <p:spPr/>
        <p:txBody>
          <a:bodyPr/>
          <a:lstStyle/>
          <a:p>
            <a:fld id="{0DE4577A-8C71-431A-AAB1-C09BA0C3A438}" type="slidenum">
              <a:rPr lang="en-US" smtClean="0"/>
              <a:t>24</a:t>
            </a:fld>
            <a:endParaRPr lang="en-US" dirty="0"/>
          </a:p>
        </p:txBody>
      </p:sp>
    </p:spTree>
    <p:extLst>
      <p:ext uri="{BB962C8B-B14F-4D97-AF65-F5344CB8AC3E}">
        <p14:creationId xmlns:p14="http://schemas.microsoft.com/office/powerpoint/2010/main" val="182731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Diagram courtesy Rodwell.</a:t>
            </a:r>
          </a:p>
          <a:p>
            <a:endParaRPr lang="en-US" sz="1000" dirty="0"/>
          </a:p>
          <a:p>
            <a:r>
              <a:rPr lang="en-US" sz="1400" dirty="0"/>
              <a:t>Green building has many components and buildings today use building science to assemble them to work together.</a:t>
            </a:r>
          </a:p>
          <a:p>
            <a:endParaRPr lang="en-US" sz="1400" dirty="0"/>
          </a:p>
          <a:p>
            <a:r>
              <a:rPr lang="en-US" sz="1400" dirty="0"/>
              <a:t>When it comes to entire green cities, we are adding infrastructure --water, energy, transportation, waste management,  and urban design.</a:t>
            </a:r>
          </a:p>
          <a:p>
            <a:endParaRPr lang="en-US" sz="1400" dirty="0"/>
          </a:p>
          <a:p>
            <a:r>
              <a:rPr lang="en-US" sz="1400" dirty="0"/>
              <a:t>Emerging “green” building products and systems are being added almost daily.</a:t>
            </a:r>
          </a:p>
          <a:p>
            <a:endParaRPr lang="en-US" sz="1000" dirty="0"/>
          </a:p>
        </p:txBody>
      </p:sp>
      <p:sp>
        <p:nvSpPr>
          <p:cNvPr id="4" name="Slide Number Placeholder 3"/>
          <p:cNvSpPr>
            <a:spLocks noGrp="1"/>
          </p:cNvSpPr>
          <p:nvPr>
            <p:ph type="sldNum" sz="quarter" idx="5"/>
          </p:nvPr>
        </p:nvSpPr>
        <p:spPr/>
        <p:txBody>
          <a:bodyPr/>
          <a:lstStyle/>
          <a:p>
            <a:fld id="{0DE4577A-8C71-431A-AAB1-C09BA0C3A438}" type="slidenum">
              <a:rPr lang="en-US" smtClean="0"/>
              <a:t>25</a:t>
            </a:fld>
            <a:endParaRPr lang="en-US" dirty="0"/>
          </a:p>
        </p:txBody>
      </p:sp>
    </p:spTree>
    <p:extLst>
      <p:ext uri="{BB962C8B-B14F-4D97-AF65-F5344CB8AC3E}">
        <p14:creationId xmlns:p14="http://schemas.microsoft.com/office/powerpoint/2010/main" val="3827711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Source: EPA. </a:t>
            </a:r>
            <a:r>
              <a:rPr lang="en-US" sz="1000" b="0" i="0" dirty="0">
                <a:solidFill>
                  <a:srgbClr val="1B1B1B"/>
                </a:solidFill>
                <a:effectLst/>
              </a:rPr>
              <a:t>EPA's Research Triangle Park facility’s A-Wing addition in Durham, North Carolina, has earned LEED Gold certification for Building Design and Construction.</a:t>
            </a:r>
            <a:endParaRPr lang="en-US" sz="1000" dirty="0"/>
          </a:p>
          <a:p>
            <a:endParaRPr lang="en-US" sz="1100" dirty="0"/>
          </a:p>
          <a:p>
            <a:r>
              <a:rPr lang="en-US" sz="1100" dirty="0"/>
              <a:t>Green building codes are still optional in the U.S. with a few exceptions; they will be mandatory in green cities. Current methods of voluntary certification will set the stage for how this is done. The major green certification organizations we have today, such as LEED and many others, provide a great deal of guidance on how to create zero-emissions, sustainable buildings.</a:t>
            </a:r>
          </a:p>
          <a:p>
            <a:endParaRPr lang="en-US" sz="1100" dirty="0"/>
          </a:p>
          <a:p>
            <a:r>
              <a:rPr lang="en-US" sz="1100" dirty="0"/>
              <a:t>Almost every material and technique we need in order to construct a zero-emissions city is already proven technology, and new methods are being reported almost daily. This is true from low-impact foundations that reduce or eliminate concrete – currently a huge GHG emitter—to insulation, window systems, heating and ventilation, appliances and plumbing, non-toxic materials including finishes, and roofs suitable for potable water collection. The additional cost of “building green” is generally minor as well as being offset over the building’s life by lower energy costs. And green buildings typically have higher market value.</a:t>
            </a:r>
          </a:p>
          <a:p>
            <a:endParaRPr lang="en-US" sz="1100" dirty="0"/>
          </a:p>
          <a:p>
            <a:r>
              <a:rPr lang="en-US" sz="1100" dirty="0"/>
              <a:t>Green city technical institutes will monitor new green building systems as they emerge, and evaluate their suitability for each particular community.</a:t>
            </a:r>
          </a:p>
          <a:p>
            <a:endParaRPr lang="en-US" sz="1100" dirty="0"/>
          </a:p>
          <a:p>
            <a:r>
              <a:rPr lang="en-US" sz="1100" dirty="0"/>
              <a:t>Practitioners have to be on the lookout for “greenwashing” – claiming products and systems are environmentally solid when this isn’t true.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E4577A-8C71-431A-AAB1-C09BA0C3A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1ACEF89-B484-7FBB-4829-5DF00684393E}"/>
              </a:ext>
            </a:extLst>
          </p:cNvPr>
          <p:cNvSpPr>
            <a:spLocks noGrp="1"/>
          </p:cNvSpPr>
          <p:nvPr>
            <p:ph type="ftr" sz="quarter" idx="4"/>
          </p:nvPr>
        </p:nvSpPr>
        <p:spPr/>
        <p:txBody>
          <a:bodyPr/>
          <a:lstStyle/>
          <a:p>
            <a:r>
              <a:rPr lang="en-US" dirty="0"/>
              <a:t>Climate Change: What We Can Do</a:t>
            </a:r>
          </a:p>
        </p:txBody>
      </p:sp>
    </p:spTree>
    <p:extLst>
      <p:ext uri="{BB962C8B-B14F-4D97-AF65-F5344CB8AC3E}">
        <p14:creationId xmlns:p14="http://schemas.microsoft.com/office/powerpoint/2010/main" val="2167166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1200"/>
              </a:spcAft>
            </a:pPr>
            <a:r>
              <a:rPr lang="en-US" sz="1000" kern="100" dirty="0">
                <a:effectLst/>
                <a:latin typeface="Calibri" panose="020F0502020204030204" pitchFamily="34" charset="0"/>
                <a:ea typeface="Calibri" panose="020F0502020204030204" pitchFamily="34" charset="0"/>
                <a:cs typeface="Calibri" panose="020F0502020204030204" pitchFamily="34" charset="0"/>
              </a:rPr>
              <a:t>Left picture courtesy Pin Foundation Inc./Wittman-Estes. Right picture courtesy Shebeko/Shutterstock.com</a:t>
            </a:r>
          </a:p>
          <a:p>
            <a:pPr marL="0" marR="0">
              <a:lnSpc>
                <a:spcPct val="107000"/>
              </a:lnSpc>
              <a:spcBef>
                <a:spcPts val="0"/>
              </a:spcBef>
              <a:spcAft>
                <a:spcPts val="1200"/>
              </a:spcAft>
            </a:pPr>
            <a:r>
              <a:rPr lang="en-US" sz="1100" kern="100" dirty="0">
                <a:effectLst/>
                <a:latin typeface="Calibri" panose="020F0502020204030204" pitchFamily="34" charset="0"/>
                <a:ea typeface="Calibri" panose="020F0502020204030204" pitchFamily="34" charset="0"/>
                <a:cs typeface="Calibri" panose="020F0502020204030204" pitchFamily="34" charset="0"/>
              </a:rPr>
              <a:t>The GroundFrame</a:t>
            </a:r>
            <a:r>
              <a:rPr lang="en-US" sz="1100" kern="100" baseline="30000" dirty="0">
                <a:effectLst/>
                <a:latin typeface="Calibri" panose="020F0502020204030204" pitchFamily="34" charset="0"/>
                <a:ea typeface="Calibri" panose="020F0502020204030204" pitchFamily="34" charset="0"/>
                <a:cs typeface="Calibri" panose="020F0502020204030204" pitchFamily="34" charset="0"/>
              </a:rPr>
              <a:t>TM,</a:t>
            </a:r>
            <a:r>
              <a:rPr lang="en-US" sz="1100" kern="100" dirty="0">
                <a:effectLst/>
                <a:latin typeface="Calibri" panose="020F0502020204030204" pitchFamily="34" charset="0"/>
                <a:ea typeface="Calibri" panose="020F0502020204030204" pitchFamily="34" charset="0"/>
                <a:cs typeface="Calibri" panose="020F0502020204030204" pitchFamily="34" charset="0"/>
              </a:rPr>
              <a:t> weighs eighty-five percent less, installs in less than half the time, requires little to no site digging or drainage, and yields a seventy-five percent reduction in carbon emissions.</a:t>
            </a:r>
          </a:p>
          <a:p>
            <a:r>
              <a:rPr lang="en-US" sz="1100" dirty="0">
                <a:effectLst/>
                <a:latin typeface="Calibri" panose="020F0502020204030204" pitchFamily="34" charset="0"/>
                <a:ea typeface="Calibri" panose="020F0502020204030204" pitchFamily="34" charset="0"/>
                <a:cs typeface="Calibri" panose="020F0502020204030204" pitchFamily="34" charset="0"/>
              </a:rPr>
              <a:t>The key is not only in the reduction or elimination of concrete but retaining - without digging up - existing soils.  It's the soils that are the actual foundations for our built environment, and - intact - they have established natural drainage patterns that filter and store stormwater, they have important microorganisms that retain carbon and - with these types of foundations - have enduring structural strength that we can leverage to support our structures.</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effectLst/>
                <a:latin typeface="Calibri" panose="020F0502020204030204" pitchFamily="34" charset="0"/>
                <a:ea typeface="Calibri" panose="020F0502020204030204" pitchFamily="34" charset="0"/>
                <a:cs typeface="Calibri" panose="020F0502020204030204" pitchFamily="34" charset="0"/>
              </a:rPr>
              <a:t>Foam glass: Invented by a Soviet scientist in the early 20th century, it wasn’t in demand until carbon footprint awareness became a catalyst for its use.  It’s also known as foamed glass aggregate, aggregate foamed glass, foam glass gravel, or cellular glass.  Foam glass was initially made using virgin glass. Over time, post-consumer recycled glass began to be used instead. Using recycled glass gives it a low carbon footprint while incorporating an existing waste stream. It’s used for driveways and many other applications as it’s basically permeable and very lightweight.</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DE4577A-8C71-431A-AAB1-C09BA0C3A438}" type="slidenum">
              <a:rPr lang="en-US" smtClean="0"/>
              <a:t>27</a:t>
            </a:fld>
            <a:endParaRPr lang="en-US" dirty="0"/>
          </a:p>
        </p:txBody>
      </p:sp>
    </p:spTree>
    <p:extLst>
      <p:ext uri="{BB962C8B-B14F-4D97-AF65-F5344CB8AC3E}">
        <p14:creationId xmlns:p14="http://schemas.microsoft.com/office/powerpoint/2010/main" val="2164978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0" dirty="0">
                <a:ea typeface="Calibri" panose="020F0502020204030204" pitchFamily="34" charset="0"/>
                <a:cs typeface="Times New Roman" panose="02020603050405020304" pitchFamily="18" charset="0"/>
              </a:rPr>
              <a:t>Illustrations courtesy Balderston Associates, Seattle Wash.</a:t>
            </a:r>
          </a:p>
          <a:p>
            <a:r>
              <a:rPr lang="en-US" sz="1000" kern="0" dirty="0">
                <a:ea typeface="Calibri" panose="020F0502020204030204" pitchFamily="34" charset="0"/>
                <a:cs typeface="Times New Roman" panose="02020603050405020304" pitchFamily="18" charset="0"/>
              </a:rPr>
              <a:t>Heat</a:t>
            </a:r>
            <a:r>
              <a:rPr lang="en-US" sz="1000" kern="0" dirty="0">
                <a:effectLst/>
                <a:ea typeface="Calibri" panose="020F0502020204030204" pitchFamily="34" charset="0"/>
                <a:cs typeface="Times New Roman" panose="02020603050405020304" pitchFamily="18" charset="0"/>
              </a:rPr>
              <a:t> pump technology </a:t>
            </a:r>
            <a:r>
              <a:rPr lang="en-US" sz="1000" kern="0" dirty="0">
                <a:effectLst/>
                <a:ea typeface="Calibri" panose="020F0502020204030204" pitchFamily="34" charset="0"/>
              </a:rPr>
              <a:t>in the </a:t>
            </a:r>
            <a:r>
              <a:rPr lang="en-US" sz="1000" kern="0" dirty="0">
                <a:effectLst/>
                <a:ea typeface="Calibri" panose="020F0502020204030204" pitchFamily="34" charset="0"/>
                <a:cs typeface="Calibri" panose="020F0502020204030204" pitchFamily="34" charset="0"/>
              </a:rPr>
              <a:t>U.S.</a:t>
            </a:r>
            <a:r>
              <a:rPr lang="en-US" sz="1000" kern="0" dirty="0">
                <a:effectLst/>
                <a:ea typeface="Calibri" panose="020F0502020204030204" pitchFamily="34" charset="0"/>
                <a:cs typeface="Times New Roman" panose="02020603050405020304" pitchFamily="18" charset="0"/>
              </a:rPr>
              <a:t> is gaining traction in the effort to segue away from fossil fuels and electrify with renewable power. But why is that so important? A heat pump uses technology similar to that found in a refrigerator or an air conditioner. It extracts heat from a source, such as the surrounding air, geothermal energy stored in the ground, or nearby sources of water or waste heat from a factory. It then amplifies and transfers the heat to where it is needed. Because most of the heat </a:t>
            </a:r>
            <a:r>
              <a:rPr lang="en-US" sz="1000" b="1" kern="0" dirty="0">
                <a:effectLst/>
                <a:ea typeface="Calibri" panose="020F0502020204030204" pitchFamily="34" charset="0"/>
                <a:cs typeface="Times New Roman" panose="02020603050405020304" pitchFamily="18" charset="0"/>
              </a:rPr>
              <a:t>is transferred </a:t>
            </a:r>
            <a:r>
              <a:rPr lang="en-US" sz="1000" kern="0" dirty="0">
                <a:effectLst/>
                <a:ea typeface="Calibri" panose="020F0502020204030204" pitchFamily="34" charset="0"/>
                <a:cs typeface="Times New Roman" panose="02020603050405020304" pitchFamily="18" charset="0"/>
              </a:rPr>
              <a:t>rather than generated, heat pumps are far more efficient than conventional heating technologies such as boilers or electric heaters. They can also be cheaper to run. The output of energy in the form of heat is normally several times greater than that required to power the heat pump, normally in the form of electricity. </a:t>
            </a:r>
          </a:p>
          <a:p>
            <a:endParaRPr lang="en-US" sz="1000" kern="0" dirty="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kern="100" dirty="0">
                <a:effectLst/>
                <a:ea typeface="Calibri" panose="020F0502020204030204" pitchFamily="34" charset="0"/>
                <a:cs typeface="Times New Roman" panose="02020603050405020304" pitchFamily="18" charset="0"/>
              </a:rPr>
              <a:t>Heat pumps not only warm your home but also provide cooling. To heat, they pull warm air from the outdoors and transfer it inside; to cool, they pull heat from indoors. They are powered by electricity, as opposed to fossil fuels, and transfer the heat using a refrigerant. For heating and cooling, there are three different types of heat pumps commonly used in residential construction:</a:t>
            </a:r>
          </a:p>
          <a:p>
            <a:pPr marL="0" marR="0">
              <a:lnSpc>
                <a:spcPct val="107000"/>
              </a:lnSpc>
              <a:spcBef>
                <a:spcPts val="0"/>
              </a:spcBef>
              <a:spcAft>
                <a:spcPts val="0"/>
              </a:spcAft>
            </a:pPr>
            <a:r>
              <a:rPr lang="en-US" sz="1000" kern="100" dirty="0">
                <a:effectLst/>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000" b="1" kern="100" dirty="0">
                <a:effectLst/>
                <a:ea typeface="Calibri" panose="020F0502020204030204" pitchFamily="34" charset="0"/>
                <a:cs typeface="Times New Roman" panose="02020603050405020304" pitchFamily="18" charset="0"/>
              </a:rPr>
              <a:t>Air source heat</a:t>
            </a:r>
            <a:r>
              <a:rPr lang="en-US" sz="1000" kern="100" dirty="0">
                <a:effectLst/>
                <a:ea typeface="Calibri" panose="020F0502020204030204" pitchFamily="34" charset="0"/>
                <a:cs typeface="Times New Roman" panose="02020603050405020304" pitchFamily="18" charset="0"/>
              </a:rPr>
              <a:t> pumps transfer heat from the air and change the temperature of the air to do so. These are the most common and have multiple sub-types including </a:t>
            </a:r>
            <a:r>
              <a:rPr lang="en-US" sz="1000" b="1" kern="100" dirty="0">
                <a:effectLst/>
                <a:ea typeface="Calibri" panose="020F0502020204030204" pitchFamily="34" charset="0"/>
                <a:cs typeface="Times New Roman" panose="02020603050405020304" pitchFamily="18" charset="0"/>
              </a:rPr>
              <a:t>ductless mini-split heat pumps,</a:t>
            </a:r>
            <a:r>
              <a:rPr lang="en-US" sz="1000" kern="100" dirty="0">
                <a:effectLst/>
                <a:ea typeface="Calibri" panose="020F0502020204030204" pitchFamily="34" charset="0"/>
                <a:cs typeface="Times New Roman" panose="02020603050405020304" pitchFamily="18" charset="0"/>
              </a:rPr>
              <a:t> which are gaining traction in U.S. residential construction. </a:t>
            </a:r>
          </a:p>
          <a:p>
            <a:pPr marL="342900" marR="0" lvl="0" indent="-342900">
              <a:lnSpc>
                <a:spcPct val="107000"/>
              </a:lnSpc>
              <a:spcBef>
                <a:spcPts val="0"/>
              </a:spcBef>
              <a:spcAft>
                <a:spcPts val="0"/>
              </a:spcAft>
              <a:buFont typeface="Symbol" panose="05050102010706020507" pitchFamily="18" charset="2"/>
              <a:buChar char=""/>
            </a:pPr>
            <a:r>
              <a:rPr lang="en-US" sz="1000" b="1" kern="100" dirty="0">
                <a:effectLst/>
                <a:ea typeface="Calibri" panose="020F0502020204030204" pitchFamily="34" charset="0"/>
                <a:cs typeface="Times New Roman" panose="02020603050405020304" pitchFamily="18" charset="0"/>
              </a:rPr>
              <a:t>Air-to-water heat pumps</a:t>
            </a:r>
            <a:r>
              <a:rPr lang="en-US" sz="1000" kern="100" dirty="0">
                <a:effectLst/>
                <a:ea typeface="Calibri" panose="020F0502020204030204" pitchFamily="34" charset="0"/>
                <a:cs typeface="Times New Roman" panose="02020603050405020304" pitchFamily="18" charset="0"/>
              </a:rPr>
              <a:t> transfer heat from the air to heat water for radiant heat or </a:t>
            </a:r>
            <a:r>
              <a:rPr lang="en-US" sz="1000" b="1" kern="100" dirty="0">
                <a:effectLst/>
                <a:ea typeface="Calibri" panose="020F0502020204030204" pitchFamily="34" charset="0"/>
                <a:cs typeface="Times New Roman" panose="02020603050405020304" pitchFamily="18" charset="0"/>
              </a:rPr>
              <a:t>hydronic</a:t>
            </a:r>
            <a:r>
              <a:rPr lang="en-US" sz="1000" kern="100" dirty="0">
                <a:effectLst/>
                <a:ea typeface="Calibri" panose="020F0502020204030204" pitchFamily="34" charset="0"/>
                <a:cs typeface="Times New Roman" panose="02020603050405020304" pitchFamily="18" charset="0"/>
              </a:rPr>
              <a:t> systems. </a:t>
            </a:r>
          </a:p>
          <a:p>
            <a:pPr marL="342900" marR="0" lvl="0" indent="-342900">
              <a:lnSpc>
                <a:spcPct val="107000"/>
              </a:lnSpc>
              <a:spcBef>
                <a:spcPts val="0"/>
              </a:spcBef>
              <a:spcAft>
                <a:spcPts val="0"/>
              </a:spcAft>
              <a:buFont typeface="Symbol" panose="05050102010706020507" pitchFamily="18" charset="2"/>
              <a:buChar char=""/>
            </a:pPr>
            <a:r>
              <a:rPr lang="en-US" sz="1000" b="1" kern="100" dirty="0">
                <a:effectLst/>
                <a:ea typeface="Calibri" panose="020F0502020204030204" pitchFamily="34" charset="0"/>
                <a:cs typeface="Times New Roman" panose="02020603050405020304" pitchFamily="18" charset="0"/>
              </a:rPr>
              <a:t>Ground-source geothermal heat pumps</a:t>
            </a:r>
            <a:r>
              <a:rPr lang="en-US" sz="1000" kern="100" dirty="0">
                <a:effectLst/>
                <a:ea typeface="Calibri" panose="020F0502020204030204" pitchFamily="34" charset="0"/>
                <a:cs typeface="Times New Roman" panose="02020603050405020304" pitchFamily="18" charset="0"/>
              </a:rPr>
              <a:t> rely on the constant ground temperature (beneath the frost line) to transfer heat. </a:t>
            </a:r>
          </a:p>
          <a:p>
            <a:pPr marL="0" marR="0">
              <a:lnSpc>
                <a:spcPct val="107000"/>
              </a:lnSpc>
              <a:spcBef>
                <a:spcPts val="0"/>
              </a:spcBef>
              <a:spcAft>
                <a:spcPts val="0"/>
              </a:spcAft>
            </a:pPr>
            <a:r>
              <a:rPr lang="en-US" sz="1800" kern="100" dirty="0">
                <a:effectLst/>
                <a:latin typeface="Georgia" panose="02040502050405020303" pitchFamily="18" charset="0"/>
                <a:ea typeface="Calibri" panose="020F0502020204030204" pitchFamily="34" charset="0"/>
                <a:cs typeface="Times New Roman" panose="02020603050405020304" pitchFamily="18" charset="0"/>
              </a:rPr>
              <a:t> </a:t>
            </a:r>
          </a:p>
          <a:p>
            <a:endParaRPr lang="en-US" sz="1000" dirty="0"/>
          </a:p>
        </p:txBody>
      </p:sp>
      <p:sp>
        <p:nvSpPr>
          <p:cNvPr id="4" name="Slide Number Placeholder 3"/>
          <p:cNvSpPr>
            <a:spLocks noGrp="1"/>
          </p:cNvSpPr>
          <p:nvPr>
            <p:ph type="sldNum" sz="quarter" idx="5"/>
          </p:nvPr>
        </p:nvSpPr>
        <p:spPr/>
        <p:txBody>
          <a:bodyPr/>
          <a:lstStyle/>
          <a:p>
            <a:fld id="{0DE4577A-8C71-431A-AAB1-C09BA0C3A438}" type="slidenum">
              <a:rPr lang="en-US" smtClean="0"/>
              <a:t>28</a:t>
            </a:fld>
            <a:endParaRPr lang="en-US" dirty="0"/>
          </a:p>
        </p:txBody>
      </p:sp>
    </p:spTree>
    <p:extLst>
      <p:ext uri="{BB962C8B-B14F-4D97-AF65-F5344CB8AC3E}">
        <p14:creationId xmlns:p14="http://schemas.microsoft.com/office/powerpoint/2010/main" val="4008634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Many of the green building standards and certifications can be fairly readily expanded to focus on the needs of an entire green city. For example, some focus on site selection, which of course is a big deal for a whole planned city.</a:t>
            </a:r>
          </a:p>
          <a:p>
            <a:endParaRPr lang="en-US" sz="1100" dirty="0"/>
          </a:p>
          <a:p>
            <a:pPr marL="0" marR="0">
              <a:lnSpc>
                <a:spcPct val="107000"/>
              </a:lnSpc>
              <a:spcBef>
                <a:spcPts val="0"/>
              </a:spcBef>
              <a:spcAft>
                <a:spcPts val="0"/>
              </a:spcAft>
            </a:pPr>
            <a:r>
              <a:rPr lang="en-US" sz="1100" dirty="0"/>
              <a:t>Concrete traditionally is such a big GHG emitter that it has its own slice of any pie chart showing emissions by source, about 8% of global emissions. Numerous experimentation with better concrete products, some of which actually sequester GHGs, are underway. See, for example </a:t>
            </a:r>
            <a:r>
              <a:rPr lang="en-US" sz="1100" u="sng" kern="1800" spc="-75" dirty="0">
                <a:solidFill>
                  <a:srgbClr val="231F20"/>
                </a:solidFill>
                <a:effectLst/>
                <a:ea typeface="Times New Roman" panose="02020603050405020304" pitchFamily="18" charset="0"/>
                <a:cs typeface="Times New Roman" panose="02020603050405020304" pitchFamily="18" charset="0"/>
                <a:hlinkClick r:id="rId3"/>
              </a:rPr>
              <a:t>https://www.seattletimes.com/seattle-news/transportation/northwest-innovators-chase-the-dream-of-zero-carbon-concrete/</a:t>
            </a:r>
            <a:r>
              <a:rPr lang="en-US" sz="1100" u="sng" kern="1800" spc="-75" dirty="0">
                <a:solidFill>
                  <a:srgbClr val="231F20"/>
                </a:solidFill>
                <a:effectLst/>
                <a:ea typeface="Times New Roman" panose="02020603050405020304" pitchFamily="18" charset="0"/>
                <a:cs typeface="Times New Roman" panose="02020603050405020304" pitchFamily="18" charset="0"/>
              </a:rPr>
              <a:t>  </a:t>
            </a:r>
            <a:r>
              <a:rPr lang="en-US" sz="1100" kern="1800" spc="-75" dirty="0">
                <a:effectLst/>
                <a:ea typeface="Times New Roman" panose="02020603050405020304" pitchFamily="18" charset="0"/>
                <a:cs typeface="Times New Roman" panose="02020603050405020304" pitchFamily="18" charset="0"/>
              </a:rPr>
              <a:t>Green city developers  will need to update themselves throughout planning and design because innovations are showing up so rapidly.</a:t>
            </a:r>
          </a:p>
          <a:p>
            <a:endParaRPr lang="en-US" sz="1100" kern="100" dirty="0">
              <a:effectLst/>
              <a:ea typeface="Aptos" panose="020B0004020202020204" pitchFamily="34" charset="0"/>
              <a:cs typeface="Times New Roman" panose="02020603050405020304" pitchFamily="18" charset="0"/>
            </a:endParaRPr>
          </a:p>
          <a:p>
            <a:r>
              <a:rPr lang="en-US" sz="1100" dirty="0"/>
              <a:t>Systems from before the electrical age still have promise today and should be reviewed. New building systems and waste disposal methods are starting to rely on the power of the fungus. And more. </a:t>
            </a:r>
          </a:p>
          <a:p>
            <a:endParaRPr lang="en-US" sz="1100" dirty="0"/>
          </a:p>
          <a:p>
            <a:r>
              <a:rPr lang="en-US" sz="1100" dirty="0"/>
              <a:t>Green cities will showcase and test innovations as they emerge and share findings with the rest of the construction industry.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E4577A-8C71-431A-AAB1-C09BA0C3A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EB559E4-EDEF-337D-B811-06DB07390E6C}"/>
              </a:ext>
            </a:extLst>
          </p:cNvPr>
          <p:cNvSpPr>
            <a:spLocks noGrp="1"/>
          </p:cNvSpPr>
          <p:nvPr>
            <p:ph type="ftr" sz="quarter" idx="4"/>
          </p:nvPr>
        </p:nvSpPr>
        <p:spPr/>
        <p:txBody>
          <a:bodyPr/>
          <a:lstStyle/>
          <a:p>
            <a:r>
              <a:rPr lang="en-US" dirty="0"/>
              <a:t>Climate Change: What We Can Do</a:t>
            </a:r>
          </a:p>
        </p:txBody>
      </p:sp>
    </p:spTree>
    <p:extLst>
      <p:ext uri="{BB962C8B-B14F-4D97-AF65-F5344CB8AC3E}">
        <p14:creationId xmlns:p14="http://schemas.microsoft.com/office/powerpoint/2010/main" val="2494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Cartoon by Stephen Pastis  Seattle Times 5-26-24</a:t>
            </a:r>
          </a:p>
          <a:p>
            <a:endParaRPr lang="en-US" dirty="0"/>
          </a:p>
          <a:p>
            <a:r>
              <a:rPr lang="en-US" dirty="0"/>
              <a:t>A depressing outlook that applies 100% to the climate change challenge – overwhelming, not my fault, it’s up to government; it’s up to the fossil fuel companies.</a:t>
            </a:r>
          </a:p>
          <a:p>
            <a:endParaRPr lang="en-US" dirty="0"/>
          </a:p>
          <a:p>
            <a:r>
              <a:rPr lang="en-US" dirty="0"/>
              <a:t>I refuse to be overwhelmed and am focusing on what I can ordinary mortals do here.</a:t>
            </a:r>
          </a:p>
        </p:txBody>
      </p:sp>
      <p:sp>
        <p:nvSpPr>
          <p:cNvPr id="4" name="Slide Number Placeholder 3"/>
          <p:cNvSpPr>
            <a:spLocks noGrp="1"/>
          </p:cNvSpPr>
          <p:nvPr>
            <p:ph type="sldNum" sz="quarter" idx="5"/>
          </p:nvPr>
        </p:nvSpPr>
        <p:spPr/>
        <p:txBody>
          <a:bodyPr/>
          <a:lstStyle/>
          <a:p>
            <a:fld id="{0DE4577A-8C71-431A-AAB1-C09BA0C3A438}" type="slidenum">
              <a:rPr lang="en-US" smtClean="0"/>
              <a:t>3</a:t>
            </a:fld>
            <a:endParaRPr lang="en-US" dirty="0"/>
          </a:p>
        </p:txBody>
      </p:sp>
    </p:spTree>
    <p:extLst>
      <p:ext uri="{BB962C8B-B14F-4D97-AF65-F5344CB8AC3E}">
        <p14:creationId xmlns:p14="http://schemas.microsoft.com/office/powerpoint/2010/main" val="3515619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179888"/>
            <a:ext cx="5681980" cy="3728045"/>
          </a:xfrm>
        </p:spPr>
        <p:txBody>
          <a:bodyPr/>
          <a:lstStyle/>
          <a:p>
            <a:pPr marL="0" marR="0">
              <a:lnSpc>
                <a:spcPct val="107000"/>
              </a:lnSpc>
              <a:spcBef>
                <a:spcPts val="0"/>
              </a:spcBef>
              <a:spcAft>
                <a:spcPts val="0"/>
              </a:spcAft>
            </a:pPr>
            <a:r>
              <a:rPr lang="en-US" sz="800" dirty="0">
                <a:effectLst/>
                <a:ea typeface="Calibri" panose="020F0502020204030204" pitchFamily="34" charset="0"/>
                <a:cs typeface="Times New Roman" panose="02020603050405020304" pitchFamily="18" charset="0"/>
              </a:rPr>
              <a:t>Left picture courtesy    Pamela Busch, http://highlandhemphouse.com    Right picture courtesy Zita/Shutterstock.com</a:t>
            </a:r>
          </a:p>
          <a:p>
            <a:pPr marL="0" marR="0">
              <a:lnSpc>
                <a:spcPct val="107000"/>
              </a:lnSpc>
              <a:spcBef>
                <a:spcPts val="0"/>
              </a:spcBef>
              <a:spcAft>
                <a:spcPts val="0"/>
              </a:spcAft>
            </a:pPr>
            <a:r>
              <a:rPr lang="en-US" sz="900" dirty="0">
                <a:effectLst/>
                <a:ea typeface="Calibri" panose="020F0502020204030204" pitchFamily="34" charset="0"/>
                <a:cs typeface="Times New Roman" panose="02020603050405020304" pitchFamily="18" charset="0"/>
              </a:rPr>
              <a:t>Ecovative’s MycoComposite</a:t>
            </a:r>
            <a:r>
              <a:rPr lang="en-US" sz="900" dirty="0">
                <a:effectLst/>
                <a:ea typeface="Calibri" panose="020F0502020204030204" pitchFamily="34" charset="0"/>
                <a:cs typeface="Arial" panose="020B0604020202020204" pitchFamily="34" charset="0"/>
              </a:rPr>
              <a:t>®</a:t>
            </a:r>
            <a:r>
              <a:rPr lang="en-US" sz="900" dirty="0">
                <a:effectLst/>
                <a:ea typeface="Calibri" panose="020F0502020204030204" pitchFamily="34" charset="0"/>
                <a:cs typeface="Times New Roman" panose="02020603050405020304" pitchFamily="18" charset="0"/>
              </a:rPr>
              <a:t> is a hemp blend product that can be used for insulation and door cores. </a:t>
            </a:r>
            <a:r>
              <a:rPr lang="en-US" sz="900" kern="0" dirty="0">
                <a:effectLst/>
                <a:ea typeface="Times New Roman" panose="02020603050405020304" pitchFamily="18" charset="0"/>
                <a:cs typeface="Arial" panose="020B0604020202020204" pitchFamily="34" charset="0"/>
              </a:rPr>
              <a:t>Hemp is fast-growing in a range of climates.,  Hempcrete is durable—it’s been found in a sixth-century French bridge abutment, still functioning. It’s a great insulator. With an outer coating, it’s pest and rodent-free and can be used for exterior walls. The plant grows thickly, requiring no pesticides, as it pushes out all other plants. There is little waste, as its outer fibers are used for cloth, and its seeds provide a high level of Omega-3 oil, valuable for human nutrition. Although many states restrict the hemp plant as a source of marijuana, it is legal nationwide as a building material. </a:t>
            </a:r>
            <a:r>
              <a:rPr lang="en-US" sz="900" dirty="0">
                <a:effectLst/>
                <a:ea typeface="Calibri" panose="020F0502020204030204" pitchFamily="34" charset="0"/>
                <a:cs typeface="Times New Roman" panose="02020603050405020304" pitchFamily="18" charset="0"/>
              </a:rPr>
              <a:t>hempcrete: </a:t>
            </a:r>
            <a:r>
              <a:rPr lang="en-US" sz="900" u="sng" dirty="0">
                <a:solidFill>
                  <a:srgbClr val="0000FF"/>
                </a:solidFill>
                <a:effectLst/>
                <a:ea typeface="Calibri" panose="020F0502020204030204" pitchFamily="34" charset="0"/>
                <a:cs typeface="Times New Roman" panose="02020603050405020304" pitchFamily="18" charset="0"/>
                <a:hlinkClick r:id="rId3"/>
              </a:rPr>
              <a:t>http://humansarefree.com/2013/10/hempcrete-best-concrete-is-made-from.html</a:t>
            </a:r>
            <a:endParaRPr lang="en-US" sz="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u="sng" dirty="0">
                <a:solidFill>
                  <a:srgbClr val="0000FF"/>
                </a:solidFill>
                <a:effectLst/>
                <a:ea typeface="Calibri" panose="020F0502020204030204" pitchFamily="34" charset="0"/>
                <a:cs typeface="Times New Roman" panose="02020603050405020304" pitchFamily="18" charset="0"/>
                <a:hlinkClick r:id="rId4"/>
              </a:rPr>
              <a:t>http://www.cement.org/cement-concrete-applications/how-cement-is-made</a:t>
            </a:r>
            <a:endParaRPr lang="en-US" sz="9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u="sng" dirty="0">
                <a:solidFill>
                  <a:srgbClr val="0000FF"/>
                </a:solidFill>
                <a:effectLst/>
                <a:ea typeface="Calibri" panose="020F0502020204030204" pitchFamily="34" charset="0"/>
                <a:cs typeface="Times New Roman" panose="02020603050405020304" pitchFamily="18" charset="0"/>
                <a:hlinkClick r:id="rId5"/>
              </a:rPr>
              <a:t>http://www.hempace.com/</a:t>
            </a:r>
            <a:r>
              <a:rPr lang="en-US" sz="900" dirty="0">
                <a:effectLst/>
                <a:ea typeface="Calibri" panose="020F0502020204030204" pitchFamily="34" charset="0"/>
                <a:cs typeface="Times New Roman" panose="02020603050405020304" pitchFamily="18" charset="0"/>
              </a:rPr>
              <a:t>  Joy Beckerman</a:t>
            </a:r>
          </a:p>
          <a:p>
            <a:pPr marL="0" marR="0">
              <a:spcBef>
                <a:spcPts val="0"/>
              </a:spcBef>
              <a:spcAft>
                <a:spcPts val="0"/>
              </a:spcAft>
            </a:pPr>
            <a:r>
              <a:rPr lang="en-US" sz="900" u="sng" dirty="0">
                <a:solidFill>
                  <a:srgbClr val="0000FF"/>
                </a:solidFill>
                <a:effectLst/>
                <a:ea typeface="Calibri" panose="020F0502020204030204" pitchFamily="34" charset="0"/>
                <a:cs typeface="Times New Roman" panose="02020603050405020304" pitchFamily="18" charset="0"/>
                <a:hlinkClick r:id="rId6"/>
              </a:rPr>
              <a:t>https://www.hometourseries.com/studio-apartment-for-retirement-living-405</a:t>
            </a:r>
            <a:r>
              <a:rPr lang="en-US" sz="900" u="sng" dirty="0">
                <a:solidFill>
                  <a:srgbClr val="0000FF"/>
                </a:solidFill>
                <a:effectLst/>
                <a:ea typeface="Calibri" panose="020F0502020204030204" pitchFamily="34" charset="0"/>
                <a:cs typeface="Times New Roman" panose="02020603050405020304" pitchFamily="18" charset="0"/>
              </a:rPr>
              <a:t> </a:t>
            </a:r>
            <a:r>
              <a:rPr lang="en-US" sz="900" dirty="0">
                <a:effectLst/>
                <a:ea typeface="Calibri" panose="020F0502020204030204" pitchFamily="34" charset="0"/>
                <a:cs typeface="Times New Roman" panose="02020603050405020304" pitchFamily="18" charset="0"/>
              </a:rPr>
              <a:t>O</a:t>
            </a:r>
            <a:r>
              <a:rPr lang="en-US" sz="900" dirty="0">
                <a:effectLst/>
                <a:ea typeface="Times New Roman" panose="02020603050405020304" pitchFamily="18" charset="0"/>
                <a:cs typeface="Arial" panose="020B0604020202020204" pitchFamily="34" charset="0"/>
              </a:rPr>
              <a:t>ne of the obstacles to its expanded use in the U.S. is that it is a close cousin to marijuana, the growing of which is banned in many states. State by state, marijuana laws are being relaxed, and this should help the hemp industry, as well as the national legislation that approved hemp as a construction material. </a:t>
            </a:r>
            <a:r>
              <a:rPr lang="en-US" sz="900" dirty="0">
                <a:effectLst/>
                <a:ea typeface="Calibri" panose="020F0502020204030204" pitchFamily="34" charset="0"/>
                <a:cs typeface="Times New Roman" panose="02020603050405020304" pitchFamily="18" charset="0"/>
              </a:rPr>
              <a:t>Forager</a:t>
            </a:r>
            <a:r>
              <a:rPr lang="en-US" sz="900" dirty="0">
                <a:effectLst/>
                <a:ea typeface="Calibri" panose="020F0502020204030204" pitchFamily="34" charset="0"/>
                <a:cs typeface="Arial" panose="020B0604020202020204" pitchFamily="34" charset="0"/>
              </a:rPr>
              <a:t>®</a:t>
            </a:r>
            <a:r>
              <a:rPr lang="en-US" sz="900" dirty="0">
                <a:effectLst/>
                <a:ea typeface="Calibri" panose="020F0502020204030204" pitchFamily="34" charset="0"/>
                <a:cs typeface="Times New Roman" panose="02020603050405020304" pitchFamily="18" charset="0"/>
              </a:rPr>
              <a:t> foams are a foam alternative. Forager can be made for applications requiring soft and thin insulation to extremely firm and dense applications, such as buildings. Mycelium is 100% organic, compostable, and biodegradable, and when it’s dried, it becomes extremely durable, resistant to water, mold, and fire.  Greensulate</a:t>
            </a:r>
            <a:r>
              <a:rPr lang="en-US" sz="900" dirty="0">
                <a:effectLst/>
                <a:ea typeface="Calibri" panose="020F0502020204030204" pitchFamily="34" charset="0"/>
                <a:cs typeface="Arial" panose="020B0604020202020204" pitchFamily="34" charset="0"/>
              </a:rPr>
              <a:t>®</a:t>
            </a:r>
            <a:r>
              <a:rPr lang="en-US" sz="900" dirty="0">
                <a:effectLst/>
                <a:ea typeface="Calibri" panose="020F0502020204030204" pitchFamily="34" charset="0"/>
                <a:cs typeface="Times New Roman" panose="02020603050405020304" pitchFamily="18" charset="0"/>
              </a:rPr>
              <a:t> is a building insulation with an R-3 per inch value and uses no glues or resins. In 2014, Princeton students took corn husks from farmers, chopped them up into small pieces, and combined them with a specially formulated mycelium, packed them into molds to shape them into bricks. The mixed material was assembled into a lightweight solid brick. The students created and assembled 10,000 compostable bricks into a public sculpture, later disassembling it, and the bricks were composted.</a:t>
            </a:r>
            <a:r>
              <a:rPr lang="en-US" sz="900" dirty="0">
                <a:effectLst/>
              </a:rPr>
              <a:t> </a:t>
            </a:r>
            <a:r>
              <a:rPr lang="en-US" sz="900" u="sng" dirty="0">
                <a:solidFill>
                  <a:srgbClr val="0000FF"/>
                </a:solidFill>
                <a:effectLst/>
                <a:ea typeface="Calibri" panose="020F0502020204030204" pitchFamily="34" charset="0"/>
                <a:cs typeface="Times New Roman" panose="02020603050405020304" pitchFamily="18" charset="0"/>
                <a:hlinkClick r:id="rId7"/>
              </a:rPr>
              <a:t>https://materialdistrict.com/material/greensulate/</a:t>
            </a:r>
            <a:r>
              <a:rPr lang="en-US" sz="900" dirty="0">
                <a:effectLst/>
                <a:ea typeface="Calibri" panose="020F0502020204030204" pitchFamily="34" charset="0"/>
                <a:cs typeface="Times New Roman" panose="02020603050405020304" pitchFamily="18" charset="0"/>
              </a:rPr>
              <a:t> </a:t>
            </a:r>
          </a:p>
          <a:p>
            <a:r>
              <a:rPr lang="en-US" sz="900" dirty="0">
                <a:effectLst/>
                <a:ea typeface="Calibri" panose="020F0502020204030204" pitchFamily="34" charset="0"/>
                <a:cs typeface="Times New Roman" panose="02020603050405020304" pitchFamily="18" charset="0"/>
              </a:rPr>
              <a:t>Biocycling takes demolition waste and combines it with </a:t>
            </a:r>
            <a:r>
              <a:rPr lang="en-US" sz="900" b="1" dirty="0">
                <a:effectLst/>
                <a:ea typeface="Calibri" panose="020F0502020204030204" pitchFamily="34" charset="0"/>
                <a:cs typeface="Times New Roman" panose="02020603050405020304" pitchFamily="18" charset="0"/>
              </a:rPr>
              <a:t>mycelium</a:t>
            </a:r>
            <a:r>
              <a:rPr lang="en-US" sz="900" dirty="0">
                <a:effectLst/>
                <a:ea typeface="Calibri" panose="020F0502020204030204" pitchFamily="34" charset="0"/>
                <a:cs typeface="Times New Roman" panose="02020603050405020304" pitchFamily="18" charset="0"/>
              </a:rPr>
              <a:t>, binding the materials as it grows. The combined elements are then compressed to make new building materials. More research such as this can be fostered and can thrive in green cities, taking existing waste material and combining it with a living, fast-growing organism to create new materials</a:t>
            </a:r>
            <a:endParaRPr lang="en-US" sz="900" dirty="0"/>
          </a:p>
        </p:txBody>
      </p:sp>
      <p:sp>
        <p:nvSpPr>
          <p:cNvPr id="4" name="Slide Number Placeholder 3"/>
          <p:cNvSpPr>
            <a:spLocks noGrp="1"/>
          </p:cNvSpPr>
          <p:nvPr>
            <p:ph type="sldNum" sz="quarter" idx="5"/>
          </p:nvPr>
        </p:nvSpPr>
        <p:spPr/>
        <p:txBody>
          <a:bodyPr/>
          <a:lstStyle/>
          <a:p>
            <a:fld id="{0DE4577A-8C71-431A-AAB1-C09BA0C3A438}" type="slidenum">
              <a:rPr lang="en-US" smtClean="0"/>
              <a:t>30</a:t>
            </a:fld>
            <a:endParaRPr lang="en-US" dirty="0"/>
          </a:p>
        </p:txBody>
      </p:sp>
    </p:spTree>
    <p:extLst>
      <p:ext uri="{BB962C8B-B14F-4D97-AF65-F5344CB8AC3E}">
        <p14:creationId xmlns:p14="http://schemas.microsoft.com/office/powerpoint/2010/main" val="855187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31</a:t>
            </a:fld>
            <a:endParaRPr lang="en-US" dirty="0"/>
          </a:p>
        </p:txBody>
      </p:sp>
    </p:spTree>
    <p:extLst>
      <p:ext uri="{BB962C8B-B14F-4D97-AF65-F5344CB8AC3E}">
        <p14:creationId xmlns:p14="http://schemas.microsoft.com/office/powerpoint/2010/main" val="2574674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Illustration courtesy Sunset Paper /Shutterstock.com</a:t>
            </a:r>
          </a:p>
          <a:p>
            <a:endParaRPr lang="en-US" sz="1000" dirty="0"/>
          </a:p>
          <a:p>
            <a:r>
              <a:rPr lang="en-US" dirty="0"/>
              <a:t>The technologies will no doubt change over the years; the quality of access will be high and will not change.</a:t>
            </a:r>
          </a:p>
        </p:txBody>
      </p:sp>
      <p:sp>
        <p:nvSpPr>
          <p:cNvPr id="4" name="Slide Number Placeholder 3"/>
          <p:cNvSpPr>
            <a:spLocks noGrp="1"/>
          </p:cNvSpPr>
          <p:nvPr>
            <p:ph type="sldNum" sz="quarter" idx="5"/>
          </p:nvPr>
        </p:nvSpPr>
        <p:spPr/>
        <p:txBody>
          <a:bodyPr/>
          <a:lstStyle/>
          <a:p>
            <a:fld id="{0DE4577A-8C71-431A-AAB1-C09BA0C3A438}" type="slidenum">
              <a:rPr lang="en-US" smtClean="0"/>
              <a:t>32</a:t>
            </a:fld>
            <a:endParaRPr lang="en-US" dirty="0"/>
          </a:p>
        </p:txBody>
      </p:sp>
    </p:spTree>
    <p:extLst>
      <p:ext uri="{BB962C8B-B14F-4D97-AF65-F5344CB8AC3E}">
        <p14:creationId xmlns:p14="http://schemas.microsoft.com/office/powerpoint/2010/main" val="2953944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Left picture courtesy The Image Party/Shutterstock.com; right picture courtesy Scharfsinn/Shutterstock.com.</a:t>
            </a:r>
          </a:p>
          <a:p>
            <a:endParaRPr lang="en-US" sz="1000" dirty="0"/>
          </a:p>
          <a:p>
            <a:r>
              <a:rPr lang="en-US" sz="1100" dirty="0"/>
              <a:t>On the left are Tesla EV recharging stations. On the right is hydrogen vehicle fueling, becoming common in states such as California.</a:t>
            </a:r>
          </a:p>
        </p:txBody>
      </p:sp>
      <p:sp>
        <p:nvSpPr>
          <p:cNvPr id="4" name="Slide Number Placeholder 3"/>
          <p:cNvSpPr>
            <a:spLocks noGrp="1"/>
          </p:cNvSpPr>
          <p:nvPr>
            <p:ph type="sldNum" sz="quarter" idx="5"/>
          </p:nvPr>
        </p:nvSpPr>
        <p:spPr/>
        <p:txBody>
          <a:bodyPr/>
          <a:lstStyle/>
          <a:p>
            <a:fld id="{0DE4577A-8C71-431A-AAB1-C09BA0C3A438}" type="slidenum">
              <a:rPr lang="en-US" smtClean="0"/>
              <a:t>33</a:t>
            </a:fld>
            <a:endParaRPr lang="en-US" dirty="0"/>
          </a:p>
        </p:txBody>
      </p:sp>
    </p:spTree>
    <p:extLst>
      <p:ext uri="{BB962C8B-B14F-4D97-AF65-F5344CB8AC3E}">
        <p14:creationId xmlns:p14="http://schemas.microsoft.com/office/powerpoint/2010/main" val="4133976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Left picture courtesy Glynnis Jones/Shutterstock.com; right picture courtesy Andrzej Bochenski/Shutterstock.com</a:t>
            </a:r>
          </a:p>
          <a:p>
            <a:endParaRPr lang="en-US" sz="1000" dirty="0"/>
          </a:p>
          <a:p>
            <a:r>
              <a:rPr lang="en-US" sz="1000" dirty="0"/>
              <a:t>The left shows shared rental bikes in New York; the right shows Personal Rapid Transit, a technology first explored in the Nixon administration and yet to realize its potential.</a:t>
            </a:r>
          </a:p>
        </p:txBody>
      </p:sp>
      <p:sp>
        <p:nvSpPr>
          <p:cNvPr id="4" name="Slide Number Placeholder 3"/>
          <p:cNvSpPr>
            <a:spLocks noGrp="1"/>
          </p:cNvSpPr>
          <p:nvPr>
            <p:ph type="sldNum" sz="quarter" idx="5"/>
          </p:nvPr>
        </p:nvSpPr>
        <p:spPr/>
        <p:txBody>
          <a:bodyPr/>
          <a:lstStyle/>
          <a:p>
            <a:fld id="{0DE4577A-8C71-431A-AAB1-C09BA0C3A438}" type="slidenum">
              <a:rPr lang="en-US" smtClean="0"/>
              <a:t>34</a:t>
            </a:fld>
            <a:endParaRPr lang="en-US" dirty="0"/>
          </a:p>
        </p:txBody>
      </p:sp>
    </p:spTree>
    <p:extLst>
      <p:ext uri="{BB962C8B-B14F-4D97-AF65-F5344CB8AC3E}">
        <p14:creationId xmlns:p14="http://schemas.microsoft.com/office/powerpoint/2010/main" val="2838766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35</a:t>
            </a:fld>
            <a:endParaRPr lang="en-US" dirty="0"/>
          </a:p>
        </p:txBody>
      </p:sp>
    </p:spTree>
    <p:extLst>
      <p:ext uri="{BB962C8B-B14F-4D97-AF65-F5344CB8AC3E}">
        <p14:creationId xmlns:p14="http://schemas.microsoft.com/office/powerpoint/2010/main" val="1102438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Pictures courtesy of (left) Marisa Martinez Tarran/Shutterstock.com; (right) Gorodenkoff/ Shutterstock.com</a:t>
            </a:r>
          </a:p>
          <a:p>
            <a:r>
              <a:rPr lang="en-US" dirty="0"/>
              <a:t>It’s likely that a green city tech institute will actually start out as a humble visitor center, a place to corral the curious and keep them out of residents’ faces as well as out of construction zones. It will create handouts about what’s being done.</a:t>
            </a:r>
          </a:p>
          <a:p>
            <a:r>
              <a:rPr lang="en-US" dirty="0"/>
              <a:t>But its role may not end here.</a:t>
            </a:r>
            <a:r>
              <a:rPr lang="en-US" sz="1800" kern="0" dirty="0">
                <a:effectLst/>
                <a:latin typeface="Georgia" panose="02040502050405020303" pitchFamily="18" charset="0"/>
                <a:ea typeface="Arial Unicode MS"/>
                <a:cs typeface="Arial Unicode MS"/>
              </a:rPr>
              <a:t> </a:t>
            </a:r>
            <a:r>
              <a:rPr lang="en-US" kern="0" dirty="0">
                <a:effectLst/>
                <a:ea typeface="Arial Unicode MS"/>
                <a:cs typeface="Arial Unicode MS"/>
              </a:rPr>
              <a:t>Among its many possible functions, it could help establish and track performance measures, evaluate new green technologies for future applicability, manage smart-city functions, and ensure that K–12 education prepares its children for thriving and, eventually, working in a green city. </a:t>
            </a:r>
          </a:p>
          <a:p>
            <a:endParaRPr lang="en-US" kern="0" dirty="0">
              <a:solidFill>
                <a:srgbClr val="000000"/>
              </a:solidFill>
              <a:ea typeface="Arial Unicode MS"/>
              <a:cs typeface="Arial Unicode MS"/>
            </a:endParaRPr>
          </a:p>
          <a:p>
            <a:r>
              <a:rPr lang="en-US" kern="0" dirty="0">
                <a:solidFill>
                  <a:srgbClr val="000000"/>
                </a:solidFill>
                <a:effectLst/>
                <a:ea typeface="Arial Unicode MS"/>
                <a:cs typeface="Arial Unicode MS"/>
              </a:rPr>
              <a:t>Later, when the organization is more mature, it may become the green city’s primary hub for conducting major research and may even evolve into a university that can attract students, research funds, educators, and conference attendees from all over the world. I like Western Institute of Technology (WIT).</a:t>
            </a:r>
            <a:endParaRPr lang="en-US" kern="100" dirty="0">
              <a:effectLst/>
              <a:ea typeface="Calibri" panose="020F0502020204030204" pitchFamily="34" charset="0"/>
              <a:cs typeface="Times New Roman" panose="02020603050405020304" pitchFamily="18" charset="0"/>
            </a:endParaRPr>
          </a:p>
          <a:p>
            <a:endParaRPr lang="en-US" kern="100" dirty="0">
              <a:effectLst/>
              <a:ea typeface="Calibri" panose="020F0502020204030204" pitchFamily="34" charset="0"/>
              <a:cs typeface="Times New Roman" panose="02020603050405020304" pitchFamily="18" charset="0"/>
            </a:endParaRPr>
          </a:p>
          <a:p>
            <a:r>
              <a:rPr lang="en-US" kern="100" dirty="0">
                <a:ea typeface="Calibri" panose="020F0502020204030204" pitchFamily="34" charset="0"/>
                <a:cs typeface="Times New Roman" panose="02020603050405020304" pitchFamily="18" charset="0"/>
              </a:rPr>
              <a:t>As green cities get built, their tech institutes will collaborate and network together, perhaps with each developing particular specializations that others can share.</a:t>
            </a:r>
            <a:endParaRPr lang="en-US" kern="1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36</a:t>
            </a:fld>
            <a:endParaRPr lang="en-US" dirty="0"/>
          </a:p>
        </p:txBody>
      </p:sp>
    </p:spTree>
    <p:extLst>
      <p:ext uri="{BB962C8B-B14F-4D97-AF65-F5344CB8AC3E}">
        <p14:creationId xmlns:p14="http://schemas.microsoft.com/office/powerpoint/2010/main" val="3695825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Courtesy: Angel McNall Photography, Shutterstock.com</a:t>
            </a:r>
          </a:p>
          <a:p>
            <a:r>
              <a:rPr lang="en-US" sz="1050" dirty="0"/>
              <a:t>The picture is of the old London Bridge at Lake Havasu City. The city was founded by Robert McCullough, back in the 1950s, to build outboard motors. His vision included a broader jobs base, and he neatly accomplished this by adding tourism. As Arizonans know, it’s one of the top tourist destinations in the state. The green city jobs base will likely evolve in a similar way. Some of the businesses will be “footloose”, not tied to natural resource availability such as Lake Havasu (for testing those motors). Some will undoubtedly relate to green and emissions free construction.</a:t>
            </a:r>
          </a:p>
          <a:p>
            <a:endParaRPr lang="en-US" sz="1050" dirty="0"/>
          </a:p>
          <a:p>
            <a:r>
              <a:rPr lang="en-US" sz="1050" dirty="0"/>
              <a:t>Working From Home (WFH) is clearly here to stay, and the jobs centers of the new city, as well as its homes, will be designed to fit this new situation.  Other goals will include:</a:t>
            </a:r>
          </a:p>
          <a:p>
            <a:endParaRPr lang="en-US" sz="1050" dirty="0"/>
          </a:p>
          <a:p>
            <a:pPr marL="171450" indent="-171450">
              <a:buFont typeface="Arial" panose="020B0604020202020204" pitchFamily="34" charset="0"/>
              <a:buChar char="•"/>
            </a:pPr>
            <a:r>
              <a:rPr lang="en-US" sz="1050" dirty="0"/>
              <a:t>Family-wage positions, so that a young person can create a lifelong commitment to the community they were born into;</a:t>
            </a:r>
          </a:p>
          <a:p>
            <a:pPr marL="171450" indent="-171450">
              <a:buFont typeface="Arial" panose="020B0604020202020204" pitchFamily="34" charset="0"/>
              <a:buChar char="•"/>
            </a:pPr>
            <a:r>
              <a:rPr lang="en-US" sz="1050" dirty="0"/>
              <a:t>Employer-education system collaboration so that young people are “job-ready” from the company’s viewpoint</a:t>
            </a:r>
          </a:p>
          <a:p>
            <a:pPr marL="171450" indent="-171450">
              <a:buFont typeface="Arial" panose="020B0604020202020204" pitchFamily="34" charset="0"/>
              <a:buChar char="•"/>
            </a:pPr>
            <a:r>
              <a:rPr lang="en-US" sz="1050" dirty="0"/>
              <a:t>Jobs-housing balance, so that affordable homes are only a short commute from workplaces, unlike many of our cities today where low-wage earners often have horrible commutes</a:t>
            </a:r>
          </a:p>
          <a:p>
            <a:pPr marL="171450" indent="-171450">
              <a:buFont typeface="Arial" panose="020B0604020202020204" pitchFamily="34" charset="0"/>
              <a:buChar char="•"/>
            </a:pPr>
            <a:r>
              <a:rPr lang="en-US" sz="1050" dirty="0"/>
              <a:t>Apprenticeships, trade and technical schools for those not interested in college.</a:t>
            </a:r>
          </a:p>
          <a:p>
            <a:r>
              <a:rPr lang="en-US" sz="1050" dirty="0"/>
              <a:t>This will require a commitment to and funding for affordable housing.</a:t>
            </a:r>
          </a:p>
          <a:p>
            <a:pPr marL="171450" indent="-171450">
              <a:buFont typeface="Arial" panose="020B0604020202020204" pitchFamily="34" charset="0"/>
              <a:buChar char="•"/>
            </a:pPr>
            <a:endParaRPr lang="en-US" sz="1050" dirty="0"/>
          </a:p>
          <a:p>
            <a:r>
              <a:rPr lang="en-US" sz="1050" dirty="0"/>
              <a:t>Branches of the nation’s big employers will be invited to come to green cities.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E4577A-8C71-431A-AAB1-C09BA0C3A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3AF17F0-6E3E-158E-19F2-02342A906E10}"/>
              </a:ext>
            </a:extLst>
          </p:cNvPr>
          <p:cNvSpPr>
            <a:spLocks noGrp="1"/>
          </p:cNvSpPr>
          <p:nvPr>
            <p:ph type="ftr" sz="quarter" idx="4"/>
          </p:nvPr>
        </p:nvSpPr>
        <p:spPr/>
        <p:txBody>
          <a:bodyPr/>
          <a:lstStyle/>
          <a:p>
            <a:r>
              <a:rPr lang="en-US" dirty="0"/>
              <a:t>Climate Change: What We Can Do</a:t>
            </a:r>
          </a:p>
        </p:txBody>
      </p:sp>
    </p:spTree>
    <p:extLst>
      <p:ext uri="{BB962C8B-B14F-4D97-AF65-F5344CB8AC3E}">
        <p14:creationId xmlns:p14="http://schemas.microsoft.com/office/powerpoint/2010/main" val="497355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Industrial Revolution, cottage industry meant operating a loom, creating pottery, making lace, wood carving, furniture making, blacksmithing,  and many others, all in or adjacent to the home.</a:t>
            </a:r>
          </a:p>
          <a:p>
            <a:r>
              <a:rPr lang="en-US" dirty="0"/>
              <a:t>Evolving systems don’t just relate to building materials but to how we work and live our lives. CBS’s </a:t>
            </a:r>
            <a:r>
              <a:rPr lang="en-US" i="1" dirty="0"/>
              <a:t>Sixty Minutes </a:t>
            </a:r>
            <a:r>
              <a:rPr lang="en-US" dirty="0"/>
              <a:t>on January 15, 2024 had a segment on unmarketable office space in NYC. The pandemic’s Working From Home (WFH) strategy led to all kinds of formal and informal re-arrangements of home space so that one or both parents had a WFH setup.</a:t>
            </a:r>
          </a:p>
          <a:p>
            <a:endParaRPr lang="en-US" dirty="0"/>
          </a:p>
          <a:p>
            <a:r>
              <a:rPr lang="en-US" dirty="0"/>
              <a:t>Urban planners and economists have long worried that city cores will empty out, and former office space isn’t easily turned into housing, although various cities are trying. New cities likely need to plan and design differently: homes need a work station (ideally sound-proofed from other household activities) for each adult in the household; neighborhoods may need “WeWork”-type gathering places with coffee, high speed printers, private meeting rooms (despite the failure of that enterprise).</a:t>
            </a:r>
          </a:p>
          <a:p>
            <a:endParaRPr lang="en-US" dirty="0"/>
          </a:p>
          <a:p>
            <a:r>
              <a:rPr lang="en-US" dirty="0"/>
              <a:t>Green cities will plan both homes and business centers to accommodate the WFH phenomenon and house the new “cottage industries”.</a:t>
            </a: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38</a:t>
            </a:fld>
            <a:endParaRPr lang="en-US" dirty="0"/>
          </a:p>
        </p:txBody>
      </p:sp>
    </p:spTree>
    <p:extLst>
      <p:ext uri="{BB962C8B-B14F-4D97-AF65-F5344CB8AC3E}">
        <p14:creationId xmlns:p14="http://schemas.microsoft.com/office/powerpoint/2010/main" val="1779109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1130300"/>
            <a:ext cx="5422900" cy="3049588"/>
          </a:xfrm>
        </p:spPr>
      </p:sp>
      <p:sp>
        <p:nvSpPr>
          <p:cNvPr id="3" name="Notes Placeholder 2"/>
          <p:cNvSpPr>
            <a:spLocks noGrp="1"/>
          </p:cNvSpPr>
          <p:nvPr>
            <p:ph type="body" idx="1"/>
          </p:nvPr>
        </p:nvSpPr>
        <p:spPr/>
        <p:txBody>
          <a:bodyPr/>
          <a:lstStyle/>
          <a:p>
            <a:r>
              <a:rPr lang="en-US" sz="1000" dirty="0"/>
              <a:t>Illustrations courtesy (on left) Lano Lan/Shutterstock.com; (on right), Alison Hancock/ Shutterstock.com.</a:t>
            </a:r>
          </a:p>
          <a:p>
            <a:endParaRPr lang="en-US" sz="1000" dirty="0"/>
          </a:p>
          <a:p>
            <a:r>
              <a:rPr lang="en-US" sz="1200" dirty="0"/>
              <a:t>Only a tiny percentage of our food today is grown within the city where we live. We assume that almost by definition, food comes from the countryside, from farms. And yet there are great opportunities for urban food-production, from kitchen sprouting, to window boxes, to community P-patches, edible landscaping, rooftop gardens and more.</a:t>
            </a:r>
          </a:p>
          <a:p>
            <a:endParaRPr lang="en-US" sz="1200" dirty="0"/>
          </a:p>
          <a:p>
            <a:r>
              <a:rPr lang="en-US" sz="1200" dirty="0"/>
              <a:t>A completely sustainable city will also use its human manure as fertilizer. I was raised on a small mixed farm and the cows were “mucked out” every day and the poop and straw piled up in a big midden. Every so often my father then hauled out the flatbed trailer, hooked it to the tractor and loaded it with manure. All the crop fields got a serving of manure. This method began to get replaced by nitrogen fertilizer in a bag--expensive, water-polluting and meaning animal waste had little place in the process. Human biosolids have been safely produced and used as fertilizer for decades.  Green cities will be able to marry this “black water” with hydroponics production. The open fields will be too hot in many places for crop-growing, and indoor systems will become the norm. Because of their potential for “vertical farming”, hydroponics plants can fit well into a compact city neighborhood.  Green cities will show the way. </a:t>
            </a: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39</a:t>
            </a:fld>
            <a:endParaRPr lang="en-US" dirty="0"/>
          </a:p>
        </p:txBody>
      </p:sp>
    </p:spTree>
    <p:extLst>
      <p:ext uri="{BB962C8B-B14F-4D97-AF65-F5344CB8AC3E}">
        <p14:creationId xmlns:p14="http://schemas.microsoft.com/office/powerpoint/2010/main" val="249502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chart is from Wikipedia,</a:t>
            </a:r>
            <a:r>
              <a:rPr lang="en-US" sz="1800" u="sng" kern="100"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3"/>
              </a:rPr>
              <a:t> </a:t>
            </a:r>
            <a:r>
              <a:rPr lang="en-US" sz="10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High and low emitting nations</a:t>
            </a:r>
            <a:r>
              <a:rPr lang="en-US" sz="10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US" sz="1100" dirty="0"/>
              <a:t> not usually accepted as an academic source. It doesn’t show many of the world’s 200+ nations, but it cleverly shows both per capita and total national emissions by using the width of each bar to reflect population size so that the rectangles indicate total national emissions. But this starts with </a:t>
            </a:r>
            <a:r>
              <a:rPr lang="en-US" sz="1100" i="1" dirty="0"/>
              <a:t>per capita </a:t>
            </a:r>
            <a:r>
              <a:rPr lang="en-US" sz="1100" dirty="0"/>
              <a:t>emissions. Note on the vertical text CO</a:t>
            </a:r>
            <a:r>
              <a:rPr lang="en-US" sz="1100" baseline="-25000" dirty="0"/>
              <a:t>2</a:t>
            </a:r>
            <a:r>
              <a:rPr lang="en-US" sz="1100" dirty="0"/>
              <a:t>e meaning carbon dioxide equivalents.</a:t>
            </a:r>
          </a:p>
          <a:p>
            <a:endParaRPr lang="en-US" sz="1100" dirty="0"/>
          </a:p>
          <a:p>
            <a:r>
              <a:rPr lang="en-US" sz="1100" dirty="0"/>
              <a:t>Here the U.S. is shown, correctly, as one of the world’s highest per capita emitters. Saudia Arabia and oil-producing Middle Eastern countries are higher; the U.S. is at about 14-15 tons per capita per annum (down from more than 20 a few years ago, so we are doing </a:t>
            </a:r>
            <a:r>
              <a:rPr lang="en-US" sz="1100" i="1" dirty="0"/>
              <a:t>something</a:t>
            </a:r>
            <a:r>
              <a:rPr lang="en-US" sz="1100" dirty="0"/>
              <a:t> right!); nevertheless, we are a very long way from zero, or even from the world average of 3 tons per person per year.</a:t>
            </a:r>
          </a:p>
          <a:p>
            <a:endParaRPr lang="en-US" sz="1100" dirty="0"/>
          </a:p>
          <a:p>
            <a:r>
              <a:rPr lang="en-US" sz="1100" dirty="0"/>
              <a:t>This big disparity in emissions per person is a top issue in global discussions about equitable  mitigation, as we saw in late 2023 at COP 28 in Dubai. The world’s less industrialized nations want a chance to catch up with wealthier nations’ standards of living before being forced to ratchet back </a:t>
            </a:r>
            <a:r>
              <a:rPr lang="en-US" sz="1100" i="1" dirty="0"/>
              <a:t>their</a:t>
            </a:r>
            <a:r>
              <a:rPr lang="en-US" sz="1100" dirty="0"/>
              <a:t> emissions. The equity issue is relevant just within the U.S. too; recent reports indicate that just a handful of high-fliers in the U.S. are responsible for a significant percentage of emissions.</a:t>
            </a:r>
          </a:p>
        </p:txBody>
      </p:sp>
      <p:sp>
        <p:nvSpPr>
          <p:cNvPr id="5" name="Slide Number Placeholder 4"/>
          <p:cNvSpPr>
            <a:spLocks noGrp="1"/>
          </p:cNvSpPr>
          <p:nvPr>
            <p:ph type="sldNum" sz="quarter" idx="5"/>
          </p:nvPr>
        </p:nvSpPr>
        <p:spPr/>
        <p:txBody>
          <a:bodyPr/>
          <a:lstStyle/>
          <a:p>
            <a:fld id="{0775476F-A808-1F46-A368-07984F6DA22E}" type="slidenum">
              <a:rPr lang="en-US" smtClean="0"/>
              <a:t>4</a:t>
            </a:fld>
            <a:endParaRPr lang="en-US" dirty="0"/>
          </a:p>
        </p:txBody>
      </p:sp>
      <p:sp>
        <p:nvSpPr>
          <p:cNvPr id="4" name="Footer Placeholder 3">
            <a:extLst>
              <a:ext uri="{FF2B5EF4-FFF2-40B4-BE49-F238E27FC236}">
                <a16:creationId xmlns:a16="http://schemas.microsoft.com/office/drawing/2014/main" id="{825FD568-E367-2DB3-FD42-B6C43A5ECBEB}"/>
              </a:ext>
            </a:extLst>
          </p:cNvPr>
          <p:cNvSpPr>
            <a:spLocks noGrp="1"/>
          </p:cNvSpPr>
          <p:nvPr>
            <p:ph type="ftr" sz="quarter" idx="4"/>
          </p:nvPr>
        </p:nvSpPr>
        <p:spPr/>
        <p:txBody>
          <a:bodyPr/>
          <a:lstStyle/>
          <a:p>
            <a:r>
              <a:rPr lang="en-US" dirty="0"/>
              <a:t>Climate Change: What We Can Do</a:t>
            </a:r>
          </a:p>
        </p:txBody>
      </p:sp>
    </p:spTree>
    <p:extLst>
      <p:ext uri="{BB962C8B-B14F-4D97-AF65-F5344CB8AC3E}">
        <p14:creationId xmlns:p14="http://schemas.microsoft.com/office/powerpoint/2010/main" val="1013729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Left picture courtesy richardernestyap/Shutterstock.com; right picture courtesy Arina B Habich/Shutterstock.com. </a:t>
            </a:r>
          </a:p>
          <a:p>
            <a:r>
              <a:rPr lang="en-US" dirty="0"/>
              <a:t>From kitchen sprouting, to herb-growing on window boxes, to planters on balconies-even apartments and condos can accommodate food-growing if it’s planned for and designed in. Almost everyone enjoys having a quiet, private outdoor space even if tiny.</a:t>
            </a:r>
          </a:p>
          <a:p>
            <a:endParaRPr lang="en-US" dirty="0"/>
          </a:p>
          <a:p>
            <a:r>
              <a:rPr lang="en-US" dirty="0"/>
              <a:t>Community P-patch spaces and farmers’ market spaces will be designed in as well.</a:t>
            </a:r>
          </a:p>
          <a:p>
            <a:endParaRPr lang="en-US" dirty="0"/>
          </a:p>
          <a:p>
            <a:r>
              <a:rPr lang="en-US" dirty="0"/>
              <a:t>Single family homeowners will be allowed to have a few chickens.</a:t>
            </a:r>
          </a:p>
          <a:p>
            <a:endParaRPr lang="en-US" dirty="0"/>
          </a:p>
          <a:p>
            <a:r>
              <a:rPr lang="en-US" dirty="0"/>
              <a:t>Local customs and festivals could involve local food.</a:t>
            </a:r>
          </a:p>
        </p:txBody>
      </p:sp>
      <p:sp>
        <p:nvSpPr>
          <p:cNvPr id="4" name="Slide Number Placeholder 3"/>
          <p:cNvSpPr>
            <a:spLocks noGrp="1"/>
          </p:cNvSpPr>
          <p:nvPr>
            <p:ph type="sldNum" sz="quarter" idx="5"/>
          </p:nvPr>
        </p:nvSpPr>
        <p:spPr/>
        <p:txBody>
          <a:bodyPr/>
          <a:lstStyle/>
          <a:p>
            <a:fld id="{0DE4577A-8C71-431A-AAB1-C09BA0C3A438}" type="slidenum">
              <a:rPr lang="en-US" smtClean="0"/>
              <a:t>40</a:t>
            </a:fld>
            <a:endParaRPr lang="en-US" dirty="0"/>
          </a:p>
        </p:txBody>
      </p:sp>
    </p:spTree>
    <p:extLst>
      <p:ext uri="{BB962C8B-B14F-4D97-AF65-F5344CB8AC3E}">
        <p14:creationId xmlns:p14="http://schemas.microsoft.com/office/powerpoint/2010/main" val="3677091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Illustrations courtesy: (on left) Mike Shaw/  Shutterstock.com (on right) Everett Collection/ Shutterstock.com </a:t>
            </a:r>
          </a:p>
          <a:p>
            <a:endParaRPr lang="en-US" sz="1000" dirty="0"/>
          </a:p>
          <a:p>
            <a:r>
              <a:rPr lang="en-US" dirty="0"/>
              <a:t>Industrialist George Pullman, creator of the Pullman rail car, built a company town outside of Chicago.  He visualized it as utopia, but it lasted only a dozen years. This was a top-down place in design and management. Over 300 inspectors and other staff for a place of under 10,000 people. The Pullman City Hotel, a splendid structure was the only place to get a drink, as George Pullman didn’t approve. There were 29 taverns just across the town line!   </a:t>
            </a:r>
          </a:p>
          <a:p>
            <a:endParaRPr lang="en-US" dirty="0"/>
          </a:p>
          <a:p>
            <a:r>
              <a:rPr lang="en-US" dirty="0"/>
              <a:t>Paychecks were in two batches-the first for the rent, had to be endorsed right back to the company. The second was what remained to feed and clothe one’s family. Wages were cut, but not rents, when a recession came in the 1890s.  Pullman City was the scene of a great deal of labor unrest and the rise of labor organizer Eugene Debs. Within just over a decade this elegant, sterile place was dissolved. </a:t>
            </a:r>
          </a:p>
          <a:p>
            <a:endParaRPr lang="en-US" dirty="0"/>
          </a:p>
          <a:p>
            <a:r>
              <a:rPr lang="en-US" dirty="0"/>
              <a:t>After his death, George Pullman was buried under many tons of concrete the prevent his body from being desecrated.</a:t>
            </a:r>
          </a:p>
          <a:p>
            <a:endParaRPr lang="en-US" dirty="0"/>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41</a:t>
            </a:fld>
            <a:endParaRPr lang="en-US" dirty="0"/>
          </a:p>
        </p:txBody>
      </p:sp>
    </p:spTree>
    <p:extLst>
      <p:ext uri="{BB962C8B-B14F-4D97-AF65-F5344CB8AC3E}">
        <p14:creationId xmlns:p14="http://schemas.microsoft.com/office/powerpoint/2010/main" val="770453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Pictures courtesy City of Greenbelt website.</a:t>
            </a:r>
          </a:p>
          <a:p>
            <a:endParaRPr lang="en-US" sz="1000" dirty="0"/>
          </a:p>
          <a:p>
            <a:r>
              <a:rPr lang="en-US" dirty="0"/>
              <a:t>The second place in this tale of two cities is Greenbelt, Maryland. It was founded in the 1930s as part of the recovery from the Great Recession. This planned city intentionally </a:t>
            </a:r>
            <a:r>
              <a:rPr lang="en-US" b="1" dirty="0"/>
              <a:t>recruited activists</a:t>
            </a:r>
            <a:r>
              <a:rPr lang="en-US" dirty="0"/>
              <a:t>, and provided help to set up </a:t>
            </a:r>
            <a:r>
              <a:rPr lang="en-US" b="1" dirty="0"/>
              <a:t>community co-ops</a:t>
            </a:r>
            <a:r>
              <a:rPr lang="en-US" dirty="0"/>
              <a:t>, from daycare to a lumber store.  Greenbelt's longevity as a thriving place also came about by the </a:t>
            </a:r>
            <a:r>
              <a:rPr lang="en-US" b="1" dirty="0"/>
              <a:t>community’s buyout </a:t>
            </a:r>
            <a:r>
              <a:rPr lang="en-US" dirty="0"/>
              <a:t>of the federal government in the 1950s. They formed another co-op to do this!</a:t>
            </a:r>
          </a:p>
          <a:p>
            <a:endParaRPr lang="en-US" dirty="0"/>
          </a:p>
          <a:p>
            <a:r>
              <a:rPr lang="en-US" dirty="0"/>
              <a:t>My hypothesis for green cities is that grass-roots involvement is just as important as splendid urban design.</a:t>
            </a: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42</a:t>
            </a:fld>
            <a:endParaRPr lang="en-US" dirty="0"/>
          </a:p>
        </p:txBody>
      </p:sp>
    </p:spTree>
    <p:extLst>
      <p:ext uri="{BB962C8B-B14F-4D97-AF65-F5344CB8AC3E}">
        <p14:creationId xmlns:p14="http://schemas.microsoft.com/office/powerpoint/2010/main" val="2177813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43</a:t>
            </a:fld>
            <a:endParaRPr lang="en-US" dirty="0"/>
          </a:p>
        </p:txBody>
      </p:sp>
    </p:spTree>
    <p:extLst>
      <p:ext uri="{BB962C8B-B14F-4D97-AF65-F5344CB8AC3E}">
        <p14:creationId xmlns:p14="http://schemas.microsoft.com/office/powerpoint/2010/main" val="1373278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Illustration courtesy Robert Adrian Hillman/ Shutterstock.com</a:t>
            </a:r>
          </a:p>
          <a:p>
            <a:r>
              <a:rPr lang="en-US" dirty="0"/>
              <a:t>When a green cities interest group forms (which today is not hard given all the tools on the internet), it should hold a kick-off conference, inviting all possible interested parties. It can be self-financing in a way that allows some registrations to be scholarships.</a:t>
            </a:r>
          </a:p>
          <a:p>
            <a:endParaRPr lang="en-US" dirty="0"/>
          </a:p>
          <a:p>
            <a:r>
              <a:rPr lang="en-US" dirty="0"/>
              <a:t>The conference’s mantra should be “Under what conditions…” could my group help to make this green city happen. That’s to say, this event isn’t a debate on whether green new cities are a good idea.</a:t>
            </a:r>
          </a:p>
          <a:p>
            <a:endParaRPr lang="en-US" dirty="0"/>
          </a:p>
          <a:p>
            <a:r>
              <a:rPr lang="en-US" dirty="0"/>
              <a:t>Out of the conference should come a blue-ribbon site selection team, which will invite communities and landowners to step forward in a contest. More steps are needed to ensure the chosen site is feasible, then master planning can begin.  Financing will come from many sources, and each project will likely be a public-private partnership, as cities actually are today.</a:t>
            </a:r>
          </a:p>
          <a:p>
            <a:endParaRPr lang="en-US" dirty="0"/>
          </a:p>
          <a:p>
            <a:r>
              <a:rPr lang="en-US" dirty="0"/>
              <a:t>Ideally these places will be built fast, ten years from ribbon-cutting to buildout. We don’t have much time to seriously start cutting GHG emissions, and  a planned place functions better when all its parts are built out.</a:t>
            </a:r>
          </a:p>
        </p:txBody>
      </p:sp>
      <p:sp>
        <p:nvSpPr>
          <p:cNvPr id="4" name="Slide Number Placeholder 3"/>
          <p:cNvSpPr>
            <a:spLocks noGrp="1"/>
          </p:cNvSpPr>
          <p:nvPr>
            <p:ph type="sldNum" sz="quarter" idx="5"/>
          </p:nvPr>
        </p:nvSpPr>
        <p:spPr/>
        <p:txBody>
          <a:bodyPr/>
          <a:lstStyle/>
          <a:p>
            <a:fld id="{0DE4577A-8C71-431A-AAB1-C09BA0C3A438}" type="slidenum">
              <a:rPr lang="en-US" smtClean="0"/>
              <a:t>44</a:t>
            </a:fld>
            <a:endParaRPr lang="en-US" dirty="0"/>
          </a:p>
        </p:txBody>
      </p:sp>
    </p:spTree>
    <p:extLst>
      <p:ext uri="{BB962C8B-B14F-4D97-AF65-F5344CB8AC3E}">
        <p14:creationId xmlns:p14="http://schemas.microsoft.com/office/powerpoint/2010/main" val="25745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Picture courtesy Intarit/Shutterstock.com</a:t>
            </a:r>
          </a:p>
          <a:p>
            <a:r>
              <a:rPr lang="en-US" i="1" dirty="0"/>
              <a:t>Construction equipment </a:t>
            </a:r>
            <a:r>
              <a:rPr lang="en-US" dirty="0"/>
              <a:t>is pretty much all diesel today, and a new city isn’t going to get built without it. Hydrogen-fueled equipment is  a possibility.</a:t>
            </a:r>
          </a:p>
          <a:p>
            <a:endParaRPr lang="en-US" dirty="0"/>
          </a:p>
          <a:p>
            <a:r>
              <a:rPr lang="en-US" i="1" dirty="0"/>
              <a:t>Aviation</a:t>
            </a:r>
            <a:r>
              <a:rPr lang="en-US" dirty="0"/>
              <a:t> will be needed for green city connections to everywhere else. The picture is of a solar-powered airplane that flew around the world, but passenger service isn’t available yet!</a:t>
            </a:r>
          </a:p>
          <a:p>
            <a:endParaRPr lang="en-US" dirty="0"/>
          </a:p>
          <a:p>
            <a:r>
              <a:rPr lang="en-US" dirty="0"/>
              <a:t>Green cities will need a suburban ring of transfer points for </a:t>
            </a:r>
            <a:r>
              <a:rPr lang="en-US" i="1" dirty="0"/>
              <a:t>fossil-fueled delivery trucks </a:t>
            </a:r>
            <a:r>
              <a:rPr lang="en-US" dirty="0"/>
              <a:t>coming to serve their people. Pod-type containers will bring stuff the last few miles on an electric freight system.</a:t>
            </a:r>
          </a:p>
          <a:p>
            <a:endParaRPr lang="en-US" dirty="0"/>
          </a:p>
          <a:p>
            <a:r>
              <a:rPr lang="en-US" dirty="0"/>
              <a:t>GHG emissions will be created on behalf of green city residents, by </a:t>
            </a:r>
            <a:r>
              <a:rPr lang="en-US" i="1" dirty="0"/>
              <a:t>goods manufactured in other places.</a:t>
            </a:r>
            <a:r>
              <a:rPr lang="en-US" dirty="0"/>
              <a:t> The green cities will have their own green factories, but not supplying everything that people want to buy. Industrial specialization doesn’t work that way.</a:t>
            </a:r>
          </a:p>
          <a:p>
            <a:endParaRPr lang="en-US" dirty="0"/>
          </a:p>
          <a:p>
            <a:r>
              <a:rPr lang="en-US" dirty="0"/>
              <a:t>And then there’s the “</a:t>
            </a:r>
            <a:r>
              <a:rPr lang="en-US" i="1" dirty="0"/>
              <a:t>embodied carbon</a:t>
            </a:r>
            <a:r>
              <a:rPr lang="en-US" dirty="0"/>
              <a:t>” challenge: GHGs created in the production of electric vehicles, refrigerators, building materials – in the production of many items we rely on. It’s on the radar but not resolved yet.	</a:t>
            </a: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45</a:t>
            </a:fld>
            <a:endParaRPr lang="en-US" dirty="0"/>
          </a:p>
        </p:txBody>
      </p:sp>
    </p:spTree>
    <p:extLst>
      <p:ext uri="{BB962C8B-B14F-4D97-AF65-F5344CB8AC3E}">
        <p14:creationId xmlns:p14="http://schemas.microsoft.com/office/powerpoint/2010/main" val="2836693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46</a:t>
            </a:fld>
            <a:endParaRPr lang="en-US" dirty="0"/>
          </a:p>
        </p:txBody>
      </p:sp>
    </p:spTree>
    <p:extLst>
      <p:ext uri="{BB962C8B-B14F-4D97-AF65-F5344CB8AC3E}">
        <p14:creationId xmlns:p14="http://schemas.microsoft.com/office/powerpoint/2010/main" val="30819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just"/>
            <a:r>
              <a:rPr lang="en-US" sz="3600" u="sng" dirty="0">
                <a:hlinkClick r:id="rId3"/>
              </a:rPr>
              <a:t>http://www.freedigitalphotos.net</a:t>
            </a:r>
            <a:r>
              <a:rPr lang="en-US" sz="3600" u="sng" dirty="0"/>
              <a:t> :1. </a:t>
            </a:r>
            <a:r>
              <a:rPr lang="en-US" sz="3600" dirty="0"/>
              <a:t>“Caucasian baby” by imagerymajestic 1-13-13 #10068914.</a:t>
            </a:r>
          </a:p>
          <a:p>
            <a:pPr algn="just"/>
            <a:endParaRPr lang="en-US" sz="2100" dirty="0"/>
          </a:p>
          <a:p>
            <a:pPr algn="just"/>
            <a:endParaRPr lang="en-US" sz="4200" dirty="0"/>
          </a:p>
          <a:p>
            <a:pPr algn="just"/>
            <a:r>
              <a:rPr lang="en-US" sz="4800" dirty="0"/>
              <a:t>Yes, birth rates are falling, but births over deaths are still climbing and then there’s immigration. My work relies on the US Census Bureau projections. </a:t>
            </a:r>
          </a:p>
          <a:p>
            <a:pPr algn="just"/>
            <a:endParaRPr lang="en-US" sz="4800" dirty="0"/>
          </a:p>
          <a:p>
            <a:pPr algn="just"/>
            <a:r>
              <a:rPr lang="en-US" sz="4800" dirty="0"/>
              <a:t>Where are we going to put all these people? If they move into existing metropolitan areas (and more than 80% of U.S. live in urban areas now, so those are the odds), much of the buildable space is in the suburbs, often with up to 5-acre or 10-acre lot zoning.  Suburban growth, with large lots, long utility connections, long commutes and little possibility of walkability or transit, is NOT going to result in lower carbon footprints for our new people. Imagine the carbon footprint of all these new people if they are housed and live the way we do things now!</a:t>
            </a:r>
          </a:p>
          <a:p>
            <a:pPr algn="just"/>
            <a:endParaRPr lang="en-US" sz="4800" dirty="0"/>
          </a:p>
          <a:p>
            <a:pPr algn="just"/>
            <a:r>
              <a:rPr lang="en-US" sz="4800" dirty="0"/>
              <a:t>Some cities changing their zoning regulations in order to densify (such as the plans for Detached Accessory Dwelling Units or DADUs in Seattle). But such steps can’t accommodate all our national growth.</a:t>
            </a:r>
          </a:p>
          <a:p>
            <a:pPr algn="just"/>
            <a:endParaRPr lang="en-US" sz="4800" dirty="0"/>
          </a:p>
          <a:p>
            <a:pPr algn="just"/>
            <a:r>
              <a:rPr lang="en-US" sz="4800" dirty="0"/>
              <a:t>We need to think about building for growth using a completely different approach – new places, done with much more compact designs and different transportation systems – and  green buildings and infrastructure throughout. Green cities where carbon footprints are tiny</a:t>
            </a:r>
            <a:r>
              <a:rPr lang="en-US" sz="4800" i="1" dirty="0"/>
              <a:t> </a:t>
            </a:r>
            <a:r>
              <a:rPr lang="en-US" sz="4800" dirty="0"/>
              <a:t>or zero! This is the topic of Session 2.</a:t>
            </a:r>
          </a:p>
          <a:p>
            <a:endParaRPr lang="en-US" sz="4800" dirty="0"/>
          </a:p>
          <a:p>
            <a:endParaRPr lang="en-US" sz="4600" dirty="0"/>
          </a:p>
          <a:p>
            <a:endParaRPr lang="en-US" sz="4600" dirty="0"/>
          </a:p>
          <a:p>
            <a:r>
              <a:rPr lang="en-US" sz="4600" dirty="0"/>
              <a:t> </a:t>
            </a:r>
          </a:p>
          <a:p>
            <a:r>
              <a:rPr lang="en-US" sz="4600" b="1" dirty="0"/>
              <a:t> </a:t>
            </a:r>
            <a:endParaRPr lang="en-US" sz="4600" dirty="0"/>
          </a:p>
          <a:p>
            <a:endParaRPr lang="en-US" dirty="0"/>
          </a:p>
        </p:txBody>
      </p:sp>
      <p:sp>
        <p:nvSpPr>
          <p:cNvPr id="4" name="Slide Number Placeholder 3"/>
          <p:cNvSpPr>
            <a:spLocks noGrp="1"/>
          </p:cNvSpPr>
          <p:nvPr>
            <p:ph type="sldNum" sz="quarter" idx="10"/>
          </p:nvPr>
        </p:nvSpPr>
        <p:spPr/>
        <p:txBody>
          <a:bodyPr/>
          <a:lstStyle/>
          <a:p>
            <a:fld id="{155FAD1C-DDED-4625-8553-AF97FC878BCC}" type="slidenum">
              <a:rPr lang="en-US" smtClean="0"/>
              <a:pPr/>
              <a:t>5</a:t>
            </a:fld>
            <a:endParaRPr lang="en-US" dirty="0"/>
          </a:p>
        </p:txBody>
      </p:sp>
      <p:sp>
        <p:nvSpPr>
          <p:cNvPr id="5" name="Footer Placeholder 4">
            <a:extLst>
              <a:ext uri="{FF2B5EF4-FFF2-40B4-BE49-F238E27FC236}">
                <a16:creationId xmlns:a16="http://schemas.microsoft.com/office/drawing/2014/main" id="{5CCD6411-CBCB-5C65-6E04-EF0E99147B4D}"/>
              </a:ext>
            </a:extLst>
          </p:cNvPr>
          <p:cNvSpPr>
            <a:spLocks noGrp="1"/>
          </p:cNvSpPr>
          <p:nvPr>
            <p:ph type="ftr" sz="quarter" idx="4"/>
          </p:nvPr>
        </p:nvSpPr>
        <p:spPr/>
        <p:txBody>
          <a:bodyPr/>
          <a:lstStyle/>
          <a:p>
            <a:r>
              <a:rPr lang="en-US" dirty="0"/>
              <a:t>Climate Change: What We Can Do</a:t>
            </a:r>
          </a:p>
        </p:txBody>
      </p:sp>
    </p:spTree>
    <p:extLst>
      <p:ext uri="{BB962C8B-B14F-4D97-AF65-F5344CB8AC3E}">
        <p14:creationId xmlns:p14="http://schemas.microsoft.com/office/powerpoint/2010/main" val="3032013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9788" y="4348768"/>
            <a:ext cx="5681980" cy="3558570"/>
          </a:xfrm>
        </p:spPr>
        <p:txBody>
          <a:bodyPr/>
          <a:lstStyle/>
          <a:p>
            <a:r>
              <a:rPr lang="en-US" dirty="0"/>
              <a:t>In our June 4 class, twelve inches of sea level rise by 2100 was mentioned. My research suggests it could be MUCH higher. Of course, no statistician will approve of this chart.  The first six bars are from various actual recent projections, as described in Appendix III of </a:t>
            </a:r>
            <a:r>
              <a:rPr lang="en-US" i="1" dirty="0"/>
              <a:t>Green New Cities</a:t>
            </a:r>
            <a:r>
              <a:rPr lang="en-US" dirty="0"/>
              <a:t>. The last three bars are from research on pre-history when carbon dioxide concentrations and /or world temperatures were close to today, also as described in Appendix III. We can’t put dates on this bar chart!</a:t>
            </a:r>
          </a:p>
          <a:p>
            <a:endParaRPr lang="en-US" dirty="0"/>
          </a:p>
          <a:p>
            <a:r>
              <a:rPr lang="en-US" dirty="0"/>
              <a:t>But, folks, before all this plays out, and especially if we don’t get more serious about mitigation, high tide marks could be a hundred feet higher than today. I won’t still be alive and likely nor will you, but don’t we need to consider the seventh generation?</a:t>
            </a:r>
          </a:p>
          <a:p>
            <a:endParaRPr lang="en-US" dirty="0"/>
          </a:p>
          <a:p>
            <a:r>
              <a:rPr lang="en-US" dirty="0"/>
              <a:t>About two decades ago, the U.S. Environmental Protection Agency was mapping world population by contour (one foot, two feet, five feet, and so on above sea level). It appears that this work was halted by one or other nameless presidents. Since that time Americans have continued to flock to waterfront property.  </a:t>
            </a:r>
          </a:p>
          <a:p>
            <a:endParaRPr lang="en-US" dirty="0"/>
          </a:p>
          <a:p>
            <a:r>
              <a:rPr lang="en-US" dirty="0"/>
              <a:t>Large swaths of Florida will be underwater in a few decades (though of course, I can’t say exactly when) and today 900 or more people a day are still moving there! Yet another argument supporting a national urban strategic plan, addressed in Chapter 2.</a:t>
            </a:r>
          </a:p>
        </p:txBody>
      </p:sp>
      <p:sp>
        <p:nvSpPr>
          <p:cNvPr id="4" name="Slide Number Placeholder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1868073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9047" y="4413081"/>
            <a:ext cx="5884532" cy="4175671"/>
          </a:xfrm>
        </p:spPr>
        <p:txBody>
          <a:bodyPr>
            <a:normAutofit lnSpcReduction="10000"/>
          </a:bodyPr>
          <a:lstStyle/>
          <a:p>
            <a:pPr marL="0" marR="0" algn="just">
              <a:spcBef>
                <a:spcPts val="0"/>
              </a:spcBef>
              <a:spcAft>
                <a:spcPts val="0"/>
              </a:spcAft>
            </a:pPr>
            <a:r>
              <a:rPr lang="en-US" sz="1000" b="1" u="sng" dirty="0"/>
              <a:t>Attribution: </a:t>
            </a:r>
            <a:r>
              <a:rPr lang="en-US" sz="1000" b="0" dirty="0">
                <a:solidFill>
                  <a:srgbClr val="000000"/>
                </a:solidFill>
                <a:effectLst/>
                <a:ea typeface="Times New Roman" panose="02020603050405020304" pitchFamily="18" charset="0"/>
              </a:rPr>
              <a:t>Singapore “Supertrees,” </a:t>
            </a:r>
            <a:r>
              <a:rPr lang="en-US" sz="1000" u="sng" dirty="0">
                <a:solidFill>
                  <a:srgbClr val="0070F0"/>
                </a:solidFill>
                <a:effectLst/>
                <a:ea typeface="Calibri" panose="020F0502020204030204" pitchFamily="34" charset="0"/>
                <a:cs typeface="Times New Roman" panose="02020603050405020304" pitchFamily="18" charset="0"/>
                <a:hlinkClick r:id="rId3"/>
              </a:rPr>
              <a:t>Zanettipix</a:t>
            </a:r>
            <a:r>
              <a:rPr lang="en-US" sz="1000" u="sng" dirty="0">
                <a:solidFill>
                  <a:srgbClr val="0070F0"/>
                </a:solidFill>
                <a:effectLst/>
                <a:ea typeface="Calibri" panose="020F0502020204030204" pitchFamily="34" charset="0"/>
                <a:cs typeface="Times New Roman" panose="02020603050405020304" pitchFamily="18" charset="0"/>
              </a:rPr>
              <a:t>/S</a:t>
            </a:r>
            <a:r>
              <a:rPr lang="en-US" sz="1000" dirty="0">
                <a:effectLst/>
                <a:ea typeface="Calibri" panose="020F0502020204030204" pitchFamily="34" charset="0"/>
                <a:cs typeface="Times New Roman" panose="02020603050405020304" pitchFamily="18" charset="0"/>
              </a:rPr>
              <a:t>hutterstock.  These amazing urban artefacts collect both rainwater and solar power. Note the walkway halfway up. </a:t>
            </a:r>
          </a:p>
          <a:p>
            <a:pPr marL="0" marR="0" algn="just">
              <a:spcBef>
                <a:spcPts val="0"/>
              </a:spcBef>
              <a:spcAft>
                <a:spcPts val="0"/>
              </a:spcAft>
            </a:pPr>
            <a:r>
              <a:rPr lang="en-US" sz="1300" dirty="0"/>
              <a:t>So, is our future all about doom and gloom?  I don’t believe so, although I do confess that I found Greta’s book very depressing.  Yet, the human species so far has shown itself to be extraordinarily resilient and adaptable.  No other animal manages to live successfully in so many different climatic zones. We need to dream a little in the face of such big challenges. New </a:t>
            </a:r>
            <a:r>
              <a:rPr lang="en-US" sz="1300" i="1" dirty="0"/>
              <a:t>zero emissions </a:t>
            </a:r>
            <a:r>
              <a:rPr lang="en-US" sz="1300" dirty="0"/>
              <a:t>communities can address all three problems: CO</a:t>
            </a:r>
            <a:r>
              <a:rPr lang="en-US" sz="1300" baseline="-25000" dirty="0"/>
              <a:t>2</a:t>
            </a:r>
            <a:r>
              <a:rPr lang="en-US" sz="1300" dirty="0"/>
              <a:t> emissions, population growth, and sea level rise. </a:t>
            </a:r>
          </a:p>
          <a:p>
            <a:pPr algn="just"/>
            <a:endParaRPr lang="en-US" sz="1300" dirty="0"/>
          </a:p>
          <a:p>
            <a:pPr algn="just"/>
            <a:r>
              <a:rPr lang="en-US" sz="1300" dirty="0"/>
              <a:t>The program I am proposing involves building a number of new planned communities that have tiny (or even zero) carbon living built right in, so that </a:t>
            </a:r>
            <a:r>
              <a:rPr lang="en-US" sz="1300" b="1" i="1" dirty="0"/>
              <a:t>simply living there reduces one’s carbon footprint</a:t>
            </a:r>
            <a:r>
              <a:rPr lang="en-US" sz="1300" i="1" dirty="0"/>
              <a:t>.  </a:t>
            </a:r>
            <a:r>
              <a:rPr lang="en-US" sz="1300" dirty="0"/>
              <a:t>I’m calling them </a:t>
            </a:r>
            <a:r>
              <a:rPr lang="en-US" sz="1300" i="1" dirty="0"/>
              <a:t>Green New Cities of Tomorrow.</a:t>
            </a:r>
          </a:p>
          <a:p>
            <a:pPr algn="just"/>
            <a:endParaRPr lang="en-US" sz="1300" dirty="0"/>
          </a:p>
          <a:p>
            <a:pPr algn="just"/>
            <a:r>
              <a:rPr lang="en-US" sz="1300" dirty="0"/>
              <a:t>Yes, some of aspects of the climate change dilemma appear to be out of human control, even if activists do succeed in stopping coal exports to Asia or Shell drilling rigs going to the Arctic; however, now may be a good time to recall the immortal words of anthropologist Margaret Mead:</a:t>
            </a:r>
          </a:p>
          <a:p>
            <a:pPr algn="just"/>
            <a:endParaRPr lang="en-US" sz="1300" dirty="0"/>
          </a:p>
          <a:p>
            <a:pPr lvl="1"/>
            <a:r>
              <a:rPr lang="en-US" sz="1300" dirty="0"/>
              <a:t>“Never doubt that a small group of thoughtful, committed citizens can change the world; indeed, </a:t>
            </a:r>
            <a:r>
              <a:rPr lang="en-US" sz="1300" i="1" dirty="0"/>
              <a:t>it's the only thing that ever has.”</a:t>
            </a:r>
            <a:br>
              <a:rPr lang="en-US" sz="1300" dirty="0"/>
            </a:br>
            <a:endParaRPr lang="en-US" sz="1300" dirty="0"/>
          </a:p>
          <a:p>
            <a:pPr algn="just"/>
            <a:endParaRPr lang="en-US" sz="1400" dirty="0"/>
          </a:p>
        </p:txBody>
      </p:sp>
      <p:sp>
        <p:nvSpPr>
          <p:cNvPr id="4" name="Slide Number Placeholder 3"/>
          <p:cNvSpPr>
            <a:spLocks noGrp="1"/>
          </p:cNvSpPr>
          <p:nvPr>
            <p:ph type="sldNum" sz="quarter" idx="10"/>
          </p:nvPr>
        </p:nvSpPr>
        <p:spPr/>
        <p:txBody>
          <a:bodyPr/>
          <a:lstStyle/>
          <a:p>
            <a:fld id="{155FAD1C-DDED-4625-8553-AF97FC878BCC}" type="slidenum">
              <a:rPr lang="en-US" smtClean="0"/>
              <a:pPr/>
              <a:t>7</a:t>
            </a:fld>
            <a:endParaRPr lang="en-US" dirty="0"/>
          </a:p>
        </p:txBody>
      </p:sp>
      <p:sp>
        <p:nvSpPr>
          <p:cNvPr id="5" name="Footer Placeholder 4">
            <a:extLst>
              <a:ext uri="{FF2B5EF4-FFF2-40B4-BE49-F238E27FC236}">
                <a16:creationId xmlns:a16="http://schemas.microsoft.com/office/drawing/2014/main" id="{04CD99EA-9A3D-9C0C-D20A-AE5E892671C1}"/>
              </a:ext>
            </a:extLst>
          </p:cNvPr>
          <p:cNvSpPr>
            <a:spLocks noGrp="1"/>
          </p:cNvSpPr>
          <p:nvPr>
            <p:ph type="ftr" sz="quarter" idx="4"/>
          </p:nvPr>
        </p:nvSpPr>
        <p:spPr/>
        <p:txBody>
          <a:bodyPr/>
          <a:lstStyle/>
          <a:p>
            <a:r>
              <a:rPr lang="en-US" dirty="0"/>
              <a:t>Climate Change: What We Can Do</a:t>
            </a:r>
          </a:p>
        </p:txBody>
      </p:sp>
    </p:spTree>
    <p:extLst>
      <p:ext uri="{BB962C8B-B14F-4D97-AF65-F5344CB8AC3E}">
        <p14:creationId xmlns:p14="http://schemas.microsoft.com/office/powerpoint/2010/main" val="40344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98575"/>
            <a:ext cx="5424487" cy="3051175"/>
          </a:xfrm>
        </p:spPr>
      </p:sp>
      <p:sp>
        <p:nvSpPr>
          <p:cNvPr id="3" name="Notes Placeholder 2"/>
          <p:cNvSpPr>
            <a:spLocks noGrp="1"/>
          </p:cNvSpPr>
          <p:nvPr>
            <p:ph type="body" idx="1"/>
          </p:nvPr>
        </p:nvSpPr>
        <p:spPr/>
        <p:txBody>
          <a:bodyPr/>
          <a:lstStyle/>
          <a:p>
            <a:r>
              <a:rPr lang="en-US" sz="1000" dirty="0"/>
              <a:t>Pictures courtesy Rodwell (on left) and from Amazon.com on the right.</a:t>
            </a:r>
          </a:p>
          <a:p>
            <a:r>
              <a:rPr lang="en-US" dirty="0"/>
              <a:t>The inspiration for two of the first planned cities in Britain came from a book titled </a:t>
            </a:r>
            <a:r>
              <a:rPr lang="en-US" i="1" dirty="0"/>
              <a:t>Garden Cities of Tomorrow, </a:t>
            </a:r>
            <a:r>
              <a:rPr lang="en-US" dirty="0"/>
              <a:t>by Ebenezer Howard,</a:t>
            </a:r>
            <a:r>
              <a:rPr lang="en-US" i="1" dirty="0"/>
              <a:t> </a:t>
            </a:r>
            <a:r>
              <a:rPr lang="en-US" dirty="0"/>
              <a:t>published in 1898. This book led to not only Welwyn and Letchworth Garden Cities, but to the post-World War II British New Towns program, in which 30 new towns were built around London, Glasgow and other industrial cities. Victorian slums had reached very cramped, unsanitary conditions and then were often ravaged by bombs in the War. People could not realistically be housed in the same high density building footprints, so suburban new towns became the answer.</a:t>
            </a:r>
          </a:p>
          <a:p>
            <a:endParaRPr lang="en-US" dirty="0"/>
          </a:p>
          <a:p>
            <a:r>
              <a:rPr lang="en-US" dirty="0"/>
              <a:t>The second picture is of the book that kicked off the U.S. cohousing experience. In 1988 a book on Danish cohousing (which had started in the 1960s as an antidote to communes) was published in the U.S. by two American architects and essentially launched the American movement. There are now a couple of hundred U.S. cohousing communities, ranging from 9 to 30+ households, typically owner-planned, owner-financed and built. I was a founding member of one of the first. The initial focus was mixed-ages, but there are now some senior cohousing communities too.</a:t>
            </a:r>
          </a:p>
          <a:p>
            <a:endParaRPr lang="en-US" dirty="0"/>
          </a:p>
          <a:p>
            <a:r>
              <a:rPr lang="en-US" sz="1100" i="1" dirty="0"/>
              <a:t>So, what enables such planned new places to thrive? It’s not just quality “bricks and mortar.” </a:t>
            </a:r>
            <a:r>
              <a:rPr lang="en-US" sz="1100" dirty="0"/>
              <a:t>This is where my thought processes began.</a:t>
            </a:r>
            <a:endParaRPr lang="en-US" sz="1400" dirty="0"/>
          </a:p>
        </p:txBody>
      </p:sp>
      <p:sp>
        <p:nvSpPr>
          <p:cNvPr id="4" name="Slide Number Placeholder 3"/>
          <p:cNvSpPr>
            <a:spLocks noGrp="1"/>
          </p:cNvSpPr>
          <p:nvPr>
            <p:ph type="sldNum" sz="quarter" idx="5"/>
          </p:nvPr>
        </p:nvSpPr>
        <p:spPr/>
        <p:txBody>
          <a:bodyPr/>
          <a:lstStyle/>
          <a:p>
            <a:fld id="{0DE4577A-8C71-431A-AAB1-C09BA0C3A438}" type="slidenum">
              <a:rPr lang="en-US" smtClean="0"/>
              <a:t>8</a:t>
            </a:fld>
            <a:endParaRPr lang="en-US" dirty="0"/>
          </a:p>
        </p:txBody>
      </p:sp>
    </p:spTree>
    <p:extLst>
      <p:ext uri="{BB962C8B-B14F-4D97-AF65-F5344CB8AC3E}">
        <p14:creationId xmlns:p14="http://schemas.microsoft.com/office/powerpoint/2010/main" val="6568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Gore’s 2006 movie </a:t>
            </a:r>
            <a:r>
              <a:rPr lang="en-US" i="1" dirty="0"/>
              <a:t>An Inconvenient Truth</a:t>
            </a:r>
            <a:r>
              <a:rPr lang="en-US" dirty="0"/>
              <a:t>, and his 2017 follow-up </a:t>
            </a:r>
            <a:r>
              <a:rPr lang="en-US" i="1" dirty="0"/>
              <a:t>An Inconvenient Sequel: Truth to Power </a:t>
            </a:r>
            <a:r>
              <a:rPr lang="en-US" dirty="0"/>
              <a:t>opened many people’s eyes, including mine, to the threat of climate change. Gore went on to form the Climate Reality Leadership Training program which has now trained over 50,000 people around the world to speak out about these issues.  I did the training in 2019.</a:t>
            </a:r>
          </a:p>
          <a:p>
            <a:endParaRPr lang="en-US" dirty="0"/>
          </a:p>
          <a:p>
            <a:r>
              <a:rPr lang="en-US" dirty="0"/>
              <a:t>Many climate activists have come on the scene, including Bill McKibben (350.org is the name of his website, meaning 350 ppm is where we should be—but we’re now at </a:t>
            </a:r>
            <a:r>
              <a:rPr lang="en-US" b="0" i="0" dirty="0">
                <a:solidFill>
                  <a:srgbClr val="424242"/>
                </a:solidFill>
                <a:effectLst/>
                <a:latin typeface="Source Sans Pro" panose="020F0502020204030204" pitchFamily="34" charset="0"/>
              </a:rPr>
              <a:t>418.56 </a:t>
            </a:r>
            <a:r>
              <a:rPr lang="en-US" b="0" i="0" dirty="0">
                <a:effectLst/>
                <a:latin typeface="Source Sans Pro" panose="020F0502020204030204" pitchFamily="34" charset="0"/>
              </a:rPr>
              <a:t>as of 2022 and still climbing;</a:t>
            </a:r>
            <a:r>
              <a:rPr lang="en-US" dirty="0"/>
              <a:t> McKibben in his 2019 book </a:t>
            </a:r>
            <a:r>
              <a:rPr lang="en-US" i="1" dirty="0"/>
              <a:t>Falter: Has the Human Game Begun to Play Itself Out? </a:t>
            </a:r>
            <a:r>
              <a:rPr lang="en-US" dirty="0"/>
              <a:t>postulates that we could reach 1,000 ppm in the foreseeable future</a:t>
            </a:r>
            <a:r>
              <a:rPr lang="en-US" b="0" i="0" dirty="0">
                <a:effectLst/>
                <a:latin typeface="Source Sans Pro" panose="020F0502020204030204" pitchFamily="34" charset="0"/>
              </a:rPr>
              <a:t>), </a:t>
            </a:r>
            <a:r>
              <a:rPr lang="en-US" dirty="0"/>
              <a:t>Naomi Klein in her book </a:t>
            </a:r>
            <a:r>
              <a:rPr lang="en-US" i="1" dirty="0"/>
              <a:t>This Changes Everything</a:t>
            </a:r>
            <a:r>
              <a:rPr lang="en-US" dirty="0"/>
              <a:t>, Bill Gates (in his own way) in his book </a:t>
            </a:r>
            <a:r>
              <a:rPr lang="en-US" i="1" dirty="0"/>
              <a:t>How to Avoid a Climate Disaster </a:t>
            </a:r>
            <a:r>
              <a:rPr lang="en-US" dirty="0"/>
              <a:t>and his investing in nuclear power, and of course, Greta Thunberg. There are many others. My book has over 500 citations and provides a few more. </a:t>
            </a:r>
            <a:endParaRPr lang="en-US" i="1" dirty="0"/>
          </a:p>
          <a:p>
            <a:endParaRPr lang="en-US" dirty="0"/>
          </a:p>
          <a:p>
            <a:r>
              <a:rPr lang="en-US" dirty="0"/>
              <a:t>As a trained urban planner, I conclude that sea level rise is one of our biggest—yet most predictable geographically—threats. It’s one we could be doing something about (adaptation) while building green (mitigation).</a:t>
            </a:r>
          </a:p>
          <a:p>
            <a:endParaRPr lang="en-US" dirty="0"/>
          </a:p>
        </p:txBody>
      </p:sp>
      <p:sp>
        <p:nvSpPr>
          <p:cNvPr id="4" name="Slide Number Placeholder 3"/>
          <p:cNvSpPr>
            <a:spLocks noGrp="1"/>
          </p:cNvSpPr>
          <p:nvPr>
            <p:ph type="sldNum" sz="quarter" idx="5"/>
          </p:nvPr>
        </p:nvSpPr>
        <p:spPr/>
        <p:txBody>
          <a:bodyPr/>
          <a:lstStyle/>
          <a:p>
            <a:fld id="{0DE4577A-8C71-431A-AAB1-C09BA0C3A438}" type="slidenum">
              <a:rPr lang="en-US" smtClean="0"/>
              <a:t>9</a:t>
            </a:fld>
            <a:endParaRPr lang="en-US" dirty="0"/>
          </a:p>
        </p:txBody>
      </p:sp>
    </p:spTree>
    <p:extLst>
      <p:ext uri="{BB962C8B-B14F-4D97-AF65-F5344CB8AC3E}">
        <p14:creationId xmlns:p14="http://schemas.microsoft.com/office/powerpoint/2010/main" val="18194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6/4/2024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811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17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2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BC48EC7-AF6A-48D3-8284-14BACBEBDD84}" type="datetimeFigureOut">
              <a:rPr lang="en-US" smtClean="0"/>
              <a:t>6/4/2024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50121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927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804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27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6/4/2024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171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6/4/2024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26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6/4/2024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666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182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B334A90-EB03-42F3-8859-2C2B2724C058}" type="datetimeFigureOut">
              <a:rPr lang="en-US" smtClean="0"/>
              <a:t>6/4/2024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7257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BC48EC7-AF6A-48D3-8284-14BACBEBDD84}" type="datetimeFigureOut">
              <a:rPr lang="en-US" smtClean="0"/>
              <a:t>6/4/2024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58798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cid:image014.jpg@01D9AF43.E47AC12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hyperlink" Target="https://www.shutterstock.com/image-photo/new-yorkmay-25-blue-citi-bikes-140494153"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D2EE6-95B1-E023-7118-ED5710453B66}"/>
              </a:ext>
            </a:extLst>
          </p:cNvPr>
          <p:cNvSpPr>
            <a:spLocks noGrp="1"/>
          </p:cNvSpPr>
          <p:nvPr>
            <p:ph type="ctrTitle"/>
          </p:nvPr>
        </p:nvSpPr>
        <p:spPr>
          <a:xfrm>
            <a:off x="2417779" y="802298"/>
            <a:ext cx="8637073" cy="1577345"/>
          </a:xfrm>
        </p:spPr>
        <p:txBody>
          <a:bodyPr>
            <a:normAutofit/>
          </a:bodyPr>
          <a:lstStyle/>
          <a:p>
            <a:r>
              <a:rPr lang="en-US" sz="5400" b="1" dirty="0"/>
              <a:t>AN ALL-GREEN </a:t>
            </a:r>
            <a:br>
              <a:rPr lang="en-US" sz="5400" b="1" dirty="0"/>
            </a:br>
            <a:r>
              <a:rPr lang="en-US" sz="5400" b="1" dirty="0"/>
              <a:t>NEW CITIES PROGRAM</a:t>
            </a:r>
          </a:p>
        </p:txBody>
      </p:sp>
      <p:sp>
        <p:nvSpPr>
          <p:cNvPr id="3" name="Subtitle 2">
            <a:extLst>
              <a:ext uri="{FF2B5EF4-FFF2-40B4-BE49-F238E27FC236}">
                <a16:creationId xmlns:a16="http://schemas.microsoft.com/office/drawing/2014/main" id="{8221297D-D298-AD06-B89B-7456841B40B6}"/>
              </a:ext>
            </a:extLst>
          </p:cNvPr>
          <p:cNvSpPr>
            <a:spLocks noGrp="1"/>
          </p:cNvSpPr>
          <p:nvPr>
            <p:ph type="subTitle" idx="1"/>
          </p:nvPr>
        </p:nvSpPr>
        <p:spPr>
          <a:xfrm>
            <a:off x="2417780" y="2533880"/>
            <a:ext cx="8637072" cy="1974946"/>
          </a:xfrm>
        </p:spPr>
        <p:txBody>
          <a:bodyPr>
            <a:normAutofit fontScale="62500" lnSpcReduction="20000"/>
          </a:bodyPr>
          <a:lstStyle/>
          <a:p>
            <a:r>
              <a:rPr lang="en-US" sz="4000" b="1" dirty="0">
                <a:solidFill>
                  <a:schemeClr val="tx1"/>
                </a:solidFill>
              </a:rPr>
              <a:t>CLIMATE CHANGE: WHAT WE CAN DO </a:t>
            </a:r>
          </a:p>
          <a:p>
            <a:r>
              <a:rPr lang="en-US" sz="4000" b="1" dirty="0">
                <a:solidFill>
                  <a:schemeClr val="tx1"/>
                </a:solidFill>
              </a:rPr>
              <a:t>One POTENTIAL Element of the American Climate Change STRATEGY</a:t>
            </a:r>
          </a:p>
          <a:p>
            <a:r>
              <a:rPr lang="en-US" sz="2900" b="1" dirty="0"/>
              <a:t>J.F. Rodwell, author of </a:t>
            </a:r>
            <a:r>
              <a:rPr lang="en-US" sz="2900" b="1" i="1" dirty="0"/>
              <a:t>green new cities of tomorrow</a:t>
            </a:r>
            <a:endParaRPr lang="en-US" sz="2900" b="1" dirty="0">
              <a:solidFill>
                <a:schemeClr val="tx1"/>
              </a:solidFill>
            </a:endParaRPr>
          </a:p>
        </p:txBody>
      </p:sp>
    </p:spTree>
    <p:extLst>
      <p:ext uri="{BB962C8B-B14F-4D97-AF65-F5344CB8AC3E}">
        <p14:creationId xmlns:p14="http://schemas.microsoft.com/office/powerpoint/2010/main" val="151149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6469-DD85-2E2E-0938-AD57E736AA3A}"/>
              </a:ext>
            </a:extLst>
          </p:cNvPr>
          <p:cNvSpPr>
            <a:spLocks noGrp="1"/>
          </p:cNvSpPr>
          <p:nvPr>
            <p:ph type="title" idx="4294967295"/>
          </p:nvPr>
        </p:nvSpPr>
        <p:spPr>
          <a:xfrm>
            <a:off x="2587625" y="804863"/>
            <a:ext cx="9604375" cy="1049337"/>
          </a:xfrm>
        </p:spPr>
        <p:txBody>
          <a:bodyPr>
            <a:normAutofit/>
          </a:bodyPr>
          <a:lstStyle/>
          <a:p>
            <a:r>
              <a:rPr lang="en-US" sz="4000" b="1" dirty="0"/>
              <a:t>RATIONALE</a:t>
            </a:r>
          </a:p>
        </p:txBody>
      </p:sp>
      <p:graphicFrame>
        <p:nvGraphicFramePr>
          <p:cNvPr id="4" name="Content Placeholder 3">
            <a:extLst>
              <a:ext uri="{FF2B5EF4-FFF2-40B4-BE49-F238E27FC236}">
                <a16:creationId xmlns:a16="http://schemas.microsoft.com/office/drawing/2014/main" id="{04382031-DDBE-191A-4458-B047E2B363B3}"/>
              </a:ext>
            </a:extLst>
          </p:cNvPr>
          <p:cNvGraphicFramePr>
            <a:graphicFrameLocks noGrp="1"/>
          </p:cNvGraphicFramePr>
          <p:nvPr>
            <p:ph idx="4294967295"/>
            <p:extLst>
              <p:ext uri="{D42A27DB-BD31-4B8C-83A1-F6EECF244321}">
                <p14:modId xmlns:p14="http://schemas.microsoft.com/office/powerpoint/2010/main" val="775121149"/>
              </p:ext>
            </p:extLst>
          </p:nvPr>
        </p:nvGraphicFramePr>
        <p:xfrm>
          <a:off x="1422400" y="700441"/>
          <a:ext cx="10769600" cy="5352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47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277E-6EEF-DF09-7ED1-852B0EFEA1AB}"/>
              </a:ext>
            </a:extLst>
          </p:cNvPr>
          <p:cNvSpPr>
            <a:spLocks noGrp="1"/>
          </p:cNvSpPr>
          <p:nvPr>
            <p:ph type="title"/>
          </p:nvPr>
        </p:nvSpPr>
        <p:spPr/>
        <p:txBody>
          <a:bodyPr>
            <a:normAutofit/>
          </a:bodyPr>
          <a:lstStyle/>
          <a:p>
            <a:r>
              <a:rPr lang="en-US" sz="4000" b="1" dirty="0"/>
              <a:t>Questions?</a:t>
            </a:r>
          </a:p>
        </p:txBody>
      </p:sp>
      <p:sp>
        <p:nvSpPr>
          <p:cNvPr id="3" name="Content Placeholder 2">
            <a:extLst>
              <a:ext uri="{FF2B5EF4-FFF2-40B4-BE49-F238E27FC236}">
                <a16:creationId xmlns:a16="http://schemas.microsoft.com/office/drawing/2014/main" id="{2F1678B3-AFBA-BDE3-445C-0D102FB69D22}"/>
              </a:ext>
            </a:extLst>
          </p:cNvPr>
          <p:cNvSpPr>
            <a:spLocks noGrp="1"/>
          </p:cNvSpPr>
          <p:nvPr>
            <p:ph idx="1"/>
          </p:nvPr>
        </p:nvSpPr>
        <p:spPr/>
        <p:txBody>
          <a:bodyPr>
            <a:noAutofit/>
          </a:bodyPr>
          <a:lstStyle/>
          <a:p>
            <a:r>
              <a:rPr lang="en-US" sz="2400" dirty="0"/>
              <a:t>What might be some other reasons for a planned green cities program?</a:t>
            </a:r>
          </a:p>
          <a:p>
            <a:pPr lvl="1"/>
            <a:r>
              <a:rPr lang="en-US" sz="2400" dirty="0"/>
              <a:t>To bring attention to the climate change challenge and one solution</a:t>
            </a:r>
          </a:p>
          <a:p>
            <a:pPr lvl="1"/>
            <a:r>
              <a:rPr lang="en-US" sz="2400" dirty="0"/>
              <a:t>To demonstrate/ showcase what’s feasible </a:t>
            </a:r>
          </a:p>
          <a:p>
            <a:pPr lvl="1"/>
            <a:r>
              <a:rPr lang="en-US" sz="2400" dirty="0"/>
              <a:t>To determine the true costs and any difficulties of bringing such a place to fruition</a:t>
            </a:r>
          </a:p>
          <a:p>
            <a:pPr lvl="1"/>
            <a:endParaRPr lang="en-US" sz="2400" dirty="0"/>
          </a:p>
          <a:p>
            <a:r>
              <a:rPr lang="en-US" sz="2400" dirty="0"/>
              <a:t>Why don’t we have a national urban strategy agency?</a:t>
            </a:r>
          </a:p>
        </p:txBody>
      </p:sp>
    </p:spTree>
    <p:extLst>
      <p:ext uri="{BB962C8B-B14F-4D97-AF65-F5344CB8AC3E}">
        <p14:creationId xmlns:p14="http://schemas.microsoft.com/office/powerpoint/2010/main" val="238563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A3F6-8503-89B5-C560-44864EE7EDD7}"/>
              </a:ext>
            </a:extLst>
          </p:cNvPr>
          <p:cNvSpPr>
            <a:spLocks noGrp="1"/>
          </p:cNvSpPr>
          <p:nvPr>
            <p:ph type="title"/>
          </p:nvPr>
        </p:nvSpPr>
        <p:spPr/>
        <p:txBody>
          <a:bodyPr>
            <a:normAutofit fontScale="90000"/>
          </a:bodyPr>
          <a:lstStyle/>
          <a:p>
            <a:r>
              <a:rPr lang="en-US" sz="4000" b="1" dirty="0"/>
              <a:t>GREEN NEW CITIES IN A NUTSHELL</a:t>
            </a:r>
          </a:p>
        </p:txBody>
      </p:sp>
      <p:sp>
        <p:nvSpPr>
          <p:cNvPr id="5" name="Content Placeholder 4">
            <a:extLst>
              <a:ext uri="{FF2B5EF4-FFF2-40B4-BE49-F238E27FC236}">
                <a16:creationId xmlns:a16="http://schemas.microsoft.com/office/drawing/2014/main" id="{1A77579E-0C64-2E6B-D619-E167A5E0EABF}"/>
              </a:ext>
            </a:extLst>
          </p:cNvPr>
          <p:cNvSpPr>
            <a:spLocks noGrp="1"/>
          </p:cNvSpPr>
          <p:nvPr>
            <p:ph sz="half" idx="2"/>
          </p:nvPr>
        </p:nvSpPr>
        <p:spPr/>
        <p:txBody>
          <a:bodyPr>
            <a:normAutofit/>
          </a:bodyPr>
          <a:lstStyle/>
          <a:p>
            <a:r>
              <a:rPr lang="en-US" sz="3600" b="1" dirty="0"/>
              <a:t>Zero emissions</a:t>
            </a:r>
          </a:p>
          <a:p>
            <a:r>
              <a:rPr lang="en-US" sz="3600" b="1" dirty="0"/>
              <a:t>Sustainable</a:t>
            </a:r>
          </a:p>
          <a:p>
            <a:r>
              <a:rPr lang="en-US" sz="3600" b="1" dirty="0"/>
              <a:t>Strong economies</a:t>
            </a:r>
          </a:p>
          <a:p>
            <a:r>
              <a:rPr lang="en-US" sz="3600" b="1" dirty="0"/>
              <a:t>Strong cultures</a:t>
            </a:r>
          </a:p>
        </p:txBody>
      </p:sp>
      <p:sp>
        <p:nvSpPr>
          <p:cNvPr id="3" name="Footer Placeholder 2">
            <a:extLst>
              <a:ext uri="{FF2B5EF4-FFF2-40B4-BE49-F238E27FC236}">
                <a16:creationId xmlns:a16="http://schemas.microsoft.com/office/drawing/2014/main" id="{B11A947E-7C50-DD26-A56B-030AE510DC60}"/>
              </a:ext>
            </a:extLst>
          </p:cNvPr>
          <p:cNvSpPr>
            <a:spLocks noGrp="1"/>
          </p:cNvSpPr>
          <p:nvPr>
            <p:ph type="ftr" sz="quarter" idx="11"/>
          </p:nvPr>
        </p:nvSpPr>
        <p:spPr/>
        <p:txBody>
          <a:bodyPr/>
          <a:lstStyle/>
          <a:p>
            <a:r>
              <a:rPr lang="en-US" dirty="0"/>
              <a:t>Climate Change in Three Parts</a:t>
            </a:r>
          </a:p>
        </p:txBody>
      </p:sp>
      <p:sp>
        <p:nvSpPr>
          <p:cNvPr id="6" name="Slide Number Placeholder 5">
            <a:extLst>
              <a:ext uri="{FF2B5EF4-FFF2-40B4-BE49-F238E27FC236}">
                <a16:creationId xmlns:a16="http://schemas.microsoft.com/office/drawing/2014/main" id="{84BFE414-2C7E-E83B-5F3B-561E549EC656}"/>
              </a:ext>
            </a:extLst>
          </p:cNvPr>
          <p:cNvSpPr>
            <a:spLocks noGrp="1"/>
          </p:cNvSpPr>
          <p:nvPr>
            <p:ph type="sldNum" sz="quarter" idx="12"/>
          </p:nvPr>
        </p:nvSpPr>
        <p:spPr/>
        <p:txBody>
          <a:bodyPr/>
          <a:lstStyle/>
          <a:p>
            <a:fld id="{4FAB73BC-B049-4115-A692-8D63A059BFB8}" type="slidenum">
              <a:rPr lang="en-US" smtClean="0"/>
              <a:t>12</a:t>
            </a:fld>
            <a:endParaRPr lang="en-US" dirty="0"/>
          </a:p>
        </p:txBody>
      </p:sp>
      <p:pic>
        <p:nvPicPr>
          <p:cNvPr id="4" name="Content Placeholder 3" descr="Design for an eco friendly banner, a light bulb shape with city and garden, save the planet and energy concept, paper illustration, and 3d paper.">
            <a:extLst>
              <a:ext uri="{FF2B5EF4-FFF2-40B4-BE49-F238E27FC236}">
                <a16:creationId xmlns:a16="http://schemas.microsoft.com/office/drawing/2014/main" id="{741B3159-39DE-DEF6-1BD5-842AD0F0F77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5083" y="1917816"/>
            <a:ext cx="6308688" cy="4156312"/>
          </a:xfrm>
          <a:prstGeom prst="rect">
            <a:avLst/>
          </a:prstGeom>
          <a:noFill/>
          <a:ln>
            <a:noFill/>
          </a:ln>
        </p:spPr>
      </p:pic>
    </p:spTree>
    <p:extLst>
      <p:ext uri="{BB962C8B-B14F-4D97-AF65-F5344CB8AC3E}">
        <p14:creationId xmlns:p14="http://schemas.microsoft.com/office/powerpoint/2010/main" val="103412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73F00C-B3DB-32D7-734E-6B500A64F730}"/>
              </a:ext>
            </a:extLst>
          </p:cNvPr>
          <p:cNvSpPr>
            <a:spLocks noGrp="1"/>
          </p:cNvSpPr>
          <p:nvPr>
            <p:ph type="title"/>
          </p:nvPr>
        </p:nvSpPr>
        <p:spPr>
          <a:xfrm>
            <a:off x="1376580" y="170947"/>
            <a:ext cx="9603275" cy="1049235"/>
          </a:xfrm>
        </p:spPr>
        <p:txBody>
          <a:bodyPr>
            <a:normAutofit/>
          </a:bodyPr>
          <a:lstStyle/>
          <a:p>
            <a:r>
              <a:rPr lang="en-US" sz="4400" b="1" dirty="0"/>
              <a:t>Green city basics</a:t>
            </a:r>
          </a:p>
        </p:txBody>
      </p:sp>
      <p:pic>
        <p:nvPicPr>
          <p:cNvPr id="9" name="Content Placeholder 8" descr="Ecology and Eco Green Energy Concept Vector Illustration Sustainable Eco Friendly and Alternative Clean Energy and Healthy Lifestyle Concept Vector City Landscape Banner Isolated Design Elements. ">
            <a:extLst>
              <a:ext uri="{FF2B5EF4-FFF2-40B4-BE49-F238E27FC236}">
                <a16:creationId xmlns:a16="http://schemas.microsoft.com/office/drawing/2014/main" id="{B2867124-9614-E8DC-298A-96E982A0218A}"/>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3384" r="3384"/>
          <a:stretch/>
        </p:blipFill>
        <p:spPr bwMode="auto">
          <a:xfrm>
            <a:off x="914402" y="991582"/>
            <a:ext cx="10668817" cy="3080885"/>
          </a:xfrm>
          <a:prstGeom prst="rect">
            <a:avLst/>
          </a:prstGeom>
          <a:noFill/>
          <a:ln>
            <a:noFill/>
          </a:ln>
        </p:spPr>
      </p:pic>
      <p:sp>
        <p:nvSpPr>
          <p:cNvPr id="8" name="Text Placeholder 7">
            <a:extLst>
              <a:ext uri="{FF2B5EF4-FFF2-40B4-BE49-F238E27FC236}">
                <a16:creationId xmlns:a16="http://schemas.microsoft.com/office/drawing/2014/main" id="{4A549693-2CB8-2B57-57EA-D87EC98F8177}"/>
              </a:ext>
            </a:extLst>
          </p:cNvPr>
          <p:cNvSpPr>
            <a:spLocks noGrp="1"/>
          </p:cNvSpPr>
          <p:nvPr>
            <p:ph type="body" sz="quarter" idx="14"/>
          </p:nvPr>
        </p:nvSpPr>
        <p:spPr>
          <a:xfrm>
            <a:off x="914402" y="4072467"/>
            <a:ext cx="8304210" cy="1628422"/>
          </a:xfrm>
        </p:spPr>
        <p:txBody>
          <a:bodyPr>
            <a:noAutofit/>
          </a:bodyPr>
          <a:lstStyle/>
          <a:p>
            <a:pPr marL="285750" indent="-285750">
              <a:buFont typeface="Arial" panose="020B0604020202020204" pitchFamily="34" charset="0"/>
              <a:buChar char="•"/>
            </a:pPr>
            <a:r>
              <a:rPr lang="en-US" sz="3200" b="1" dirty="0">
                <a:solidFill>
                  <a:schemeClr val="tx1"/>
                </a:solidFill>
              </a:rPr>
              <a:t>Two pilots cities at first – 50,000 people and 200,000 people</a:t>
            </a:r>
          </a:p>
          <a:p>
            <a:pPr marL="285750" indent="-285750">
              <a:buFont typeface="Arial" panose="020B0604020202020204" pitchFamily="34" charset="0"/>
              <a:buChar char="•"/>
            </a:pPr>
            <a:r>
              <a:rPr lang="en-US" sz="3200" b="1" dirty="0">
                <a:solidFill>
                  <a:schemeClr val="tx1"/>
                </a:solidFill>
              </a:rPr>
              <a:t>Grass roots site selection process</a:t>
            </a:r>
          </a:p>
        </p:txBody>
      </p:sp>
    </p:spTree>
    <p:extLst>
      <p:ext uri="{BB962C8B-B14F-4D97-AF65-F5344CB8AC3E}">
        <p14:creationId xmlns:p14="http://schemas.microsoft.com/office/powerpoint/2010/main" val="263143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E4A8-779F-3BD3-906A-551615C7D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D73A78-35D5-8ACB-A976-8B6645022C89}"/>
              </a:ext>
            </a:extLst>
          </p:cNvPr>
          <p:cNvSpPr>
            <a:spLocks noGrp="1"/>
          </p:cNvSpPr>
          <p:nvPr>
            <p:ph type="title"/>
          </p:nvPr>
        </p:nvSpPr>
        <p:spPr/>
        <p:txBody>
          <a:bodyPr>
            <a:normAutofit/>
          </a:bodyPr>
          <a:lstStyle/>
          <a:p>
            <a:r>
              <a:rPr lang="en-US" sz="4000" b="1" dirty="0"/>
              <a:t>Questions?</a:t>
            </a:r>
          </a:p>
        </p:txBody>
      </p:sp>
      <p:sp>
        <p:nvSpPr>
          <p:cNvPr id="3" name="Content Placeholder 2">
            <a:extLst>
              <a:ext uri="{FF2B5EF4-FFF2-40B4-BE49-F238E27FC236}">
                <a16:creationId xmlns:a16="http://schemas.microsoft.com/office/drawing/2014/main" id="{B2DC5D35-D50D-03C9-340D-DF910892E6F8}"/>
              </a:ext>
            </a:extLst>
          </p:cNvPr>
          <p:cNvSpPr>
            <a:spLocks noGrp="1"/>
          </p:cNvSpPr>
          <p:nvPr>
            <p:ph idx="1"/>
          </p:nvPr>
        </p:nvSpPr>
        <p:spPr/>
        <p:txBody>
          <a:bodyPr>
            <a:normAutofit fontScale="92500" lnSpcReduction="20000"/>
          </a:bodyPr>
          <a:lstStyle/>
          <a:p>
            <a:r>
              <a:rPr lang="en-US" sz="2800" dirty="0"/>
              <a:t>Will a green city be compact? What does that mean in numbers?</a:t>
            </a:r>
          </a:p>
          <a:p>
            <a:r>
              <a:rPr lang="en-US" sz="2800" dirty="0"/>
              <a:t>How do you get prospective residents involved at the early stages?</a:t>
            </a:r>
          </a:p>
          <a:p>
            <a:endParaRPr lang="en-US" sz="2800" dirty="0"/>
          </a:p>
          <a:p>
            <a:endParaRPr lang="en-US" sz="2800" dirty="0"/>
          </a:p>
          <a:p>
            <a:endParaRPr lang="en-US" dirty="0"/>
          </a:p>
          <a:p>
            <a:endParaRPr lang="en-US" dirty="0"/>
          </a:p>
          <a:p>
            <a:r>
              <a:rPr lang="en-US" dirty="0"/>
              <a:t>NEXT WE TAKE A LOOK AT ENERGY</a:t>
            </a:r>
          </a:p>
        </p:txBody>
      </p:sp>
    </p:spTree>
    <p:extLst>
      <p:ext uri="{BB962C8B-B14F-4D97-AF65-F5344CB8AC3E}">
        <p14:creationId xmlns:p14="http://schemas.microsoft.com/office/powerpoint/2010/main" val="355245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EB19A5-A483-1559-89F5-86AAFDB045C0}"/>
              </a:ext>
            </a:extLst>
          </p:cNvPr>
          <p:cNvSpPr>
            <a:spLocks noGrp="1"/>
          </p:cNvSpPr>
          <p:nvPr>
            <p:ph type="title"/>
          </p:nvPr>
        </p:nvSpPr>
        <p:spPr>
          <a:xfrm>
            <a:off x="6994701" y="98778"/>
            <a:ext cx="4422776" cy="3084534"/>
          </a:xfrm>
        </p:spPr>
        <p:txBody>
          <a:bodyPr>
            <a:normAutofit fontScale="90000"/>
          </a:bodyPr>
          <a:lstStyle/>
          <a:p>
            <a:r>
              <a:rPr lang="en-US" sz="5400" b="1" dirty="0"/>
              <a:t>Self-contained renewable energy</a:t>
            </a:r>
          </a:p>
        </p:txBody>
      </p:sp>
      <p:pic>
        <p:nvPicPr>
          <p:cNvPr id="8" name="Content Placeholder 7" descr="solar panels with wind turbine and sunset .concept power energy in nature">
            <a:extLst>
              <a:ext uri="{FF2B5EF4-FFF2-40B4-BE49-F238E27FC236}">
                <a16:creationId xmlns:a16="http://schemas.microsoft.com/office/drawing/2014/main" id="{0386C1AD-842F-6A95-C5AE-C2D88E04EA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42" y="1035586"/>
            <a:ext cx="6306361" cy="4527644"/>
          </a:xfrm>
          <a:prstGeom prst="rect">
            <a:avLst/>
          </a:prstGeom>
          <a:noFill/>
          <a:ln>
            <a:noFill/>
          </a:ln>
        </p:spPr>
      </p:pic>
      <p:sp>
        <p:nvSpPr>
          <p:cNvPr id="7" name="Text Placeholder 6">
            <a:extLst>
              <a:ext uri="{FF2B5EF4-FFF2-40B4-BE49-F238E27FC236}">
                <a16:creationId xmlns:a16="http://schemas.microsoft.com/office/drawing/2014/main" id="{11339165-0680-D05B-3A63-5123B45F1C62}"/>
              </a:ext>
            </a:extLst>
          </p:cNvPr>
          <p:cNvSpPr>
            <a:spLocks noGrp="1"/>
          </p:cNvSpPr>
          <p:nvPr>
            <p:ph type="body" sz="half" idx="2"/>
          </p:nvPr>
        </p:nvSpPr>
        <p:spPr>
          <a:xfrm>
            <a:off x="6716889" y="3183313"/>
            <a:ext cx="5046133" cy="2811088"/>
          </a:xfrm>
        </p:spPr>
        <p:txBody>
          <a:bodyPr>
            <a:normAutofit lnSpcReduction="10000"/>
          </a:bodyPr>
          <a:lstStyle/>
          <a:p>
            <a:r>
              <a:rPr lang="en-US" sz="3200" b="1" dirty="0">
                <a:solidFill>
                  <a:schemeClr val="tx1"/>
                </a:solidFill>
              </a:rPr>
              <a:t>Onsite solar</a:t>
            </a:r>
          </a:p>
          <a:p>
            <a:r>
              <a:rPr lang="en-US" sz="3200" b="1" dirty="0">
                <a:solidFill>
                  <a:schemeClr val="tx1"/>
                </a:solidFill>
              </a:rPr>
              <a:t>Geothermal heat pumps</a:t>
            </a:r>
          </a:p>
          <a:p>
            <a:r>
              <a:rPr lang="en-US" sz="3200" b="1" dirty="0">
                <a:solidFill>
                  <a:schemeClr val="tx1"/>
                </a:solidFill>
              </a:rPr>
              <a:t>Wind</a:t>
            </a:r>
          </a:p>
          <a:p>
            <a:r>
              <a:rPr lang="en-US" sz="3200" b="1" dirty="0">
                <a:solidFill>
                  <a:schemeClr val="tx1"/>
                </a:solidFill>
              </a:rPr>
              <a:t>Hydro + Hydrogen</a:t>
            </a:r>
          </a:p>
          <a:p>
            <a:endParaRPr lang="en-US" sz="2400" dirty="0">
              <a:solidFill>
                <a:schemeClr val="tx1"/>
              </a:solidFill>
            </a:endParaRPr>
          </a:p>
          <a:p>
            <a:endParaRPr lang="en-US" dirty="0"/>
          </a:p>
        </p:txBody>
      </p:sp>
    </p:spTree>
    <p:extLst>
      <p:ext uri="{BB962C8B-B14F-4D97-AF65-F5344CB8AC3E}">
        <p14:creationId xmlns:p14="http://schemas.microsoft.com/office/powerpoint/2010/main" val="322677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1747-8584-54F1-272F-C0C3E874263B}"/>
              </a:ext>
            </a:extLst>
          </p:cNvPr>
          <p:cNvSpPr>
            <a:spLocks noGrp="1"/>
          </p:cNvSpPr>
          <p:nvPr>
            <p:ph type="title"/>
          </p:nvPr>
        </p:nvSpPr>
        <p:spPr/>
        <p:txBody>
          <a:bodyPr>
            <a:normAutofit/>
          </a:bodyPr>
          <a:lstStyle/>
          <a:p>
            <a:r>
              <a:rPr lang="en-US" sz="4400" b="1" dirty="0"/>
              <a:t>POWER CREATED ON-SITE</a:t>
            </a:r>
            <a:endParaRPr lang="en-US" sz="4400" dirty="0"/>
          </a:p>
        </p:txBody>
      </p:sp>
      <p:pic>
        <p:nvPicPr>
          <p:cNvPr id="4" name="Content Placeholder 3" descr="Geothermal ground loops for ground source heat pump">
            <a:extLst>
              <a:ext uri="{FF2B5EF4-FFF2-40B4-BE49-F238E27FC236}">
                <a16:creationId xmlns:a16="http://schemas.microsoft.com/office/drawing/2014/main" id="{B532589C-0A99-DDF8-FF3A-7B787BDF7D6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2850" y="1572543"/>
            <a:ext cx="3305175" cy="2667000"/>
          </a:xfrm>
          <a:prstGeom prst="rect">
            <a:avLst/>
          </a:prstGeom>
          <a:noFill/>
          <a:ln>
            <a:noFill/>
          </a:ln>
        </p:spPr>
      </p:pic>
      <p:pic>
        <p:nvPicPr>
          <p:cNvPr id="5" name="Picture 4" descr="Geothermal heat pump for heating in the boiler room">
            <a:extLst>
              <a:ext uri="{FF2B5EF4-FFF2-40B4-BE49-F238E27FC236}">
                <a16:creationId xmlns:a16="http://schemas.microsoft.com/office/drawing/2014/main" id="{F07BBE63-B799-ACC6-BDD8-C36DD91141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1624" y="1572543"/>
            <a:ext cx="3019425" cy="2167255"/>
          </a:xfrm>
          <a:prstGeom prst="rect">
            <a:avLst/>
          </a:prstGeom>
          <a:noFill/>
          <a:ln>
            <a:noFill/>
          </a:ln>
        </p:spPr>
      </p:pic>
      <p:pic>
        <p:nvPicPr>
          <p:cNvPr id="6" name="Picture 5" descr="SOLAR WATER HEATING SYSTEM VECTOR SCHEME">
            <a:extLst>
              <a:ext uri="{FF2B5EF4-FFF2-40B4-BE49-F238E27FC236}">
                <a16:creationId xmlns:a16="http://schemas.microsoft.com/office/drawing/2014/main" id="{9B865D3C-73DF-CDD2-C2E1-C567464EB6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9689" y="1444952"/>
            <a:ext cx="4662311" cy="3990310"/>
          </a:xfrm>
          <a:prstGeom prst="rect">
            <a:avLst/>
          </a:prstGeom>
          <a:noFill/>
          <a:ln>
            <a:noFill/>
          </a:ln>
        </p:spPr>
      </p:pic>
      <p:pic>
        <p:nvPicPr>
          <p:cNvPr id="7" name="Picture 6">
            <a:extLst>
              <a:ext uri="{FF2B5EF4-FFF2-40B4-BE49-F238E27FC236}">
                <a16:creationId xmlns:a16="http://schemas.microsoft.com/office/drawing/2014/main" id="{8CA28D9D-0E9E-27A7-7C9C-4FFCDB9F42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3225" y="3020721"/>
            <a:ext cx="3113405" cy="3032760"/>
          </a:xfrm>
          <a:prstGeom prst="rect">
            <a:avLst/>
          </a:prstGeom>
          <a:noFill/>
          <a:ln>
            <a:noFill/>
          </a:ln>
        </p:spPr>
      </p:pic>
    </p:spTree>
    <p:extLst>
      <p:ext uri="{BB962C8B-B14F-4D97-AF65-F5344CB8AC3E}">
        <p14:creationId xmlns:p14="http://schemas.microsoft.com/office/powerpoint/2010/main" val="181257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2811-CE61-30ED-65A8-650D148B24D4}"/>
              </a:ext>
            </a:extLst>
          </p:cNvPr>
          <p:cNvSpPr>
            <a:spLocks noGrp="1"/>
          </p:cNvSpPr>
          <p:nvPr>
            <p:ph type="title"/>
          </p:nvPr>
        </p:nvSpPr>
        <p:spPr>
          <a:xfrm>
            <a:off x="1451579" y="186651"/>
            <a:ext cx="9603275" cy="1667104"/>
          </a:xfrm>
        </p:spPr>
        <p:txBody>
          <a:bodyPr>
            <a:noAutofit/>
          </a:bodyPr>
          <a:lstStyle/>
          <a:p>
            <a:r>
              <a:rPr lang="en-US" sz="4400" b="1" dirty="0"/>
              <a:t>POWER FROM THE CENTRAL UTILITY</a:t>
            </a:r>
            <a:endParaRPr lang="en-US" sz="4400" dirty="0"/>
          </a:p>
        </p:txBody>
      </p:sp>
      <p:pic>
        <p:nvPicPr>
          <p:cNvPr id="4" name="Content Placeholder 3" descr="Aerial drone view of Gemasolar Thermosolar Plant in Seville, Spain. Solar energy. Green energy. Alternatives to fossil fuel. Environmentally friendly. Concentrated solar power plant. Renewable energy.">
            <a:extLst>
              <a:ext uri="{FF2B5EF4-FFF2-40B4-BE49-F238E27FC236}">
                <a16:creationId xmlns:a16="http://schemas.microsoft.com/office/drawing/2014/main" id="{6C49397F-7CEC-CCE1-7FA4-6D198FE132A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367" y="1800672"/>
            <a:ext cx="4400550" cy="2667000"/>
          </a:xfrm>
          <a:prstGeom prst="rect">
            <a:avLst/>
          </a:prstGeom>
          <a:noFill/>
          <a:ln>
            <a:noFill/>
          </a:ln>
        </p:spPr>
      </p:pic>
      <p:pic>
        <p:nvPicPr>
          <p:cNvPr id="5" name="Picture 4" descr="Bonneville, Oregon / USA – October 10, 2019: View to fish ladder at Bonneville Dam on the Columbia river from visitor center.">
            <a:extLst>
              <a:ext uri="{FF2B5EF4-FFF2-40B4-BE49-F238E27FC236}">
                <a16:creationId xmlns:a16="http://schemas.microsoft.com/office/drawing/2014/main" id="{D2EBC8E1-7334-AC14-BB13-6D9EC4F0D8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829" y="1757604"/>
            <a:ext cx="4364990" cy="3203575"/>
          </a:xfrm>
          <a:prstGeom prst="rect">
            <a:avLst/>
          </a:prstGeom>
          <a:noFill/>
          <a:ln>
            <a:noFill/>
          </a:ln>
        </p:spPr>
      </p:pic>
      <p:pic>
        <p:nvPicPr>
          <p:cNvPr id="6" name="Picture 5" descr="Green hydrogen  production. Renewable energy source. H2 fuel plant. Ecological energy with zero emissions. Ecology, global warming concept. Editable vector illustration isolated on a white background.">
            <a:extLst>
              <a:ext uri="{FF2B5EF4-FFF2-40B4-BE49-F238E27FC236}">
                <a16:creationId xmlns:a16="http://schemas.microsoft.com/office/drawing/2014/main" id="{F54D4B7F-56DF-C2DB-6298-FA840E1672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57994" y="1020203"/>
            <a:ext cx="4334510" cy="2665730"/>
          </a:xfrm>
          <a:prstGeom prst="rect">
            <a:avLst/>
          </a:prstGeom>
          <a:noFill/>
          <a:ln>
            <a:noFill/>
          </a:ln>
        </p:spPr>
      </p:pic>
      <p:pic>
        <p:nvPicPr>
          <p:cNvPr id="7" name="Picture 6" descr="Aerial view floating solar cell power plant with solar cell generate the electric on the lake, Floating solar panels and cell platform on the water ecological energy, Alternative renewable energy.">
            <a:extLst>
              <a:ext uri="{FF2B5EF4-FFF2-40B4-BE49-F238E27FC236}">
                <a16:creationId xmlns:a16="http://schemas.microsoft.com/office/drawing/2014/main" id="{DE4250AF-E1DD-E4D7-0527-8C815A5B4D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3128" y="3866402"/>
            <a:ext cx="4398418" cy="2665730"/>
          </a:xfrm>
          <a:prstGeom prst="rect">
            <a:avLst/>
          </a:prstGeom>
          <a:noFill/>
          <a:ln>
            <a:noFill/>
          </a:ln>
        </p:spPr>
      </p:pic>
    </p:spTree>
    <p:extLst>
      <p:ext uri="{BB962C8B-B14F-4D97-AF65-F5344CB8AC3E}">
        <p14:creationId xmlns:p14="http://schemas.microsoft.com/office/powerpoint/2010/main" val="2131585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68D4-A281-B37A-6424-D252548DEE25}"/>
              </a:ext>
            </a:extLst>
          </p:cNvPr>
          <p:cNvSpPr>
            <a:spLocks noGrp="1"/>
          </p:cNvSpPr>
          <p:nvPr>
            <p:ph type="title"/>
          </p:nvPr>
        </p:nvSpPr>
        <p:spPr>
          <a:xfrm>
            <a:off x="506087" y="798973"/>
            <a:ext cx="3591780" cy="2247117"/>
          </a:xfrm>
        </p:spPr>
        <p:txBody>
          <a:bodyPr>
            <a:noAutofit/>
          </a:bodyPr>
          <a:lstStyle/>
          <a:p>
            <a:r>
              <a:rPr lang="en-US" sz="4000" b="1" dirty="0"/>
              <a:t>SOLVING THE “INTER-MITTENCY” CHALLENGE</a:t>
            </a:r>
          </a:p>
        </p:txBody>
      </p:sp>
      <p:pic>
        <p:nvPicPr>
          <p:cNvPr id="4" name="Content Placeholder 3" descr="Illustration showing open-loop and closed-loop pumped storage hydropower, with the elements of the systems labeled.">
            <a:extLst>
              <a:ext uri="{FF2B5EF4-FFF2-40B4-BE49-F238E27FC236}">
                <a16:creationId xmlns:a16="http://schemas.microsoft.com/office/drawing/2014/main" id="{807946C6-F288-D93D-1FEF-384D06B59F5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097867" y="829180"/>
            <a:ext cx="8153747" cy="4752622"/>
          </a:xfrm>
          <a:prstGeom prst="rect">
            <a:avLst/>
          </a:prstGeom>
          <a:noFill/>
          <a:ln>
            <a:noFill/>
          </a:ln>
        </p:spPr>
      </p:pic>
      <p:sp>
        <p:nvSpPr>
          <p:cNvPr id="3" name="Text Placeholder 2">
            <a:extLst>
              <a:ext uri="{FF2B5EF4-FFF2-40B4-BE49-F238E27FC236}">
                <a16:creationId xmlns:a16="http://schemas.microsoft.com/office/drawing/2014/main" id="{CB6D620C-E72C-AF9D-11E0-7E50234DFE5D}"/>
              </a:ext>
            </a:extLst>
          </p:cNvPr>
          <p:cNvSpPr>
            <a:spLocks noGrp="1"/>
          </p:cNvSpPr>
          <p:nvPr>
            <p:ph type="body" sz="half" idx="2"/>
          </p:nvPr>
        </p:nvSpPr>
        <p:spPr>
          <a:xfrm>
            <a:off x="508001" y="3205491"/>
            <a:ext cx="4211684" cy="2248181"/>
          </a:xfrm>
        </p:spPr>
        <p:txBody>
          <a:bodyPr>
            <a:noAutofit/>
          </a:bodyPr>
          <a:lstStyle/>
          <a:p>
            <a:r>
              <a:rPr lang="en-US" sz="3200" b="1" dirty="0"/>
              <a:t>PUMPED HYDRO HAS BEEN AROUND FOR 100 YEARS</a:t>
            </a:r>
            <a:endParaRPr lang="en-US" sz="3200" dirty="0"/>
          </a:p>
        </p:txBody>
      </p:sp>
    </p:spTree>
    <p:extLst>
      <p:ext uri="{BB962C8B-B14F-4D97-AF65-F5344CB8AC3E}">
        <p14:creationId xmlns:p14="http://schemas.microsoft.com/office/powerpoint/2010/main" val="97531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E64D3-7B9E-1494-FB0D-DFFD8A07D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00409-4A5E-833D-10EC-DC46DB5CF48B}"/>
              </a:ext>
            </a:extLst>
          </p:cNvPr>
          <p:cNvSpPr>
            <a:spLocks noGrp="1"/>
          </p:cNvSpPr>
          <p:nvPr>
            <p:ph type="title"/>
          </p:nvPr>
        </p:nvSpPr>
        <p:spPr/>
        <p:txBody>
          <a:bodyPr>
            <a:normAutofit/>
          </a:bodyPr>
          <a:lstStyle/>
          <a:p>
            <a:r>
              <a:rPr lang="en-US" sz="4000" b="1" dirty="0"/>
              <a:t>Questions?</a:t>
            </a:r>
          </a:p>
        </p:txBody>
      </p:sp>
      <p:sp>
        <p:nvSpPr>
          <p:cNvPr id="3" name="Content Placeholder 2">
            <a:extLst>
              <a:ext uri="{FF2B5EF4-FFF2-40B4-BE49-F238E27FC236}">
                <a16:creationId xmlns:a16="http://schemas.microsoft.com/office/drawing/2014/main" id="{CAD52C64-0A22-F7E4-BFE7-17106423801B}"/>
              </a:ext>
            </a:extLst>
          </p:cNvPr>
          <p:cNvSpPr>
            <a:spLocks noGrp="1"/>
          </p:cNvSpPr>
          <p:nvPr>
            <p:ph idx="1"/>
          </p:nvPr>
        </p:nvSpPr>
        <p:spPr/>
        <p:txBody>
          <a:bodyPr>
            <a:normAutofit fontScale="25000" lnSpcReduction="20000"/>
          </a:bodyPr>
          <a:lstStyle/>
          <a:p>
            <a:r>
              <a:rPr lang="en-US" sz="9600" dirty="0"/>
              <a:t>Could a pumping system be designed with a heavier medium (such as mercury)? Pushing a heavier liquid uphill would mean less space required.</a:t>
            </a:r>
          </a:p>
          <a:p>
            <a:r>
              <a:rPr lang="en-US" sz="9600" dirty="0"/>
              <a:t>What are some of the other ways of tackling the intermittency challenge?</a:t>
            </a:r>
          </a:p>
          <a:p>
            <a:pPr lvl="1"/>
            <a:r>
              <a:rPr lang="en-US" sz="9600" dirty="0"/>
              <a:t>Storage- local and central batteries including used electric vehicles if they have bi-directional charging capability</a:t>
            </a:r>
          </a:p>
          <a:p>
            <a:pPr lvl="1"/>
            <a:r>
              <a:rPr lang="en-US" sz="9600" b="1" dirty="0"/>
              <a:t>Controlled-input </a:t>
            </a:r>
            <a:r>
              <a:rPr lang="en-US" sz="9600" dirty="0"/>
              <a:t>systems such as CSP (uses steam)</a:t>
            </a:r>
          </a:p>
          <a:p>
            <a:pPr lvl="1"/>
            <a:r>
              <a:rPr lang="en-US" sz="9600" dirty="0"/>
              <a:t>Waste to energy systems – we’ll always have waste (as a fuel source) and this is another </a:t>
            </a:r>
            <a:r>
              <a:rPr lang="en-US" sz="9600" b="1" dirty="0"/>
              <a:t>controlled input</a:t>
            </a:r>
          </a:p>
          <a:p>
            <a:endParaRPr lang="en-US" sz="9600" dirty="0"/>
          </a:p>
          <a:p>
            <a:endParaRPr lang="en-US" dirty="0"/>
          </a:p>
          <a:p>
            <a:endParaRPr lang="en-US" dirty="0"/>
          </a:p>
          <a:p>
            <a:endParaRPr lang="en-US" dirty="0"/>
          </a:p>
          <a:p>
            <a:endParaRPr lang="en-US" dirty="0"/>
          </a:p>
          <a:p>
            <a:r>
              <a:rPr lang="en-US" dirty="0"/>
              <a:t>NOW WE MOVE ON TO WATER</a:t>
            </a:r>
          </a:p>
        </p:txBody>
      </p:sp>
    </p:spTree>
    <p:extLst>
      <p:ext uri="{BB962C8B-B14F-4D97-AF65-F5344CB8AC3E}">
        <p14:creationId xmlns:p14="http://schemas.microsoft.com/office/powerpoint/2010/main" val="106724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6DD5-E27C-672B-14F7-4599BFD09D61}"/>
              </a:ext>
            </a:extLst>
          </p:cNvPr>
          <p:cNvSpPr>
            <a:spLocks noGrp="1"/>
          </p:cNvSpPr>
          <p:nvPr>
            <p:ph type="title"/>
          </p:nvPr>
        </p:nvSpPr>
        <p:spPr/>
        <p:txBody>
          <a:bodyPr>
            <a:noAutofit/>
          </a:bodyPr>
          <a:lstStyle/>
          <a:p>
            <a:r>
              <a:rPr lang="en-US" sz="4000" b="1" dirty="0"/>
              <a:t>ADDRESSES THREE MAJOR U.S. MEASURABLE CHALLENGES</a:t>
            </a:r>
          </a:p>
        </p:txBody>
      </p:sp>
      <p:sp>
        <p:nvSpPr>
          <p:cNvPr id="3" name="Content Placeholder 2">
            <a:extLst>
              <a:ext uri="{FF2B5EF4-FFF2-40B4-BE49-F238E27FC236}">
                <a16:creationId xmlns:a16="http://schemas.microsoft.com/office/drawing/2014/main" id="{80225C9D-A767-F89F-66E4-809FF57691CD}"/>
              </a:ext>
            </a:extLst>
          </p:cNvPr>
          <p:cNvSpPr>
            <a:spLocks noGrp="1"/>
          </p:cNvSpPr>
          <p:nvPr>
            <p:ph idx="1"/>
          </p:nvPr>
        </p:nvSpPr>
        <p:spPr/>
        <p:txBody>
          <a:bodyPr>
            <a:normAutofit lnSpcReduction="10000"/>
          </a:bodyPr>
          <a:lstStyle/>
          <a:p>
            <a:pPr marL="0" indent="0">
              <a:buNone/>
            </a:pPr>
            <a:r>
              <a:rPr lang="en-US" sz="3600" dirty="0"/>
              <a:t>1. BIG AMERICAN CARBON FOOTPRINTS</a:t>
            </a:r>
          </a:p>
          <a:p>
            <a:pPr marL="0" indent="0">
              <a:buNone/>
            </a:pPr>
            <a:r>
              <a:rPr lang="en-US" sz="3600" dirty="0"/>
              <a:t>2. PRETTY MASSIVE PROJECTED U.S. POPULATION GROWTH</a:t>
            </a:r>
          </a:p>
          <a:p>
            <a:pPr marL="0" indent="0">
              <a:buNone/>
            </a:pPr>
            <a:r>
              <a:rPr lang="en-US" sz="3600" dirty="0"/>
              <a:t>3. SEA LEVEL RISE</a:t>
            </a:r>
          </a:p>
          <a:p>
            <a:pPr marL="0" indent="0">
              <a:buNone/>
            </a:pPr>
            <a:r>
              <a:rPr lang="en-US" sz="3600" dirty="0"/>
              <a:t>Note: Wildfires could be added</a:t>
            </a:r>
          </a:p>
        </p:txBody>
      </p:sp>
    </p:spTree>
    <p:extLst>
      <p:ext uri="{BB962C8B-B14F-4D97-AF65-F5344CB8AC3E}">
        <p14:creationId xmlns:p14="http://schemas.microsoft.com/office/powerpoint/2010/main" val="7864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9320-0EE5-7749-F068-E9F161859293}"/>
              </a:ext>
            </a:extLst>
          </p:cNvPr>
          <p:cNvSpPr>
            <a:spLocks noGrp="1"/>
          </p:cNvSpPr>
          <p:nvPr>
            <p:ph type="title"/>
          </p:nvPr>
        </p:nvSpPr>
        <p:spPr/>
        <p:txBody>
          <a:bodyPr>
            <a:noAutofit/>
          </a:bodyPr>
          <a:lstStyle/>
          <a:p>
            <a:r>
              <a:rPr lang="en-US" sz="4000" b="1" dirty="0"/>
              <a:t>Self-contained water management</a:t>
            </a:r>
            <a:endParaRPr lang="en-US" sz="4000" dirty="0"/>
          </a:p>
        </p:txBody>
      </p:sp>
      <p:sp>
        <p:nvSpPr>
          <p:cNvPr id="3" name="Content Placeholder 2">
            <a:extLst>
              <a:ext uri="{FF2B5EF4-FFF2-40B4-BE49-F238E27FC236}">
                <a16:creationId xmlns:a16="http://schemas.microsoft.com/office/drawing/2014/main" id="{40755967-423D-9317-0A1E-3C03E6020026}"/>
              </a:ext>
            </a:extLst>
          </p:cNvPr>
          <p:cNvSpPr>
            <a:spLocks noGrp="1"/>
          </p:cNvSpPr>
          <p:nvPr>
            <p:ph idx="1"/>
          </p:nvPr>
        </p:nvSpPr>
        <p:spPr>
          <a:xfrm>
            <a:off x="550843" y="2015732"/>
            <a:ext cx="6899439" cy="3450613"/>
          </a:xfrm>
        </p:spPr>
        <p:txBody>
          <a:bodyPr>
            <a:normAutofit/>
          </a:bodyPr>
          <a:lstStyle/>
          <a:p>
            <a:endParaRPr lang="en-US" dirty="0"/>
          </a:p>
        </p:txBody>
      </p:sp>
      <p:pic>
        <p:nvPicPr>
          <p:cNvPr id="7" name="Picture 6" descr="Drainage Services Department Sustainability Report 2016-17 - Sponge City:  Adapting to Climate Change - Climate change mitigation and adaption">
            <a:extLst>
              <a:ext uri="{FF2B5EF4-FFF2-40B4-BE49-F238E27FC236}">
                <a16:creationId xmlns:a16="http://schemas.microsoft.com/office/drawing/2014/main" id="{17483BB6-0FDA-FA56-0BCB-71315CE53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557" r="23557"/>
          <a:stretch>
            <a:fillRect/>
          </a:stretch>
        </p:blipFill>
        <p:spPr bwMode="auto">
          <a:xfrm>
            <a:off x="8935712" y="1580573"/>
            <a:ext cx="2791171" cy="3866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INGAPORE - APRIL 06: Futuristic view of amazing illumination at Garden by the Bay on April 6, 2013 in Singapore. Night light show at Supertree is main Marina Bay Sands district tourist attraction">
            <a:extLst>
              <a:ext uri="{FF2B5EF4-FFF2-40B4-BE49-F238E27FC236}">
                <a16:creationId xmlns:a16="http://schemas.microsoft.com/office/drawing/2014/main" id="{FF305761-7A67-26D7-06FA-4EB58CD702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015732"/>
            <a:ext cx="8763333" cy="3150493"/>
          </a:xfrm>
          <a:prstGeom prst="rect">
            <a:avLst/>
          </a:prstGeom>
          <a:noFill/>
          <a:ln>
            <a:noFill/>
          </a:ln>
        </p:spPr>
      </p:pic>
    </p:spTree>
    <p:extLst>
      <p:ext uri="{BB962C8B-B14F-4D97-AF65-F5344CB8AC3E}">
        <p14:creationId xmlns:p14="http://schemas.microsoft.com/office/powerpoint/2010/main" val="334558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B735-B373-1EC2-3711-1D427DE8C9E7}"/>
              </a:ext>
            </a:extLst>
          </p:cNvPr>
          <p:cNvSpPr>
            <a:spLocks noGrp="1"/>
          </p:cNvSpPr>
          <p:nvPr>
            <p:ph type="title"/>
          </p:nvPr>
        </p:nvSpPr>
        <p:spPr>
          <a:xfrm>
            <a:off x="462845" y="180623"/>
            <a:ext cx="11480800" cy="745066"/>
          </a:xfrm>
        </p:spPr>
        <p:txBody>
          <a:bodyPr>
            <a:normAutofit fontScale="90000"/>
          </a:bodyPr>
          <a:lstStyle/>
          <a:p>
            <a:r>
              <a:rPr lang="en-US" sz="4400" b="1" dirty="0"/>
              <a:t>Manmade STORM DRAINS VS. BIOMIMICRY</a:t>
            </a:r>
          </a:p>
        </p:txBody>
      </p:sp>
      <p:pic>
        <p:nvPicPr>
          <p:cNvPr id="4" name="officeArt object" descr="broken and natural city watercycle">
            <a:extLst>
              <a:ext uri="{FF2B5EF4-FFF2-40B4-BE49-F238E27FC236}">
                <a16:creationId xmlns:a16="http://schemas.microsoft.com/office/drawing/2014/main" id="{7E4545EF-3E22-8B11-9029-6B9A55D5163E}"/>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3779" y="1103489"/>
            <a:ext cx="10546852" cy="4651022"/>
          </a:xfrm>
          <a:prstGeom prst="rect">
            <a:avLst/>
          </a:prstGeom>
          <a:ln w="12700" cap="flat">
            <a:noFill/>
            <a:miter lim="400000"/>
          </a:ln>
          <a:effectLst/>
        </p:spPr>
      </p:pic>
    </p:spTree>
    <p:extLst>
      <p:ext uri="{BB962C8B-B14F-4D97-AF65-F5344CB8AC3E}">
        <p14:creationId xmlns:p14="http://schemas.microsoft.com/office/powerpoint/2010/main" val="22832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05A4-5D90-CEA0-8C10-18F89E78DB62}"/>
              </a:ext>
            </a:extLst>
          </p:cNvPr>
          <p:cNvSpPr>
            <a:spLocks noGrp="1"/>
          </p:cNvSpPr>
          <p:nvPr>
            <p:ph type="title"/>
          </p:nvPr>
        </p:nvSpPr>
        <p:spPr>
          <a:xfrm>
            <a:off x="841979" y="398119"/>
            <a:ext cx="10063088" cy="1049235"/>
          </a:xfrm>
        </p:spPr>
        <p:txBody>
          <a:bodyPr>
            <a:normAutofit fontScale="90000"/>
          </a:bodyPr>
          <a:lstStyle/>
          <a:p>
            <a:r>
              <a:rPr lang="en-US" sz="4400" b="1" dirty="0"/>
              <a:t>SOME DETAILS ON WATER CAPTURE</a:t>
            </a:r>
          </a:p>
        </p:txBody>
      </p:sp>
      <p:pic>
        <p:nvPicPr>
          <p:cNvPr id="1026" name="Picture 2" descr="Rainwater Harvesting Systems Technology Review | Department of Energy">
            <a:extLst>
              <a:ext uri="{FF2B5EF4-FFF2-40B4-BE49-F238E27FC236}">
                <a16:creationId xmlns:a16="http://schemas.microsoft.com/office/drawing/2014/main" id="{9AE51CFE-C78A-167F-B59B-0F3C85CC49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30299" y="1541251"/>
            <a:ext cx="5250536" cy="40562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munity Rainwater and Stormwater Capture and Use Infographic">
            <a:extLst>
              <a:ext uri="{FF2B5EF4-FFF2-40B4-BE49-F238E27FC236}">
                <a16:creationId xmlns:a16="http://schemas.microsoft.com/office/drawing/2014/main" id="{CC03B884-AE00-C808-83E9-0DE7E68B9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65" y="1447354"/>
            <a:ext cx="6418001" cy="414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57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011E-A74E-8D21-A883-A6FA23032504}"/>
              </a:ext>
            </a:extLst>
          </p:cNvPr>
          <p:cNvSpPr>
            <a:spLocks noGrp="1"/>
          </p:cNvSpPr>
          <p:nvPr>
            <p:ph type="title"/>
          </p:nvPr>
        </p:nvSpPr>
        <p:spPr>
          <a:xfrm>
            <a:off x="553157" y="0"/>
            <a:ext cx="4095920" cy="5457800"/>
          </a:xfrm>
        </p:spPr>
        <p:txBody>
          <a:bodyPr>
            <a:noAutofit/>
          </a:bodyPr>
          <a:lstStyle/>
          <a:p>
            <a:r>
              <a:rPr lang="en-US" sz="4400" b="1" dirty="0"/>
              <a:t>A GREAT DEAL OF WATER THAT’S CURRENTLY WASTED COULD BE RE-USED</a:t>
            </a:r>
          </a:p>
        </p:txBody>
      </p:sp>
      <p:pic>
        <p:nvPicPr>
          <p:cNvPr id="2052" name="Picture 4" descr="From Water Stressed to Water Secure: Lessons from Israel's Water Reuse  Approach">
            <a:extLst>
              <a:ext uri="{FF2B5EF4-FFF2-40B4-BE49-F238E27FC236}">
                <a16:creationId xmlns:a16="http://schemas.microsoft.com/office/drawing/2014/main" id="{FDB4DE44-B9A3-CB44-BD2F-408CE9237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533" y="2424558"/>
            <a:ext cx="4994524" cy="37266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ater Reuse | South Florida Water Management District">
            <a:extLst>
              <a:ext uri="{FF2B5EF4-FFF2-40B4-BE49-F238E27FC236}">
                <a16:creationId xmlns:a16="http://schemas.microsoft.com/office/drawing/2014/main" id="{AB4E6E71-7185-3B47-BE10-29FC3CD7A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6370" y="272261"/>
            <a:ext cx="7668688" cy="215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71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39D39-50E2-14F2-4C7B-EA0F1BFFF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B139D-EB6F-7E9F-6D20-F637E26700B4}"/>
              </a:ext>
            </a:extLst>
          </p:cNvPr>
          <p:cNvSpPr>
            <a:spLocks noGrp="1"/>
          </p:cNvSpPr>
          <p:nvPr>
            <p:ph type="title"/>
          </p:nvPr>
        </p:nvSpPr>
        <p:spPr/>
        <p:txBody>
          <a:bodyPr>
            <a:normAutofit/>
          </a:bodyPr>
          <a:lstStyle/>
          <a:p>
            <a:r>
              <a:rPr lang="en-US" sz="4000" b="1" dirty="0"/>
              <a:t>Questions?</a:t>
            </a:r>
          </a:p>
        </p:txBody>
      </p:sp>
      <p:sp>
        <p:nvSpPr>
          <p:cNvPr id="3" name="Content Placeholder 2">
            <a:extLst>
              <a:ext uri="{FF2B5EF4-FFF2-40B4-BE49-F238E27FC236}">
                <a16:creationId xmlns:a16="http://schemas.microsoft.com/office/drawing/2014/main" id="{F0A70682-F21A-8334-96C0-B2250EA81D99}"/>
              </a:ext>
            </a:extLst>
          </p:cNvPr>
          <p:cNvSpPr>
            <a:spLocks noGrp="1"/>
          </p:cNvSpPr>
          <p:nvPr>
            <p:ph idx="1"/>
          </p:nvPr>
        </p:nvSpPr>
        <p:spPr/>
        <p:txBody>
          <a:bodyPr>
            <a:normAutofit/>
          </a:bodyPr>
          <a:lstStyle/>
          <a:p>
            <a:r>
              <a:rPr lang="en-US" dirty="0"/>
              <a:t>Could a green city be built in a desert climate?</a:t>
            </a:r>
          </a:p>
          <a:p>
            <a:pPr lvl="1"/>
            <a:r>
              <a:rPr lang="en-US" dirty="0"/>
              <a:t>The Albuquerque story-but the city does rely on an aquifer and the Colorado River</a:t>
            </a:r>
          </a:p>
          <a:p>
            <a:r>
              <a:rPr lang="en-US" dirty="0"/>
              <a:t>How far has mankind piped water in the past? (think Roman aqueducts)</a:t>
            </a:r>
          </a:p>
          <a:p>
            <a:r>
              <a:rPr lang="en-US" dirty="0"/>
              <a:t>How far is mankind piping water today in the U.S?</a:t>
            </a:r>
          </a:p>
          <a:p>
            <a:r>
              <a:rPr lang="en-US" dirty="0"/>
              <a:t>How far could desalinated water be piped and how could this be engineered in an era of rising sea levels?</a:t>
            </a:r>
          </a:p>
          <a:p>
            <a:endParaRPr lang="en-US" dirty="0"/>
          </a:p>
          <a:p>
            <a:endParaRPr lang="en-US" dirty="0"/>
          </a:p>
          <a:p>
            <a:endParaRPr lang="en-US" dirty="0"/>
          </a:p>
        </p:txBody>
      </p:sp>
    </p:spTree>
    <p:extLst>
      <p:ext uri="{BB962C8B-B14F-4D97-AF65-F5344CB8AC3E}">
        <p14:creationId xmlns:p14="http://schemas.microsoft.com/office/powerpoint/2010/main" val="3128750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EF7130-6883-C1D3-DB99-E2B2454AA9DC}"/>
              </a:ext>
            </a:extLst>
          </p:cNvPr>
          <p:cNvSpPr>
            <a:spLocks noGrp="1"/>
          </p:cNvSpPr>
          <p:nvPr>
            <p:ph type="title"/>
          </p:nvPr>
        </p:nvSpPr>
        <p:spPr>
          <a:xfrm>
            <a:off x="1450975" y="127186"/>
            <a:ext cx="9603275" cy="1049235"/>
          </a:xfrm>
        </p:spPr>
        <p:txBody>
          <a:bodyPr/>
          <a:lstStyle/>
          <a:p>
            <a:r>
              <a:rPr lang="en-US" b="1" dirty="0"/>
              <a:t>GREEN CONSTRUCTION</a:t>
            </a:r>
          </a:p>
        </p:txBody>
      </p:sp>
      <p:graphicFrame>
        <p:nvGraphicFramePr>
          <p:cNvPr id="6" name="Content Placeholder 5">
            <a:extLst>
              <a:ext uri="{FF2B5EF4-FFF2-40B4-BE49-F238E27FC236}">
                <a16:creationId xmlns:a16="http://schemas.microsoft.com/office/drawing/2014/main" id="{717C2020-4868-858A-067F-EDC89DA4858E}"/>
              </a:ext>
            </a:extLst>
          </p:cNvPr>
          <p:cNvGraphicFramePr>
            <a:graphicFrameLocks noGrp="1"/>
          </p:cNvGraphicFramePr>
          <p:nvPr>
            <p:ph idx="1"/>
            <p:extLst>
              <p:ext uri="{D42A27DB-BD31-4B8C-83A1-F6EECF244321}">
                <p14:modId xmlns:p14="http://schemas.microsoft.com/office/powerpoint/2010/main" val="3500370274"/>
              </p:ext>
            </p:extLst>
          </p:nvPr>
        </p:nvGraphicFramePr>
        <p:xfrm>
          <a:off x="1450975" y="1546578"/>
          <a:ext cx="10266891" cy="3919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265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280BBC-2EC3-8976-F15B-382CC2066DC6}"/>
              </a:ext>
            </a:extLst>
          </p:cNvPr>
          <p:cNvSpPr>
            <a:spLocks noGrp="1"/>
          </p:cNvSpPr>
          <p:nvPr>
            <p:ph type="title"/>
          </p:nvPr>
        </p:nvSpPr>
        <p:spPr/>
        <p:txBody>
          <a:bodyPr>
            <a:normAutofit fontScale="90000"/>
          </a:bodyPr>
          <a:lstStyle/>
          <a:p>
            <a:r>
              <a:rPr lang="en-US" sz="5400" b="1" dirty="0"/>
              <a:t>Green building systems</a:t>
            </a:r>
          </a:p>
        </p:txBody>
      </p:sp>
      <p:sp>
        <p:nvSpPr>
          <p:cNvPr id="6" name="Content Placeholder 5">
            <a:extLst>
              <a:ext uri="{FF2B5EF4-FFF2-40B4-BE49-F238E27FC236}">
                <a16:creationId xmlns:a16="http://schemas.microsoft.com/office/drawing/2014/main" id="{1D371D3E-1BFA-718A-172C-7F21B640F454}"/>
              </a:ext>
            </a:extLst>
          </p:cNvPr>
          <p:cNvSpPr>
            <a:spLocks noGrp="1"/>
          </p:cNvSpPr>
          <p:nvPr>
            <p:ph sz="half" idx="1"/>
          </p:nvPr>
        </p:nvSpPr>
        <p:spPr>
          <a:xfrm>
            <a:off x="1447331" y="1864192"/>
            <a:ext cx="4645152" cy="3595281"/>
          </a:xfrm>
        </p:spPr>
        <p:txBody>
          <a:bodyPr>
            <a:noAutofit/>
          </a:bodyPr>
          <a:lstStyle/>
          <a:p>
            <a:r>
              <a:rPr lang="en-US" sz="2800" b="1" dirty="0"/>
              <a:t>Green building code, strongly enforced</a:t>
            </a:r>
          </a:p>
          <a:p>
            <a:r>
              <a:rPr lang="en-US" sz="2800" b="1" dirty="0"/>
              <a:t>Embodied carbon calculated and reported</a:t>
            </a:r>
          </a:p>
          <a:p>
            <a:r>
              <a:rPr lang="en-US" sz="2800" b="1" dirty="0"/>
              <a:t>Super-energy-efficient designs</a:t>
            </a:r>
          </a:p>
        </p:txBody>
      </p:sp>
      <p:sp>
        <p:nvSpPr>
          <p:cNvPr id="3" name="Footer Placeholder 2">
            <a:extLst>
              <a:ext uri="{FF2B5EF4-FFF2-40B4-BE49-F238E27FC236}">
                <a16:creationId xmlns:a16="http://schemas.microsoft.com/office/drawing/2014/main" id="{075E70CB-3E34-87C7-8BA9-7C3557FA48CD}"/>
              </a:ext>
            </a:extLst>
          </p:cNvPr>
          <p:cNvSpPr>
            <a:spLocks noGrp="1"/>
          </p:cNvSpPr>
          <p:nvPr>
            <p:ph type="ftr" sz="quarter" idx="11"/>
          </p:nvPr>
        </p:nvSpPr>
        <p:spPr/>
        <p:txBody>
          <a:bodyPr/>
          <a:lstStyle/>
          <a:p>
            <a:r>
              <a:rPr lang="en-US" dirty="0"/>
              <a:t>Climate Change in Three Parts</a:t>
            </a:r>
          </a:p>
        </p:txBody>
      </p:sp>
      <p:sp>
        <p:nvSpPr>
          <p:cNvPr id="4" name="Slide Number Placeholder 3">
            <a:extLst>
              <a:ext uri="{FF2B5EF4-FFF2-40B4-BE49-F238E27FC236}">
                <a16:creationId xmlns:a16="http://schemas.microsoft.com/office/drawing/2014/main" id="{D509F1CB-0D91-A79C-2268-308D2812A2C5}"/>
              </a:ext>
            </a:extLst>
          </p:cNvPr>
          <p:cNvSpPr>
            <a:spLocks noGrp="1"/>
          </p:cNvSpPr>
          <p:nvPr>
            <p:ph type="sldNum" sz="quarter" idx="12"/>
          </p:nvPr>
        </p:nvSpPr>
        <p:spPr/>
        <p:txBody>
          <a:bodyPr/>
          <a:lstStyle/>
          <a:p>
            <a:fld id="{4FAB73BC-B049-4115-A692-8D63A059BFB8}" type="slidenum">
              <a:rPr lang="en-US" smtClean="0"/>
              <a:t>26</a:t>
            </a:fld>
            <a:endParaRPr lang="en-US" dirty="0"/>
          </a:p>
        </p:txBody>
      </p:sp>
      <p:pic>
        <p:nvPicPr>
          <p:cNvPr id="7" name="Picture 2" descr="EPA's Research Triangle Park facility’s A-Wing addition">
            <a:extLst>
              <a:ext uri="{FF2B5EF4-FFF2-40B4-BE49-F238E27FC236}">
                <a16:creationId xmlns:a16="http://schemas.microsoft.com/office/drawing/2014/main" id="{F2B7C0F8-5F2F-1F1E-FBE8-50FFDEC013C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07393" y="2167467"/>
            <a:ext cx="6346036" cy="329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57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BD6-6C8F-250C-6D8A-C9308C2A1EEE}"/>
              </a:ext>
            </a:extLst>
          </p:cNvPr>
          <p:cNvSpPr>
            <a:spLocks noGrp="1"/>
          </p:cNvSpPr>
          <p:nvPr>
            <p:ph type="title"/>
          </p:nvPr>
        </p:nvSpPr>
        <p:spPr/>
        <p:txBody>
          <a:bodyPr>
            <a:noAutofit/>
          </a:bodyPr>
          <a:lstStyle/>
          <a:p>
            <a:r>
              <a:rPr lang="en-US" sz="4000" b="1" dirty="0"/>
              <a:t>A COUPLE OF CURRENTLY AVAILABLE GREEN SYSTEMS</a:t>
            </a:r>
          </a:p>
        </p:txBody>
      </p:sp>
      <p:pic>
        <p:nvPicPr>
          <p:cNvPr id="6" name="Content Placeholder 5">
            <a:extLst>
              <a:ext uri="{FF2B5EF4-FFF2-40B4-BE49-F238E27FC236}">
                <a16:creationId xmlns:a16="http://schemas.microsoft.com/office/drawing/2014/main" id="{5CC880A4-9F9E-5C5A-F187-22767D365DF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67645" y="1941612"/>
            <a:ext cx="5567672" cy="4174570"/>
          </a:xfrm>
          <a:prstGeom prst="rect">
            <a:avLst/>
          </a:prstGeom>
          <a:noFill/>
          <a:ln>
            <a:noFill/>
          </a:ln>
        </p:spPr>
      </p:pic>
      <p:pic>
        <p:nvPicPr>
          <p:cNvPr id="8" name="Content Placeholder 7" descr="A pile of small rocks&#10;&#10;Description automatically generated">
            <a:extLst>
              <a:ext uri="{FF2B5EF4-FFF2-40B4-BE49-F238E27FC236}">
                <a16:creationId xmlns:a16="http://schemas.microsoft.com/office/drawing/2014/main" id="{840FF9C3-16B6-3DEF-5C5D-5620A4A5E4FB}"/>
              </a:ext>
            </a:extLst>
          </p:cNvPr>
          <p:cNvPicPr>
            <a:picLocks noGrp="1" noChangeAspect="1"/>
          </p:cNvPicPr>
          <p:nvPr>
            <p:ph sz="half" idx="2"/>
          </p:nvPr>
        </p:nvPicPr>
        <p:blipFill>
          <a:blip r:embed="rId4"/>
          <a:stretch>
            <a:fillRect/>
          </a:stretch>
        </p:blipFill>
        <p:spPr>
          <a:xfrm>
            <a:off x="6335317" y="2121806"/>
            <a:ext cx="5724141" cy="3814182"/>
          </a:xfrm>
        </p:spPr>
      </p:pic>
    </p:spTree>
    <p:extLst>
      <p:ext uri="{BB962C8B-B14F-4D97-AF65-F5344CB8AC3E}">
        <p14:creationId xmlns:p14="http://schemas.microsoft.com/office/powerpoint/2010/main" val="373088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51AEA2D-09DC-288C-B387-9AF39B03B5DF}"/>
              </a:ext>
            </a:extLst>
          </p:cNvPr>
          <p:cNvSpPr>
            <a:spLocks noGrp="1"/>
          </p:cNvSpPr>
          <p:nvPr>
            <p:ph type="title"/>
          </p:nvPr>
        </p:nvSpPr>
        <p:spPr>
          <a:xfrm>
            <a:off x="1449218" y="804889"/>
            <a:ext cx="4646782" cy="1059305"/>
          </a:xfrm>
        </p:spPr>
        <p:txBody>
          <a:bodyPr>
            <a:normAutofit fontScale="90000"/>
          </a:bodyPr>
          <a:lstStyle/>
          <a:p>
            <a:r>
              <a:rPr lang="en-US" sz="4000" b="1" dirty="0"/>
              <a:t>HEATING AND COOLING</a:t>
            </a:r>
          </a:p>
        </p:txBody>
      </p:sp>
      <p:pic>
        <p:nvPicPr>
          <p:cNvPr id="8" name="Content Placeholder 7">
            <a:extLst>
              <a:ext uri="{FF2B5EF4-FFF2-40B4-BE49-F238E27FC236}">
                <a16:creationId xmlns:a16="http://schemas.microsoft.com/office/drawing/2014/main" id="{9445D99F-12FD-F7C0-BAEE-815B67268C3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472212" y="2011363"/>
            <a:ext cx="4596200" cy="3448050"/>
          </a:xfrm>
          <a:prstGeom prst="rect">
            <a:avLst/>
          </a:prstGeom>
          <a:noFill/>
          <a:ln>
            <a:noFill/>
          </a:ln>
        </p:spPr>
      </p:pic>
      <p:pic>
        <p:nvPicPr>
          <p:cNvPr id="9" name="Content Placeholder 8">
            <a:extLst>
              <a:ext uri="{FF2B5EF4-FFF2-40B4-BE49-F238E27FC236}">
                <a16:creationId xmlns:a16="http://schemas.microsoft.com/office/drawing/2014/main" id="{98215F04-A7CC-9754-F461-8BF232EBC81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829778" y="61086"/>
            <a:ext cx="3183466" cy="6141493"/>
          </a:xfrm>
          <a:prstGeom prst="rect">
            <a:avLst/>
          </a:prstGeom>
          <a:noFill/>
          <a:ln>
            <a:noFill/>
          </a:ln>
        </p:spPr>
      </p:pic>
    </p:spTree>
    <p:extLst>
      <p:ext uri="{BB962C8B-B14F-4D97-AF65-F5344CB8AC3E}">
        <p14:creationId xmlns:p14="http://schemas.microsoft.com/office/powerpoint/2010/main" val="3120131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8EF1-73A5-FEAE-7EB0-8F95C8377F50}"/>
              </a:ext>
            </a:extLst>
          </p:cNvPr>
          <p:cNvSpPr>
            <a:spLocks noGrp="1"/>
          </p:cNvSpPr>
          <p:nvPr>
            <p:ph type="title"/>
          </p:nvPr>
        </p:nvSpPr>
        <p:spPr/>
        <p:txBody>
          <a:bodyPr>
            <a:noAutofit/>
          </a:bodyPr>
          <a:lstStyle/>
          <a:p>
            <a:r>
              <a:rPr lang="en-US" sz="4000" b="1" dirty="0"/>
              <a:t>EMERGING NEW BUILDING TECHNOLOGIES</a:t>
            </a:r>
          </a:p>
        </p:txBody>
      </p:sp>
      <p:sp>
        <p:nvSpPr>
          <p:cNvPr id="3" name="Content Placeholder 2">
            <a:extLst>
              <a:ext uri="{FF2B5EF4-FFF2-40B4-BE49-F238E27FC236}">
                <a16:creationId xmlns:a16="http://schemas.microsoft.com/office/drawing/2014/main" id="{CF21394F-5363-A726-44E3-B83104031940}"/>
              </a:ext>
            </a:extLst>
          </p:cNvPr>
          <p:cNvSpPr>
            <a:spLocks noGrp="1"/>
          </p:cNvSpPr>
          <p:nvPr>
            <p:ph idx="1"/>
          </p:nvPr>
        </p:nvSpPr>
        <p:spPr/>
        <p:txBody>
          <a:bodyPr>
            <a:noAutofit/>
          </a:bodyPr>
          <a:lstStyle/>
          <a:p>
            <a:r>
              <a:rPr lang="en-US" sz="3600" b="1" dirty="0"/>
              <a:t>Shifting the focus to whole cities</a:t>
            </a:r>
          </a:p>
          <a:p>
            <a:r>
              <a:rPr lang="en-US" sz="3600" b="1" dirty="0"/>
              <a:t>“New” concrete</a:t>
            </a:r>
          </a:p>
          <a:p>
            <a:r>
              <a:rPr lang="en-US" sz="3600" b="1" dirty="0"/>
              <a:t>Ancient systems</a:t>
            </a:r>
          </a:p>
          <a:p>
            <a:r>
              <a:rPr lang="en-US" sz="3600" b="1" dirty="0"/>
              <a:t>Mushrooms and fungi and more</a:t>
            </a:r>
          </a:p>
        </p:txBody>
      </p:sp>
      <p:sp>
        <p:nvSpPr>
          <p:cNvPr id="4" name="Footer Placeholder 3">
            <a:extLst>
              <a:ext uri="{FF2B5EF4-FFF2-40B4-BE49-F238E27FC236}">
                <a16:creationId xmlns:a16="http://schemas.microsoft.com/office/drawing/2014/main" id="{21A818B2-BA4D-C1CF-112E-EB961A817760}"/>
              </a:ext>
            </a:extLst>
          </p:cNvPr>
          <p:cNvSpPr>
            <a:spLocks noGrp="1"/>
          </p:cNvSpPr>
          <p:nvPr>
            <p:ph type="ftr" sz="quarter" idx="11"/>
          </p:nvPr>
        </p:nvSpPr>
        <p:spPr/>
        <p:txBody>
          <a:bodyPr/>
          <a:lstStyle/>
          <a:p>
            <a:r>
              <a:rPr lang="en-US" dirty="0"/>
              <a:t>Climate Change in Three Parts</a:t>
            </a:r>
          </a:p>
        </p:txBody>
      </p:sp>
      <p:sp>
        <p:nvSpPr>
          <p:cNvPr id="5" name="Slide Number Placeholder 4">
            <a:extLst>
              <a:ext uri="{FF2B5EF4-FFF2-40B4-BE49-F238E27FC236}">
                <a16:creationId xmlns:a16="http://schemas.microsoft.com/office/drawing/2014/main" id="{23533D71-FD56-4959-3C51-4A30DEC4391A}"/>
              </a:ext>
            </a:extLst>
          </p:cNvPr>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45845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elephants and elephants&#10;&#10;Description automatically generated with medium confidence">
            <a:extLst>
              <a:ext uri="{FF2B5EF4-FFF2-40B4-BE49-F238E27FC236}">
                <a16:creationId xmlns:a16="http://schemas.microsoft.com/office/drawing/2014/main" id="{7E9F92DB-C4F3-29AD-5257-A4B6E6B6D5F2}"/>
              </a:ext>
            </a:extLst>
          </p:cNvPr>
          <p:cNvPicPr>
            <a:picLocks noChangeAspect="1"/>
          </p:cNvPicPr>
          <p:nvPr/>
        </p:nvPicPr>
        <p:blipFill>
          <a:blip r:embed="rId3"/>
          <a:stretch>
            <a:fillRect/>
          </a:stretch>
        </p:blipFill>
        <p:spPr>
          <a:xfrm rot="16200000">
            <a:off x="1995908" y="-1358998"/>
            <a:ext cx="7422569" cy="10223538"/>
          </a:xfrm>
          <a:prstGeom prst="rect">
            <a:avLst/>
          </a:prstGeom>
        </p:spPr>
      </p:pic>
    </p:spTree>
    <p:extLst>
      <p:ext uri="{BB962C8B-B14F-4D97-AF65-F5344CB8AC3E}">
        <p14:creationId xmlns:p14="http://schemas.microsoft.com/office/powerpoint/2010/main" val="3653988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A5D037-FA1B-C6F2-3671-B8643C758DA8}"/>
              </a:ext>
            </a:extLst>
          </p:cNvPr>
          <p:cNvSpPr>
            <a:spLocks noGrp="1"/>
          </p:cNvSpPr>
          <p:nvPr>
            <p:ph type="title"/>
          </p:nvPr>
        </p:nvSpPr>
        <p:spPr/>
        <p:txBody>
          <a:bodyPr>
            <a:noAutofit/>
          </a:bodyPr>
          <a:lstStyle/>
          <a:p>
            <a:r>
              <a:rPr lang="en-US" sz="4000" b="1" dirty="0"/>
              <a:t>HEMPCRETE IS CARBON-NEGATIVE; FUNGI HAVE MASSIVE POTENTIAL</a:t>
            </a:r>
          </a:p>
        </p:txBody>
      </p:sp>
      <p:pic>
        <p:nvPicPr>
          <p:cNvPr id="6" name="Content Placeholder 5" descr="A house under construction with a red staircase&#10;&#10;Description automatically generated">
            <a:extLst>
              <a:ext uri="{FF2B5EF4-FFF2-40B4-BE49-F238E27FC236}">
                <a16:creationId xmlns:a16="http://schemas.microsoft.com/office/drawing/2014/main" id="{C96FAE42-8785-3264-E16C-8A9A2EA75925}"/>
              </a:ext>
            </a:extLst>
          </p:cNvPr>
          <p:cNvPicPr>
            <a:picLocks noGrp="1" noChangeAspect="1"/>
          </p:cNvPicPr>
          <p:nvPr>
            <p:ph sz="half" idx="1"/>
          </p:nvPr>
        </p:nvPicPr>
        <p:blipFill>
          <a:blip r:embed="rId3" r:link="rId4" cstate="print">
            <a:extLst>
              <a:ext uri="{28A0092B-C50C-407E-A947-70E740481C1C}">
                <a14:useLocalDpi xmlns:a14="http://schemas.microsoft.com/office/drawing/2010/main" val="0"/>
              </a:ext>
            </a:extLst>
          </a:blip>
          <a:stretch>
            <a:fillRect/>
          </a:stretch>
        </p:blipFill>
        <p:spPr bwMode="auto">
          <a:xfrm>
            <a:off x="1223319" y="1823725"/>
            <a:ext cx="5028117" cy="3773886"/>
          </a:xfrm>
          <a:prstGeom prst="rect">
            <a:avLst/>
          </a:prstGeom>
          <a:noFill/>
          <a:ln>
            <a:noFill/>
          </a:ln>
        </p:spPr>
      </p:pic>
      <p:pic>
        <p:nvPicPr>
          <p:cNvPr id="5" name="Content Placeholder 4" descr="A close-up of a spiral&#10;&#10;Description automatically generated">
            <a:extLst>
              <a:ext uri="{FF2B5EF4-FFF2-40B4-BE49-F238E27FC236}">
                <a16:creationId xmlns:a16="http://schemas.microsoft.com/office/drawing/2014/main" id="{61D25286-CBD1-0B79-7B4C-90E845CA9AC6}"/>
              </a:ext>
            </a:extLst>
          </p:cNvPr>
          <p:cNvPicPr>
            <a:picLocks noGrp="1" noChangeAspect="1"/>
          </p:cNvPicPr>
          <p:nvPr>
            <p:ph sz="half" idx="2"/>
          </p:nvPr>
        </p:nvPicPr>
        <p:blipFill>
          <a:blip r:embed="rId5"/>
          <a:stretch>
            <a:fillRect/>
          </a:stretch>
        </p:blipFill>
        <p:spPr>
          <a:xfrm>
            <a:off x="6968627" y="1864194"/>
            <a:ext cx="3900309" cy="3853175"/>
          </a:xfrm>
        </p:spPr>
      </p:pic>
    </p:spTree>
    <p:extLst>
      <p:ext uri="{BB962C8B-B14F-4D97-AF65-F5344CB8AC3E}">
        <p14:creationId xmlns:p14="http://schemas.microsoft.com/office/powerpoint/2010/main" val="248049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E089A-6E2C-6FC6-6BA4-D0092EB92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9D151-A639-E406-9575-1734E432874E}"/>
              </a:ext>
            </a:extLst>
          </p:cNvPr>
          <p:cNvSpPr>
            <a:spLocks noGrp="1"/>
          </p:cNvSpPr>
          <p:nvPr>
            <p:ph type="title"/>
          </p:nvPr>
        </p:nvSpPr>
        <p:spPr/>
        <p:txBody>
          <a:bodyPr>
            <a:normAutofit/>
          </a:bodyPr>
          <a:lstStyle/>
          <a:p>
            <a:r>
              <a:rPr lang="en-US" sz="4000" b="1" dirty="0"/>
              <a:t>Questions?</a:t>
            </a:r>
          </a:p>
        </p:txBody>
      </p:sp>
      <p:sp>
        <p:nvSpPr>
          <p:cNvPr id="3" name="Content Placeholder 2">
            <a:extLst>
              <a:ext uri="{FF2B5EF4-FFF2-40B4-BE49-F238E27FC236}">
                <a16:creationId xmlns:a16="http://schemas.microsoft.com/office/drawing/2014/main" id="{B0990CDA-7157-13AE-DCA0-2B2578B5A4F7}"/>
              </a:ext>
            </a:extLst>
          </p:cNvPr>
          <p:cNvSpPr>
            <a:spLocks noGrp="1"/>
          </p:cNvSpPr>
          <p:nvPr>
            <p:ph idx="1"/>
          </p:nvPr>
        </p:nvSpPr>
        <p:spPr/>
        <p:txBody>
          <a:bodyPr>
            <a:normAutofit/>
          </a:bodyPr>
          <a:lstStyle/>
          <a:p>
            <a:r>
              <a:rPr lang="en-US" sz="2400" dirty="0"/>
              <a:t>What other green building materials/ systems are coming soon?</a:t>
            </a:r>
          </a:p>
          <a:p>
            <a:pPr lvl="1"/>
            <a:r>
              <a:rPr lang="en-US" sz="2400" dirty="0"/>
              <a:t>“clean” concrete</a:t>
            </a:r>
          </a:p>
          <a:p>
            <a:pPr lvl="1"/>
            <a:r>
              <a:rPr lang="en-US" sz="2400" dirty="0"/>
              <a:t>Stronger green building codes</a:t>
            </a:r>
          </a:p>
          <a:p>
            <a:pPr lvl="1"/>
            <a:r>
              <a:rPr lang="en-US" sz="2400" dirty="0"/>
              <a:t>And many more….</a:t>
            </a:r>
          </a:p>
        </p:txBody>
      </p:sp>
    </p:spTree>
    <p:extLst>
      <p:ext uri="{BB962C8B-B14F-4D97-AF65-F5344CB8AC3E}">
        <p14:creationId xmlns:p14="http://schemas.microsoft.com/office/powerpoint/2010/main" val="542162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40CD7-37C6-96ED-0A37-BCFA117050C2}"/>
              </a:ext>
            </a:extLst>
          </p:cNvPr>
          <p:cNvSpPr>
            <a:spLocks noGrp="1"/>
          </p:cNvSpPr>
          <p:nvPr>
            <p:ph type="title"/>
          </p:nvPr>
        </p:nvSpPr>
        <p:spPr/>
        <p:txBody>
          <a:bodyPr>
            <a:normAutofit/>
          </a:bodyPr>
          <a:lstStyle/>
          <a:p>
            <a:r>
              <a:rPr lang="en-US" sz="4000" b="1" dirty="0"/>
              <a:t>GREEN CITY TRANSPORTATION</a:t>
            </a:r>
          </a:p>
        </p:txBody>
      </p:sp>
      <p:pic>
        <p:nvPicPr>
          <p:cNvPr id="5" name="Content Placeholder 4" descr="A family riding a bike with a city background, landing page and banner design, paper illustration, and 3d paper.">
            <a:extLst>
              <a:ext uri="{FF2B5EF4-FFF2-40B4-BE49-F238E27FC236}">
                <a16:creationId xmlns:a16="http://schemas.microsoft.com/office/drawing/2014/main" id="{34BBE25A-0ED1-098B-B6F7-0AE769AE4ED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76646" y="1864194"/>
            <a:ext cx="5795732" cy="3747818"/>
          </a:xfrm>
          <a:prstGeom prst="rect">
            <a:avLst/>
          </a:prstGeom>
          <a:noFill/>
          <a:ln>
            <a:noFill/>
          </a:ln>
        </p:spPr>
      </p:pic>
      <p:sp>
        <p:nvSpPr>
          <p:cNvPr id="6" name="Content Placeholder 5">
            <a:extLst>
              <a:ext uri="{FF2B5EF4-FFF2-40B4-BE49-F238E27FC236}">
                <a16:creationId xmlns:a16="http://schemas.microsoft.com/office/drawing/2014/main" id="{50320BB1-79B1-9798-BDEC-B55B1964ED6C}"/>
              </a:ext>
            </a:extLst>
          </p:cNvPr>
          <p:cNvSpPr>
            <a:spLocks noGrp="1"/>
          </p:cNvSpPr>
          <p:nvPr>
            <p:ph sz="half" idx="2"/>
          </p:nvPr>
        </p:nvSpPr>
        <p:spPr>
          <a:xfrm>
            <a:off x="6933060" y="2017343"/>
            <a:ext cx="4645152" cy="3441520"/>
          </a:xfrm>
        </p:spPr>
        <p:txBody>
          <a:bodyPr>
            <a:normAutofit lnSpcReduction="10000"/>
          </a:bodyPr>
          <a:lstStyle/>
          <a:p>
            <a:r>
              <a:rPr lang="en-US" dirty="0"/>
              <a:t>ALL RENEWABLE ENERGY</a:t>
            </a:r>
          </a:p>
          <a:p>
            <a:r>
              <a:rPr lang="en-US" dirty="0"/>
              <a:t>PEDESTRIAN FOCUSED</a:t>
            </a:r>
          </a:p>
          <a:p>
            <a:r>
              <a:rPr lang="en-US" dirty="0"/>
              <a:t>WALKABILITY AND COMPACT DESIGN</a:t>
            </a:r>
          </a:p>
          <a:p>
            <a:r>
              <a:rPr lang="en-US" dirty="0"/>
              <a:t>HYDROGEN POWER AND ELECTRICAL POWER</a:t>
            </a:r>
          </a:p>
          <a:p>
            <a:r>
              <a:rPr lang="en-US" dirty="0"/>
              <a:t>RADICAL CHANGES TO BUILDING CODES</a:t>
            </a:r>
          </a:p>
        </p:txBody>
      </p:sp>
    </p:spTree>
    <p:extLst>
      <p:ext uri="{BB962C8B-B14F-4D97-AF65-F5344CB8AC3E}">
        <p14:creationId xmlns:p14="http://schemas.microsoft.com/office/powerpoint/2010/main" val="2117553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C3DB94-2489-E028-80C7-0A0479DDCF3F}"/>
              </a:ext>
            </a:extLst>
          </p:cNvPr>
          <p:cNvSpPr>
            <a:spLocks noGrp="1"/>
          </p:cNvSpPr>
          <p:nvPr>
            <p:ph type="title"/>
          </p:nvPr>
        </p:nvSpPr>
        <p:spPr/>
        <p:txBody>
          <a:bodyPr>
            <a:normAutofit/>
          </a:bodyPr>
          <a:lstStyle/>
          <a:p>
            <a:r>
              <a:rPr lang="en-US" sz="4400" b="1" dirty="0"/>
              <a:t>RENEWABLE VEHICLE FUELING</a:t>
            </a:r>
          </a:p>
        </p:txBody>
      </p:sp>
      <p:pic>
        <p:nvPicPr>
          <p:cNvPr id="6" name="Content Placeholder 5" descr="Westminster, California, United States - 01-22-2020: A wide shot of several Tesla cars parked in a Tesla Supercharger pump station at the Westminster Mall parking lot.">
            <a:extLst>
              <a:ext uri="{FF2B5EF4-FFF2-40B4-BE49-F238E27FC236}">
                <a16:creationId xmlns:a16="http://schemas.microsoft.com/office/drawing/2014/main" id="{8779D660-9E4E-D827-76FE-D2306145BDC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64006" y="1864194"/>
            <a:ext cx="4463681" cy="3204694"/>
          </a:xfrm>
          <a:prstGeom prst="rect">
            <a:avLst/>
          </a:prstGeom>
          <a:noFill/>
          <a:ln>
            <a:noFill/>
          </a:ln>
        </p:spPr>
      </p:pic>
      <p:pic>
        <p:nvPicPr>
          <p:cNvPr id="7" name="Content Placeholder 6" descr="A man fuels a car with hydrogen. Clean transportation concept">
            <a:extLst>
              <a:ext uri="{FF2B5EF4-FFF2-40B4-BE49-F238E27FC236}">
                <a16:creationId xmlns:a16="http://schemas.microsoft.com/office/drawing/2014/main" id="{36B13E89-B84A-E67F-C95A-B8CD213B766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78636" y="1864194"/>
            <a:ext cx="4468103" cy="3207869"/>
          </a:xfrm>
          <a:prstGeom prst="rect">
            <a:avLst/>
          </a:prstGeom>
          <a:noFill/>
          <a:ln>
            <a:noFill/>
          </a:ln>
        </p:spPr>
      </p:pic>
    </p:spTree>
    <p:extLst>
      <p:ext uri="{BB962C8B-B14F-4D97-AF65-F5344CB8AC3E}">
        <p14:creationId xmlns:p14="http://schemas.microsoft.com/office/powerpoint/2010/main" val="862532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A6DE11-5D42-6F78-D66A-86AE76F4545E}"/>
              </a:ext>
            </a:extLst>
          </p:cNvPr>
          <p:cNvSpPr>
            <a:spLocks noGrp="1"/>
          </p:cNvSpPr>
          <p:nvPr>
            <p:ph type="title"/>
          </p:nvPr>
        </p:nvSpPr>
        <p:spPr>
          <a:xfrm>
            <a:off x="1483084" y="398489"/>
            <a:ext cx="9605635" cy="1059305"/>
          </a:xfrm>
        </p:spPr>
        <p:txBody>
          <a:bodyPr>
            <a:noAutofit/>
          </a:bodyPr>
          <a:lstStyle/>
          <a:p>
            <a:r>
              <a:rPr lang="en-US" sz="4000" b="1" dirty="0"/>
              <a:t>OLD TECHNOLOGIES, AND LIKELY SOME NEW ONES</a:t>
            </a:r>
          </a:p>
        </p:txBody>
      </p:sp>
      <p:pic>
        <p:nvPicPr>
          <p:cNvPr id="6" name="Content Placeholder 5">
            <a:hlinkClick r:id="rId3"/>
            <a:extLst>
              <a:ext uri="{FF2B5EF4-FFF2-40B4-BE49-F238E27FC236}">
                <a16:creationId xmlns:a16="http://schemas.microsoft.com/office/drawing/2014/main" id="{0C546C32-8D58-C3FA-1B5D-201A9293870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117599" y="1878490"/>
            <a:ext cx="5492825" cy="3844977"/>
          </a:xfrm>
          <a:prstGeom prst="rect">
            <a:avLst/>
          </a:prstGeom>
          <a:noFill/>
          <a:ln>
            <a:noFill/>
          </a:ln>
        </p:spPr>
      </p:pic>
      <p:pic>
        <p:nvPicPr>
          <p:cNvPr id="7" name="Content Placeholder 6" descr="Abu Dhabi , Abu Dhabi / United Arab Emirates - 11 19 2013 : buildings of new part of city">
            <a:extLst>
              <a:ext uri="{FF2B5EF4-FFF2-40B4-BE49-F238E27FC236}">
                <a16:creationId xmlns:a16="http://schemas.microsoft.com/office/drawing/2014/main" id="{D8317FAD-700E-1BD5-D62B-55CAD0BEABF4}"/>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414920" y="1864194"/>
            <a:ext cx="5355502" cy="3844976"/>
          </a:xfrm>
          <a:prstGeom prst="rect">
            <a:avLst/>
          </a:prstGeom>
          <a:noFill/>
          <a:ln>
            <a:noFill/>
          </a:ln>
        </p:spPr>
      </p:pic>
    </p:spTree>
    <p:extLst>
      <p:ext uri="{BB962C8B-B14F-4D97-AF65-F5344CB8AC3E}">
        <p14:creationId xmlns:p14="http://schemas.microsoft.com/office/powerpoint/2010/main" val="979246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5498-E3FE-5F83-B1ED-810F90837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43C44-FDBE-3259-EB88-DD0BBC376735}"/>
              </a:ext>
            </a:extLst>
          </p:cNvPr>
          <p:cNvSpPr>
            <a:spLocks noGrp="1"/>
          </p:cNvSpPr>
          <p:nvPr>
            <p:ph type="title"/>
          </p:nvPr>
        </p:nvSpPr>
        <p:spPr/>
        <p:txBody>
          <a:bodyPr>
            <a:normAutofit/>
          </a:bodyPr>
          <a:lstStyle/>
          <a:p>
            <a:r>
              <a:rPr lang="en-US" sz="4000" b="1" dirty="0"/>
              <a:t>Questions?</a:t>
            </a:r>
          </a:p>
        </p:txBody>
      </p:sp>
      <p:sp>
        <p:nvSpPr>
          <p:cNvPr id="3" name="Content Placeholder 2">
            <a:extLst>
              <a:ext uri="{FF2B5EF4-FFF2-40B4-BE49-F238E27FC236}">
                <a16:creationId xmlns:a16="http://schemas.microsoft.com/office/drawing/2014/main" id="{252EF309-04DA-E573-C784-6C57351851D1}"/>
              </a:ext>
            </a:extLst>
          </p:cNvPr>
          <p:cNvSpPr>
            <a:spLocks noGrp="1"/>
          </p:cNvSpPr>
          <p:nvPr>
            <p:ph idx="1"/>
          </p:nvPr>
        </p:nvSpPr>
        <p:spPr/>
        <p:txBody>
          <a:bodyPr>
            <a:normAutofit lnSpcReduction="10000"/>
          </a:bodyPr>
          <a:lstStyle/>
          <a:p>
            <a:r>
              <a:rPr lang="en-US" dirty="0"/>
              <a:t>How will transportation be different in green cities?</a:t>
            </a:r>
          </a:p>
          <a:p>
            <a:pPr lvl="1"/>
            <a:r>
              <a:rPr lang="en-US" dirty="0"/>
              <a:t>Compact designs will mean more walkability and other “self-propelled” modes of transportation</a:t>
            </a:r>
          </a:p>
          <a:p>
            <a:pPr lvl="1"/>
            <a:r>
              <a:rPr lang="en-US" dirty="0"/>
              <a:t>Footpaths and sidewalks throughout</a:t>
            </a:r>
          </a:p>
          <a:p>
            <a:pPr lvl="1"/>
            <a:r>
              <a:rPr lang="en-US" dirty="0"/>
              <a:t>“New Urbanism”</a:t>
            </a:r>
          </a:p>
          <a:p>
            <a:pPr lvl="1"/>
            <a:r>
              <a:rPr lang="en-US" dirty="0"/>
              <a:t>Some autonomous vehicles, as they prove to be safe</a:t>
            </a:r>
          </a:p>
          <a:p>
            <a:pPr lvl="1"/>
            <a:r>
              <a:rPr lang="en-US" dirty="0"/>
              <a:t>All zero emissions, so different “gas” stations</a:t>
            </a:r>
          </a:p>
          <a:p>
            <a:pPr lvl="1"/>
            <a:r>
              <a:rPr lang="en-US" dirty="0"/>
              <a:t>Good transit</a:t>
            </a:r>
          </a:p>
          <a:p>
            <a:pPr lvl="1"/>
            <a:r>
              <a:rPr lang="en-US" dirty="0"/>
              <a:t>Unpredictable technology changes!</a:t>
            </a:r>
          </a:p>
        </p:txBody>
      </p:sp>
    </p:spTree>
    <p:extLst>
      <p:ext uri="{BB962C8B-B14F-4D97-AF65-F5344CB8AC3E}">
        <p14:creationId xmlns:p14="http://schemas.microsoft.com/office/powerpoint/2010/main" val="2518342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5E3D-FD2A-58B6-8B36-2EFC6E6E2F8C}"/>
              </a:ext>
            </a:extLst>
          </p:cNvPr>
          <p:cNvSpPr>
            <a:spLocks noGrp="1"/>
          </p:cNvSpPr>
          <p:nvPr>
            <p:ph type="title"/>
          </p:nvPr>
        </p:nvSpPr>
        <p:spPr>
          <a:xfrm>
            <a:off x="1418422" y="206578"/>
            <a:ext cx="9605635" cy="1059305"/>
          </a:xfrm>
        </p:spPr>
        <p:txBody>
          <a:bodyPr>
            <a:noAutofit/>
          </a:bodyPr>
          <a:lstStyle/>
          <a:p>
            <a:r>
              <a:rPr lang="en-US" sz="4000" b="1" dirty="0"/>
              <a:t>EVERY GREEN CITY WILL HAVE A TECHNICAL INSTITUTE</a:t>
            </a:r>
          </a:p>
        </p:txBody>
      </p:sp>
      <p:pic>
        <p:nvPicPr>
          <p:cNvPr id="6" name="Content Placeholder 6" descr="ABU DHABI, UNITED ARAB EMIRATES - FEBRUARY 22, 2018: Facade of Masdar Institute Campus, in Masdar City.">
            <a:extLst>
              <a:ext uri="{FF2B5EF4-FFF2-40B4-BE49-F238E27FC236}">
                <a16:creationId xmlns:a16="http://schemas.microsoft.com/office/drawing/2014/main" id="{7E3A5820-1178-12C4-DFCC-B71D04DA414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47071" y="1864194"/>
            <a:ext cx="5674169" cy="4073762"/>
          </a:xfrm>
          <a:prstGeom prst="rect">
            <a:avLst/>
          </a:prstGeom>
          <a:noFill/>
          <a:ln>
            <a:noFill/>
          </a:ln>
        </p:spPr>
      </p:pic>
      <p:pic>
        <p:nvPicPr>
          <p:cNvPr id="7" name="Content Placeholder 7" descr="Futuristic Machine Engine Development Engineer Working on Computer at His Desk, Talks with Female Project Manager. Team of Professionals Working in the Modern Industrial Design Institution">
            <a:extLst>
              <a:ext uri="{FF2B5EF4-FFF2-40B4-BE49-F238E27FC236}">
                <a16:creationId xmlns:a16="http://schemas.microsoft.com/office/drawing/2014/main" id="{DC1F14EA-A4AB-0681-D9CC-BDE1636A3CC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43302" y="1864194"/>
            <a:ext cx="6535441" cy="3960873"/>
          </a:xfrm>
          <a:prstGeom prst="rect">
            <a:avLst/>
          </a:prstGeom>
          <a:noFill/>
          <a:ln>
            <a:noFill/>
          </a:ln>
        </p:spPr>
      </p:pic>
    </p:spTree>
    <p:extLst>
      <p:ext uri="{BB962C8B-B14F-4D97-AF65-F5344CB8AC3E}">
        <p14:creationId xmlns:p14="http://schemas.microsoft.com/office/powerpoint/2010/main" val="80285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5F54-744E-8F83-04E3-A7D58CDA1A65}"/>
              </a:ext>
            </a:extLst>
          </p:cNvPr>
          <p:cNvSpPr>
            <a:spLocks noGrp="1"/>
          </p:cNvSpPr>
          <p:nvPr>
            <p:ph type="title"/>
          </p:nvPr>
        </p:nvSpPr>
        <p:spPr/>
        <p:txBody>
          <a:bodyPr>
            <a:normAutofit/>
          </a:bodyPr>
          <a:lstStyle/>
          <a:p>
            <a:r>
              <a:rPr lang="en-US" sz="4000" b="1" dirty="0"/>
              <a:t>THE JOBS BASE</a:t>
            </a:r>
          </a:p>
        </p:txBody>
      </p:sp>
      <p:sp>
        <p:nvSpPr>
          <p:cNvPr id="3" name="Footer Placeholder 2">
            <a:extLst>
              <a:ext uri="{FF2B5EF4-FFF2-40B4-BE49-F238E27FC236}">
                <a16:creationId xmlns:a16="http://schemas.microsoft.com/office/drawing/2014/main" id="{78D5B5AA-E78A-266B-8BE5-A39A4EBB5283}"/>
              </a:ext>
            </a:extLst>
          </p:cNvPr>
          <p:cNvSpPr>
            <a:spLocks noGrp="1"/>
          </p:cNvSpPr>
          <p:nvPr>
            <p:ph type="ftr" sz="quarter" idx="11"/>
          </p:nvPr>
        </p:nvSpPr>
        <p:spPr/>
        <p:txBody>
          <a:bodyPr/>
          <a:lstStyle/>
          <a:p>
            <a:r>
              <a:rPr lang="en-US" dirty="0"/>
              <a:t>Climate Change in Three Parts</a:t>
            </a:r>
          </a:p>
        </p:txBody>
      </p:sp>
      <p:sp>
        <p:nvSpPr>
          <p:cNvPr id="4" name="Slide Number Placeholder 3">
            <a:extLst>
              <a:ext uri="{FF2B5EF4-FFF2-40B4-BE49-F238E27FC236}">
                <a16:creationId xmlns:a16="http://schemas.microsoft.com/office/drawing/2014/main" id="{A0443666-0325-A577-2ACF-91E8A5F543E3}"/>
              </a:ext>
            </a:extLst>
          </p:cNvPr>
          <p:cNvSpPr>
            <a:spLocks noGrp="1"/>
          </p:cNvSpPr>
          <p:nvPr>
            <p:ph type="sldNum" sz="quarter" idx="12"/>
          </p:nvPr>
        </p:nvSpPr>
        <p:spPr/>
        <p:txBody>
          <a:bodyPr/>
          <a:lstStyle/>
          <a:p>
            <a:fld id="{4FAB73BC-B049-4115-A692-8D63A059BFB8}" type="slidenum">
              <a:rPr lang="en-US" smtClean="0"/>
              <a:pPr/>
              <a:t>37</a:t>
            </a:fld>
            <a:endParaRPr lang="en-US" dirty="0"/>
          </a:p>
        </p:txBody>
      </p:sp>
      <p:pic>
        <p:nvPicPr>
          <p:cNvPr id="6" name="Content Placeholder 6" descr="Hot Air Balloons over the London Bridge">
            <a:extLst>
              <a:ext uri="{FF2B5EF4-FFF2-40B4-BE49-F238E27FC236}">
                <a16:creationId xmlns:a16="http://schemas.microsoft.com/office/drawing/2014/main" id="{2FCD0950-9859-CD69-F243-F0C3719C32E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61568" y="1576459"/>
            <a:ext cx="6235853" cy="4477022"/>
          </a:xfrm>
          <a:prstGeom prst="rect">
            <a:avLst/>
          </a:prstGeom>
          <a:noFill/>
          <a:ln>
            <a:noFill/>
          </a:ln>
        </p:spPr>
      </p:pic>
    </p:spTree>
    <p:extLst>
      <p:ext uri="{BB962C8B-B14F-4D97-AF65-F5344CB8AC3E}">
        <p14:creationId xmlns:p14="http://schemas.microsoft.com/office/powerpoint/2010/main" val="858848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4EED-2D7B-0BE9-89DA-3422F082CF27}"/>
              </a:ext>
            </a:extLst>
          </p:cNvPr>
          <p:cNvSpPr>
            <a:spLocks noGrp="1"/>
          </p:cNvSpPr>
          <p:nvPr>
            <p:ph type="title"/>
          </p:nvPr>
        </p:nvSpPr>
        <p:spPr>
          <a:xfrm>
            <a:off x="0" y="612723"/>
            <a:ext cx="11819467" cy="778932"/>
          </a:xfrm>
        </p:spPr>
        <p:txBody>
          <a:bodyPr>
            <a:noAutofit/>
          </a:bodyPr>
          <a:lstStyle/>
          <a:p>
            <a:r>
              <a:rPr lang="en-US" sz="4400" b="1" dirty="0"/>
              <a:t>WFH-THE NEW “COTTAGE INDUSTRY?”</a:t>
            </a:r>
          </a:p>
        </p:txBody>
      </p:sp>
      <p:sp>
        <p:nvSpPr>
          <p:cNvPr id="3" name="Content Placeholder 2">
            <a:extLst>
              <a:ext uri="{FF2B5EF4-FFF2-40B4-BE49-F238E27FC236}">
                <a16:creationId xmlns:a16="http://schemas.microsoft.com/office/drawing/2014/main" id="{35CB6736-46C2-D31B-41FC-33DAB6218687}"/>
              </a:ext>
            </a:extLst>
          </p:cNvPr>
          <p:cNvSpPr>
            <a:spLocks noGrp="1"/>
          </p:cNvSpPr>
          <p:nvPr>
            <p:ph idx="1"/>
          </p:nvPr>
        </p:nvSpPr>
        <p:spPr>
          <a:xfrm>
            <a:off x="469446" y="1907822"/>
            <a:ext cx="10740421" cy="3445634"/>
          </a:xfrm>
        </p:spPr>
        <p:txBody>
          <a:bodyPr>
            <a:normAutofit/>
          </a:bodyPr>
          <a:lstStyle/>
          <a:p>
            <a:r>
              <a:rPr lang="en-US" sz="4400" dirty="0"/>
              <a:t>Less office space downtown</a:t>
            </a:r>
          </a:p>
          <a:p>
            <a:r>
              <a:rPr lang="en-US" sz="4400" dirty="0"/>
              <a:t>More work space in homes</a:t>
            </a:r>
          </a:p>
          <a:p>
            <a:r>
              <a:rPr lang="en-US" sz="4400" dirty="0"/>
              <a:t>Neighborhood gathering spots for WFH folks</a:t>
            </a:r>
          </a:p>
        </p:txBody>
      </p:sp>
    </p:spTree>
    <p:extLst>
      <p:ext uri="{BB962C8B-B14F-4D97-AF65-F5344CB8AC3E}">
        <p14:creationId xmlns:p14="http://schemas.microsoft.com/office/powerpoint/2010/main" val="583206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CFA9-3CDF-D1EF-5C77-389754F60404}"/>
              </a:ext>
            </a:extLst>
          </p:cNvPr>
          <p:cNvSpPr>
            <a:spLocks noGrp="1"/>
          </p:cNvSpPr>
          <p:nvPr>
            <p:ph type="title"/>
          </p:nvPr>
        </p:nvSpPr>
        <p:spPr/>
        <p:txBody>
          <a:bodyPr/>
          <a:lstStyle/>
          <a:p>
            <a:r>
              <a:rPr lang="en-US" sz="3200" b="1" dirty="0"/>
              <a:t>URBAN FOOD, scaled-up hydroponics</a:t>
            </a:r>
            <a:endParaRPr lang="en-US" dirty="0"/>
          </a:p>
        </p:txBody>
      </p:sp>
      <p:pic>
        <p:nvPicPr>
          <p:cNvPr id="4" name="Content Placeholder 3" descr="Fresh organic vegetable grown using aquaponic or hydroponic farming">
            <a:extLst>
              <a:ext uri="{FF2B5EF4-FFF2-40B4-BE49-F238E27FC236}">
                <a16:creationId xmlns:a16="http://schemas.microsoft.com/office/drawing/2014/main" id="{03FAECC8-05A8-55DC-8982-B4F7C984B56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6598" y="1648178"/>
            <a:ext cx="5566228" cy="3996266"/>
          </a:xfrm>
          <a:prstGeom prst="rect">
            <a:avLst/>
          </a:prstGeom>
          <a:noFill/>
          <a:ln>
            <a:noFill/>
          </a:ln>
        </p:spPr>
      </p:pic>
      <p:pic>
        <p:nvPicPr>
          <p:cNvPr id="5" name="Picture 4" descr="Rooftop garden in urban setting">
            <a:extLst>
              <a:ext uri="{FF2B5EF4-FFF2-40B4-BE49-F238E27FC236}">
                <a16:creationId xmlns:a16="http://schemas.microsoft.com/office/drawing/2014/main" id="{4C38FFCD-AEC3-88EE-DC64-751FAA0E84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2955" y="1648178"/>
            <a:ext cx="5609045" cy="3996266"/>
          </a:xfrm>
          <a:prstGeom prst="rect">
            <a:avLst/>
          </a:prstGeom>
          <a:noFill/>
          <a:ln>
            <a:noFill/>
          </a:ln>
        </p:spPr>
      </p:pic>
    </p:spTree>
    <p:extLst>
      <p:ext uri="{BB962C8B-B14F-4D97-AF65-F5344CB8AC3E}">
        <p14:creationId xmlns:p14="http://schemas.microsoft.com/office/powerpoint/2010/main" val="367786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461FA7-5DD2-0E4D-7FCB-B45D398ADEEC}"/>
              </a:ext>
            </a:extLst>
          </p:cNvPr>
          <p:cNvSpPr>
            <a:spLocks noGrp="1"/>
          </p:cNvSpPr>
          <p:nvPr>
            <p:ph type="title"/>
          </p:nvPr>
        </p:nvSpPr>
        <p:spPr/>
        <p:txBody>
          <a:bodyPr>
            <a:normAutofit/>
          </a:bodyPr>
          <a:lstStyle/>
          <a:p>
            <a:r>
              <a:rPr lang="en-US" sz="4000" b="1" i="1" dirty="0"/>
              <a:t>BIG AMERICAN CARBON FOOTPRINTS</a:t>
            </a:r>
          </a:p>
        </p:txBody>
      </p:sp>
      <p:pic>
        <p:nvPicPr>
          <p:cNvPr id="6146" name="Picture 2" descr="Greenhouse gas emissions - Wikipedia">
            <a:extLst>
              <a:ext uri="{FF2B5EF4-FFF2-40B4-BE49-F238E27FC236}">
                <a16:creationId xmlns:a16="http://schemas.microsoft.com/office/drawing/2014/main" id="{A04CEE86-5940-67ED-0C18-604AA2457A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20328" y="1323824"/>
            <a:ext cx="9833472" cy="550674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4E9FD2E-C9AB-8938-AD4D-2385FBF2EBC5}"/>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323371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7721DE-AAE3-21CD-64F9-F74E3A1926DD}"/>
              </a:ext>
            </a:extLst>
          </p:cNvPr>
          <p:cNvSpPr>
            <a:spLocks noGrp="1"/>
          </p:cNvSpPr>
          <p:nvPr>
            <p:ph type="title"/>
          </p:nvPr>
        </p:nvSpPr>
        <p:spPr>
          <a:xfrm>
            <a:off x="1449217" y="135467"/>
            <a:ext cx="9605635" cy="1728727"/>
          </a:xfrm>
        </p:spPr>
        <p:txBody>
          <a:bodyPr>
            <a:normAutofit/>
          </a:bodyPr>
          <a:lstStyle/>
          <a:p>
            <a:r>
              <a:rPr lang="en-US" sz="4000" b="1" dirty="0"/>
              <a:t>URBAN FOOD WILL HAVE DIVERSE SOURCES</a:t>
            </a:r>
          </a:p>
        </p:txBody>
      </p:sp>
      <p:pic>
        <p:nvPicPr>
          <p:cNvPr id="7" name="Content Placeholder 6">
            <a:extLst>
              <a:ext uri="{FF2B5EF4-FFF2-40B4-BE49-F238E27FC236}">
                <a16:creationId xmlns:a16="http://schemas.microsoft.com/office/drawing/2014/main" id="{A12B5FE9-D037-66D6-EEFA-BCED68A9CFE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37873" y="1512711"/>
            <a:ext cx="5529077" cy="3687795"/>
          </a:xfrm>
          <a:prstGeom prst="rect">
            <a:avLst/>
          </a:prstGeom>
          <a:noFill/>
          <a:ln>
            <a:noFill/>
          </a:ln>
        </p:spPr>
      </p:pic>
      <p:pic>
        <p:nvPicPr>
          <p:cNvPr id="8" name="Content Placeholder 7" descr="Fresh organic produce on sale at the local farmers market.">
            <a:extLst>
              <a:ext uri="{FF2B5EF4-FFF2-40B4-BE49-F238E27FC236}">
                <a16:creationId xmlns:a16="http://schemas.microsoft.com/office/drawing/2014/main" id="{17B794F8-55E2-DE76-A44D-F6332ADA834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966950" y="1512711"/>
            <a:ext cx="5573347" cy="4073948"/>
          </a:xfrm>
          <a:prstGeom prst="rect">
            <a:avLst/>
          </a:prstGeom>
          <a:noFill/>
          <a:ln>
            <a:noFill/>
          </a:ln>
        </p:spPr>
      </p:pic>
    </p:spTree>
    <p:extLst>
      <p:ext uri="{BB962C8B-B14F-4D97-AF65-F5344CB8AC3E}">
        <p14:creationId xmlns:p14="http://schemas.microsoft.com/office/powerpoint/2010/main" val="2300986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8F2C69-E7EA-80A8-2C83-BED065FE1773}"/>
              </a:ext>
            </a:extLst>
          </p:cNvPr>
          <p:cNvSpPr>
            <a:spLocks noGrp="1"/>
          </p:cNvSpPr>
          <p:nvPr>
            <p:ph type="title"/>
          </p:nvPr>
        </p:nvSpPr>
        <p:spPr>
          <a:xfrm>
            <a:off x="282222" y="248357"/>
            <a:ext cx="11311467" cy="1083732"/>
          </a:xfrm>
        </p:spPr>
        <p:txBody>
          <a:bodyPr>
            <a:noAutofit/>
          </a:bodyPr>
          <a:lstStyle/>
          <a:p>
            <a:r>
              <a:rPr lang="en-US" sz="4400" b="1" dirty="0"/>
              <a:t>TOP-DOWN VS. BOTTOM-UP PROCESS  #1</a:t>
            </a:r>
          </a:p>
        </p:txBody>
      </p:sp>
      <p:pic>
        <p:nvPicPr>
          <p:cNvPr id="7" name="Content Placeholder 6" descr="Hildene, Vermont / USA - Oct 5, 2017: Hildene 1903 Pullman Car &quot;Sunbeam&quot;">
            <a:extLst>
              <a:ext uri="{FF2B5EF4-FFF2-40B4-BE49-F238E27FC236}">
                <a16:creationId xmlns:a16="http://schemas.microsoft.com/office/drawing/2014/main" id="{CBCAEEFB-A299-8CFB-9611-44CD6F2D6B5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61156" y="1795327"/>
            <a:ext cx="5847941" cy="4187784"/>
          </a:xfrm>
          <a:prstGeom prst="rect">
            <a:avLst/>
          </a:prstGeom>
          <a:noFill/>
          <a:ln>
            <a:noFill/>
          </a:ln>
        </p:spPr>
      </p:pic>
      <p:pic>
        <p:nvPicPr>
          <p:cNvPr id="8" name="Content Placeholder 7" descr="George Pullman 1831-1897 developed a line of Pullman railroad passenger cars that provided sleeping berths dining facilities telegraph services to travelers in the 1860s.">
            <a:extLst>
              <a:ext uri="{FF2B5EF4-FFF2-40B4-BE49-F238E27FC236}">
                <a16:creationId xmlns:a16="http://schemas.microsoft.com/office/drawing/2014/main" id="{1768BD9D-1FB9-C2E2-6095-C0ECF6B0E92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258756" y="1685870"/>
            <a:ext cx="3307644" cy="4368587"/>
          </a:xfrm>
          <a:prstGeom prst="rect">
            <a:avLst/>
          </a:prstGeom>
          <a:noFill/>
          <a:ln>
            <a:noFill/>
          </a:ln>
        </p:spPr>
      </p:pic>
    </p:spTree>
    <p:extLst>
      <p:ext uri="{BB962C8B-B14F-4D97-AF65-F5344CB8AC3E}">
        <p14:creationId xmlns:p14="http://schemas.microsoft.com/office/powerpoint/2010/main" val="2307106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1B0C2-1627-B091-6733-CD8558005B4C}"/>
              </a:ext>
            </a:extLst>
          </p:cNvPr>
          <p:cNvSpPr>
            <a:spLocks noGrp="1"/>
          </p:cNvSpPr>
          <p:nvPr>
            <p:ph type="title"/>
          </p:nvPr>
        </p:nvSpPr>
        <p:spPr>
          <a:xfrm>
            <a:off x="327379" y="804889"/>
            <a:ext cx="11300178" cy="1059305"/>
          </a:xfrm>
        </p:spPr>
        <p:txBody>
          <a:bodyPr>
            <a:noAutofit/>
          </a:bodyPr>
          <a:lstStyle/>
          <a:p>
            <a:r>
              <a:rPr lang="en-US" sz="4400" b="1" dirty="0"/>
              <a:t>TOP-DOWN VS BOTTOM-UP PROCESS #2</a:t>
            </a:r>
          </a:p>
        </p:txBody>
      </p:sp>
      <p:pic>
        <p:nvPicPr>
          <p:cNvPr id="7" name="Content Placeholder 6" descr="2021-Council_79-WaterMark">
            <a:extLst>
              <a:ext uri="{FF2B5EF4-FFF2-40B4-BE49-F238E27FC236}">
                <a16:creationId xmlns:a16="http://schemas.microsoft.com/office/drawing/2014/main" id="{BB36B675-9F98-65BD-BB89-D1A6EFF8F0C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13500" y="2189012"/>
            <a:ext cx="4645025" cy="3099102"/>
          </a:xfrm>
          <a:prstGeom prst="rect">
            <a:avLst/>
          </a:prstGeom>
          <a:noFill/>
          <a:ln>
            <a:noFill/>
          </a:ln>
        </p:spPr>
      </p:pic>
      <p:pic>
        <p:nvPicPr>
          <p:cNvPr id="8" name="Content Placeholder 7" descr="NDC_Side_Door.0">
            <a:extLst>
              <a:ext uri="{FF2B5EF4-FFF2-40B4-BE49-F238E27FC236}">
                <a16:creationId xmlns:a16="http://schemas.microsoft.com/office/drawing/2014/main" id="{930B4A9D-3D63-4741-C8DD-082B71D62E74}"/>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2187046"/>
            <a:ext cx="4645025" cy="3096683"/>
          </a:xfrm>
          <a:prstGeom prst="rect">
            <a:avLst/>
          </a:prstGeom>
          <a:noFill/>
          <a:ln>
            <a:noFill/>
          </a:ln>
        </p:spPr>
      </p:pic>
    </p:spTree>
    <p:extLst>
      <p:ext uri="{BB962C8B-B14F-4D97-AF65-F5344CB8AC3E}">
        <p14:creationId xmlns:p14="http://schemas.microsoft.com/office/powerpoint/2010/main" val="1591679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A1462-3623-4840-D19B-2C566E5A0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2552F-E8E8-6AA4-EDCE-F0E88D976DA0}"/>
              </a:ext>
            </a:extLst>
          </p:cNvPr>
          <p:cNvSpPr>
            <a:spLocks noGrp="1"/>
          </p:cNvSpPr>
          <p:nvPr>
            <p:ph type="title"/>
          </p:nvPr>
        </p:nvSpPr>
        <p:spPr/>
        <p:txBody>
          <a:bodyPr>
            <a:normAutofit/>
          </a:bodyPr>
          <a:lstStyle/>
          <a:p>
            <a:r>
              <a:rPr lang="en-US" sz="4000" b="1" dirty="0"/>
              <a:t>Questions?</a:t>
            </a:r>
          </a:p>
        </p:txBody>
      </p:sp>
      <p:sp>
        <p:nvSpPr>
          <p:cNvPr id="3" name="Content Placeholder 2">
            <a:extLst>
              <a:ext uri="{FF2B5EF4-FFF2-40B4-BE49-F238E27FC236}">
                <a16:creationId xmlns:a16="http://schemas.microsoft.com/office/drawing/2014/main" id="{BD8CAFEB-9F54-7375-DED3-5996D389AE55}"/>
              </a:ext>
            </a:extLst>
          </p:cNvPr>
          <p:cNvSpPr>
            <a:spLocks noGrp="1"/>
          </p:cNvSpPr>
          <p:nvPr>
            <p:ph idx="1"/>
          </p:nvPr>
        </p:nvSpPr>
        <p:spPr/>
        <p:txBody>
          <a:bodyPr>
            <a:normAutofit/>
          </a:bodyPr>
          <a:lstStyle/>
          <a:p>
            <a:r>
              <a:rPr lang="en-US" sz="3200" dirty="0"/>
              <a:t>What programs, celebrations etc. could a new city initiate to help create community?</a:t>
            </a:r>
          </a:p>
          <a:p>
            <a:r>
              <a:rPr lang="en-US" sz="3200" dirty="0"/>
              <a:t>How can a new planned community deal with issues of crime, poverty and mental health?</a:t>
            </a:r>
          </a:p>
        </p:txBody>
      </p:sp>
    </p:spTree>
    <p:extLst>
      <p:ext uri="{BB962C8B-B14F-4D97-AF65-F5344CB8AC3E}">
        <p14:creationId xmlns:p14="http://schemas.microsoft.com/office/powerpoint/2010/main" val="2149194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A7FB-C177-D418-B719-A98062E232F6}"/>
              </a:ext>
            </a:extLst>
          </p:cNvPr>
          <p:cNvSpPr>
            <a:spLocks noGrp="1"/>
          </p:cNvSpPr>
          <p:nvPr>
            <p:ph type="title"/>
          </p:nvPr>
        </p:nvSpPr>
        <p:spPr/>
        <p:txBody>
          <a:bodyPr>
            <a:noAutofit/>
          </a:bodyPr>
          <a:lstStyle/>
          <a:p>
            <a:r>
              <a:rPr lang="en-US" sz="4000" b="1" dirty="0"/>
              <a:t>HOW DOES A GREEN CITY GET STARTED?</a:t>
            </a:r>
          </a:p>
        </p:txBody>
      </p:sp>
      <p:pic>
        <p:nvPicPr>
          <p:cNvPr id="4" name="Content Placeholder 3" descr="Editable vector map of people meeting around a generic city map">
            <a:extLst>
              <a:ext uri="{FF2B5EF4-FFF2-40B4-BE49-F238E27FC236}">
                <a16:creationId xmlns:a16="http://schemas.microsoft.com/office/drawing/2014/main" id="{3C0DF4F1-6471-B627-E281-B68CFD0DB4D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0869" y="2020089"/>
            <a:ext cx="8984693" cy="4837911"/>
          </a:xfrm>
          <a:prstGeom prst="rect">
            <a:avLst/>
          </a:prstGeom>
          <a:noFill/>
          <a:ln>
            <a:noFill/>
          </a:ln>
        </p:spPr>
      </p:pic>
    </p:spTree>
    <p:extLst>
      <p:ext uri="{BB962C8B-B14F-4D97-AF65-F5344CB8AC3E}">
        <p14:creationId xmlns:p14="http://schemas.microsoft.com/office/powerpoint/2010/main" val="4085235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29D9-EF76-87A5-84A6-666EBC04F3B0}"/>
              </a:ext>
            </a:extLst>
          </p:cNvPr>
          <p:cNvSpPr>
            <a:spLocks noGrp="1"/>
          </p:cNvSpPr>
          <p:nvPr>
            <p:ph type="title"/>
          </p:nvPr>
        </p:nvSpPr>
        <p:spPr/>
        <p:txBody>
          <a:bodyPr>
            <a:normAutofit fontScale="90000"/>
          </a:bodyPr>
          <a:lstStyle/>
          <a:p>
            <a:r>
              <a:rPr lang="en-US" sz="4400" b="1" dirty="0"/>
              <a:t>Challenges yet to be resolved</a:t>
            </a:r>
          </a:p>
        </p:txBody>
      </p:sp>
      <p:pic>
        <p:nvPicPr>
          <p:cNvPr id="6" name="Content Placeholder 5" descr="A construction site with construction equipment&#10;&#10;Description automatically generated">
            <a:extLst>
              <a:ext uri="{FF2B5EF4-FFF2-40B4-BE49-F238E27FC236}">
                <a16:creationId xmlns:a16="http://schemas.microsoft.com/office/drawing/2014/main" id="{D940F5B1-3FFD-D347-9568-653197275E3D}"/>
              </a:ext>
            </a:extLst>
          </p:cNvPr>
          <p:cNvPicPr>
            <a:picLocks noGrp="1" noChangeAspect="1"/>
          </p:cNvPicPr>
          <p:nvPr>
            <p:ph sz="half" idx="1"/>
          </p:nvPr>
        </p:nvPicPr>
        <p:blipFill>
          <a:blip r:embed="rId3"/>
          <a:stretch>
            <a:fillRect/>
          </a:stretch>
        </p:blipFill>
        <p:spPr>
          <a:xfrm>
            <a:off x="-77332" y="2068712"/>
            <a:ext cx="7147459" cy="3543300"/>
          </a:xfrm>
        </p:spPr>
      </p:pic>
      <p:sp>
        <p:nvSpPr>
          <p:cNvPr id="4" name="Content Placeholder 3">
            <a:extLst>
              <a:ext uri="{FF2B5EF4-FFF2-40B4-BE49-F238E27FC236}">
                <a16:creationId xmlns:a16="http://schemas.microsoft.com/office/drawing/2014/main" id="{D3D3E093-E17A-E0D1-95AB-0A92E397D44B}"/>
              </a:ext>
            </a:extLst>
          </p:cNvPr>
          <p:cNvSpPr>
            <a:spLocks noGrp="1"/>
          </p:cNvSpPr>
          <p:nvPr>
            <p:ph sz="half" idx="2"/>
          </p:nvPr>
        </p:nvSpPr>
        <p:spPr>
          <a:xfrm>
            <a:off x="7070127" y="2017343"/>
            <a:ext cx="4940898" cy="4035768"/>
          </a:xfrm>
        </p:spPr>
        <p:txBody>
          <a:bodyPr>
            <a:normAutofit fontScale="70000" lnSpcReduction="20000"/>
          </a:bodyPr>
          <a:lstStyle/>
          <a:p>
            <a:r>
              <a:rPr lang="en-US" sz="3600" dirty="0"/>
              <a:t>How do we get to zero GHG emissions from:</a:t>
            </a:r>
          </a:p>
          <a:p>
            <a:pPr lvl="1"/>
            <a:r>
              <a:rPr lang="en-US" sz="3600" dirty="0"/>
              <a:t>Construction equipment?</a:t>
            </a:r>
          </a:p>
          <a:p>
            <a:pPr lvl="1"/>
            <a:r>
              <a:rPr lang="en-US" sz="3600" dirty="0"/>
              <a:t>Aircraft?</a:t>
            </a:r>
          </a:p>
          <a:p>
            <a:pPr lvl="1"/>
            <a:r>
              <a:rPr lang="en-US" sz="3600" dirty="0"/>
              <a:t>Vehicles arriving at the green city from other places?</a:t>
            </a:r>
          </a:p>
          <a:p>
            <a:pPr lvl="1"/>
            <a:r>
              <a:rPr lang="en-US" sz="3600" dirty="0"/>
              <a:t>Goods imported to the green city?</a:t>
            </a:r>
          </a:p>
          <a:p>
            <a:pPr lvl="1"/>
            <a:r>
              <a:rPr lang="en-US" sz="3600" dirty="0"/>
              <a:t>“Embodied carbon?”</a:t>
            </a:r>
          </a:p>
          <a:p>
            <a:endParaRPr lang="en-US" dirty="0"/>
          </a:p>
        </p:txBody>
      </p:sp>
    </p:spTree>
    <p:extLst>
      <p:ext uri="{BB962C8B-B14F-4D97-AF65-F5344CB8AC3E}">
        <p14:creationId xmlns:p14="http://schemas.microsoft.com/office/powerpoint/2010/main" val="1578111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65AB-987E-3EE5-F912-E7FFFB361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1FDA0-678A-CA31-4913-08D320328580}"/>
              </a:ext>
            </a:extLst>
          </p:cNvPr>
          <p:cNvSpPr>
            <a:spLocks noGrp="1"/>
          </p:cNvSpPr>
          <p:nvPr>
            <p:ph type="title"/>
          </p:nvPr>
        </p:nvSpPr>
        <p:spPr/>
        <p:txBody>
          <a:bodyPr>
            <a:normAutofit/>
          </a:bodyPr>
          <a:lstStyle/>
          <a:p>
            <a:r>
              <a:rPr lang="en-US" sz="4000" b="1" dirty="0"/>
              <a:t>Questions?</a:t>
            </a:r>
          </a:p>
        </p:txBody>
      </p:sp>
      <p:sp>
        <p:nvSpPr>
          <p:cNvPr id="3" name="Content Placeholder 2">
            <a:extLst>
              <a:ext uri="{FF2B5EF4-FFF2-40B4-BE49-F238E27FC236}">
                <a16:creationId xmlns:a16="http://schemas.microsoft.com/office/drawing/2014/main" id="{2FE55488-E7AF-4C63-E248-6B2F1636CE0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THIS IS THE LAST SLIDE, THANK YOU</a:t>
            </a:r>
          </a:p>
        </p:txBody>
      </p:sp>
    </p:spTree>
    <p:extLst>
      <p:ext uri="{BB962C8B-B14F-4D97-AF65-F5344CB8AC3E}">
        <p14:creationId xmlns:p14="http://schemas.microsoft.com/office/powerpoint/2010/main" val="119840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4174" y="152400"/>
            <a:ext cx="10223652" cy="1689444"/>
          </a:xfrm>
        </p:spPr>
        <p:txBody>
          <a:bodyPr>
            <a:noAutofit/>
          </a:bodyPr>
          <a:lstStyle/>
          <a:p>
            <a:r>
              <a:rPr lang="en-US" sz="4000" b="1" dirty="0"/>
              <a:t>PRETTY MASSIVE POPULATION GROWTH</a:t>
            </a:r>
          </a:p>
        </p:txBody>
      </p:sp>
      <p:sp>
        <p:nvSpPr>
          <p:cNvPr id="5" name="Content Placeholder 4"/>
          <p:cNvSpPr>
            <a:spLocks noGrp="1"/>
          </p:cNvSpPr>
          <p:nvPr>
            <p:ph sz="half" idx="1"/>
          </p:nvPr>
        </p:nvSpPr>
        <p:spPr>
          <a:xfrm>
            <a:off x="7210426" y="2280492"/>
            <a:ext cx="4445419" cy="5199961"/>
          </a:xfrm>
        </p:spPr>
        <p:txBody>
          <a:bodyPr>
            <a:normAutofit fontScale="25000" lnSpcReduction="20000"/>
          </a:bodyPr>
          <a:lstStyle/>
          <a:p>
            <a:endParaRPr lang="en-US" sz="7600" b="1" dirty="0">
              <a:solidFill>
                <a:schemeClr val="bg2">
                  <a:lumMod val="25000"/>
                </a:schemeClr>
              </a:solidFill>
              <a:latin typeface="+mj-lt"/>
            </a:endParaRPr>
          </a:p>
          <a:p>
            <a:r>
              <a:rPr lang="en-US" sz="11100" b="1" dirty="0">
                <a:solidFill>
                  <a:schemeClr val="bg2">
                    <a:lumMod val="25000"/>
                  </a:schemeClr>
                </a:solidFill>
                <a:latin typeface="+mj-lt"/>
              </a:rPr>
              <a:t>332.6  m people in 2020</a:t>
            </a:r>
          </a:p>
          <a:p>
            <a:r>
              <a:rPr lang="en-US" sz="11100" b="1" dirty="0">
                <a:solidFill>
                  <a:schemeClr val="bg2">
                    <a:lumMod val="25000"/>
                  </a:schemeClr>
                </a:solidFill>
                <a:latin typeface="+mj-lt"/>
              </a:rPr>
              <a:t>70.2 m more people by 2060</a:t>
            </a:r>
          </a:p>
          <a:p>
            <a:r>
              <a:rPr lang="en-US" sz="11100" b="1" dirty="0">
                <a:solidFill>
                  <a:schemeClr val="bg2">
                    <a:lumMod val="25000"/>
                  </a:schemeClr>
                </a:solidFill>
                <a:latin typeface="+mj-lt"/>
              </a:rPr>
              <a:t>And more by 2100!</a:t>
            </a:r>
          </a:p>
          <a:p>
            <a:r>
              <a:rPr lang="en-US" sz="11100" b="1" dirty="0">
                <a:solidFill>
                  <a:schemeClr val="bg2">
                    <a:lumMod val="25000"/>
                  </a:schemeClr>
                </a:solidFill>
                <a:latin typeface="+mj-lt"/>
              </a:rPr>
              <a:t>Imagine the carbon footprints of all these new people!</a:t>
            </a:r>
          </a:p>
          <a:p>
            <a:endParaRPr lang="en-US" sz="7600" b="1" dirty="0">
              <a:solidFill>
                <a:schemeClr val="bg2">
                  <a:lumMod val="25000"/>
                </a:schemeClr>
              </a:solidFill>
              <a:latin typeface="+mj-lt"/>
            </a:endParaRPr>
          </a:p>
          <a:p>
            <a:endParaRPr lang="en-US" sz="1200" b="1" dirty="0">
              <a:solidFill>
                <a:schemeClr val="bg2">
                  <a:lumMod val="25000"/>
                </a:schemeClr>
              </a:solidFill>
            </a:endParaRPr>
          </a:p>
          <a:p>
            <a:endParaRPr lang="en-US" sz="1200" b="1" dirty="0">
              <a:solidFill>
                <a:schemeClr val="bg2">
                  <a:lumMod val="25000"/>
                </a:schemeClr>
              </a:solidFill>
            </a:endParaRPr>
          </a:p>
          <a:p>
            <a:endParaRPr lang="en-US" sz="1700" b="1" dirty="0">
              <a:solidFill>
                <a:schemeClr val="bg2">
                  <a:lumMod val="25000"/>
                </a:schemeClr>
              </a:solidFill>
            </a:endParaRPr>
          </a:p>
          <a:p>
            <a:r>
              <a:rPr lang="en-US" sz="1700" dirty="0">
                <a:solidFill>
                  <a:schemeClr val="tx2"/>
                </a:solidFill>
              </a:rPr>
              <a:t>Pictures courtesy  www.freedigitalphotos.net</a:t>
            </a:r>
            <a:endParaRPr lang="en-US" sz="1200" dirty="0"/>
          </a:p>
          <a:p>
            <a:endParaRPr lang="en-US" sz="1700" dirty="0">
              <a:solidFill>
                <a:schemeClr val="tx2"/>
              </a:solidFill>
            </a:endParaRPr>
          </a:p>
          <a:p>
            <a:endParaRPr lang="en-US" dirty="0"/>
          </a:p>
          <a:p>
            <a:endParaRPr lang="en-US" dirty="0"/>
          </a:p>
        </p:txBody>
      </p:sp>
      <p:sp>
        <p:nvSpPr>
          <p:cNvPr id="7" name="Slide Number Placeholder 6"/>
          <p:cNvSpPr>
            <a:spLocks noGrp="1"/>
          </p:cNvSpPr>
          <p:nvPr>
            <p:ph type="sldNum" sz="quarter" idx="12"/>
          </p:nvPr>
        </p:nvSpPr>
        <p:spPr>
          <a:xfrm>
            <a:off x="7924800" y="635635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A32782-35AD-43DE-B45C-3BC618FAFABD}" type="slidenum">
              <a:rPr lang="en-US" smtClean="0"/>
              <a:pPr/>
              <a:t>5</a:t>
            </a:fld>
            <a:endParaRPr lang="en-US" dirty="0"/>
          </a:p>
        </p:txBody>
      </p:sp>
      <p:pic>
        <p:nvPicPr>
          <p:cNvPr id="119809" name="Picture 1" descr="C:\Users\Owner\Documents\ANNO DOMINI 2009-2014\A. MY DOCUMENTS 2009-2014\PROFESSIONAL ACTIVITIES\2014\BOOK 2014\PHOTOS FOR PPT\caucasian baby, quizzical.jpg"/>
          <p:cNvPicPr>
            <a:picLocks noChangeAspect="1" noChangeArrowheads="1"/>
          </p:cNvPicPr>
          <p:nvPr/>
        </p:nvPicPr>
        <p:blipFill>
          <a:blip r:embed="rId3" cstate="print"/>
          <a:srcRect/>
          <a:stretch>
            <a:fillRect/>
          </a:stretch>
        </p:blipFill>
        <p:spPr bwMode="auto">
          <a:xfrm>
            <a:off x="883713" y="1930400"/>
            <a:ext cx="6151378" cy="40752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AF57-B2F6-2EAB-648C-7F2F48B09ECE}"/>
              </a:ext>
            </a:extLst>
          </p:cNvPr>
          <p:cNvSpPr>
            <a:spLocks noGrp="1"/>
          </p:cNvSpPr>
          <p:nvPr>
            <p:ph type="title"/>
          </p:nvPr>
        </p:nvSpPr>
        <p:spPr/>
        <p:txBody>
          <a:bodyPr/>
          <a:lstStyle/>
          <a:p>
            <a:r>
              <a:rPr lang="en-US" b="1" dirty="0"/>
              <a:t>SEA LEVEL RISE--Putting Projections and Prehistory Together</a:t>
            </a:r>
          </a:p>
        </p:txBody>
      </p:sp>
      <p:sp>
        <p:nvSpPr>
          <p:cNvPr id="4" name="Footer Placeholder 3">
            <a:extLst>
              <a:ext uri="{FF2B5EF4-FFF2-40B4-BE49-F238E27FC236}">
                <a16:creationId xmlns:a16="http://schemas.microsoft.com/office/drawing/2014/main" id="{0E430E5A-681E-C357-646D-9CE1337B9231}"/>
              </a:ext>
            </a:extLst>
          </p:cNvPr>
          <p:cNvSpPr>
            <a:spLocks noGrp="1"/>
          </p:cNvSpPr>
          <p:nvPr>
            <p:ph type="ftr" sz="quarter" idx="10"/>
          </p:nvPr>
        </p:nvSpPr>
        <p:spPr/>
        <p:txBody>
          <a:bodyPr/>
          <a:lstStyle/>
          <a:p>
            <a:r>
              <a:rPr lang="en-US" dirty="0"/>
              <a:t>Climate Change--the Big Picture</a:t>
            </a:r>
          </a:p>
        </p:txBody>
      </p:sp>
      <p:sp>
        <p:nvSpPr>
          <p:cNvPr id="5" name="Slide Number Placeholder 4">
            <a:extLst>
              <a:ext uri="{FF2B5EF4-FFF2-40B4-BE49-F238E27FC236}">
                <a16:creationId xmlns:a16="http://schemas.microsoft.com/office/drawing/2014/main" id="{26F2C146-A0D7-7EB6-6920-EF8EDD6E2224}"/>
              </a:ext>
            </a:extLst>
          </p:cNvPr>
          <p:cNvSpPr>
            <a:spLocks noGrp="1"/>
          </p:cNvSpPr>
          <p:nvPr>
            <p:ph type="sldNum" sz="quarter" idx="11"/>
          </p:nvPr>
        </p:nvSpPr>
        <p:spPr/>
        <p:txBody>
          <a:bodyPr/>
          <a:lstStyle/>
          <a:p>
            <a:fld id="{294A09A9-5501-47C1-A89A-A340965A2BE2}" type="slidenum">
              <a:rPr lang="en-US" smtClean="0"/>
              <a:pPr/>
              <a:t>6</a:t>
            </a:fld>
            <a:endParaRPr lang="en-US" dirty="0"/>
          </a:p>
        </p:txBody>
      </p:sp>
      <p:graphicFrame>
        <p:nvGraphicFramePr>
          <p:cNvPr id="6" name="Content Placeholder 5">
            <a:extLst>
              <a:ext uri="{FF2B5EF4-FFF2-40B4-BE49-F238E27FC236}">
                <a16:creationId xmlns:a16="http://schemas.microsoft.com/office/drawing/2014/main" id="{33F26FDD-AB64-9196-064C-A0228710599E}"/>
              </a:ext>
            </a:extLst>
          </p:cNvPr>
          <p:cNvGraphicFramePr>
            <a:graphicFrameLocks noGrp="1"/>
          </p:cNvGraphicFramePr>
          <p:nvPr>
            <p:ph idx="1"/>
          </p:nvPr>
        </p:nvGraphicFramePr>
        <p:xfrm>
          <a:off x="838200" y="1825625"/>
          <a:ext cx="10515600" cy="4370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720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685800"/>
            <a:ext cx="8229600" cy="1143000"/>
          </a:xfrm>
        </p:spPr>
        <p:txBody>
          <a:bodyPr>
            <a:normAutofit fontScale="90000"/>
          </a:bodyPr>
          <a:lstStyle/>
          <a:p>
            <a:r>
              <a:rPr lang="en-US" b="1" dirty="0"/>
              <a:t>A Solution: </a:t>
            </a:r>
            <a:r>
              <a:rPr lang="en-US" b="1" i="1" dirty="0"/>
              <a:t>Tiny Carbon Footprint </a:t>
            </a:r>
            <a:r>
              <a:rPr lang="en-US" sz="6700" b="1" dirty="0"/>
              <a:t>New</a:t>
            </a:r>
            <a:r>
              <a:rPr lang="en-US" b="1" dirty="0"/>
              <a:t> Communities</a:t>
            </a:r>
          </a:p>
        </p:txBody>
      </p:sp>
      <p:sp>
        <p:nvSpPr>
          <p:cNvPr id="6" name="Content Placeholder 5"/>
          <p:cNvSpPr>
            <a:spLocks noGrp="1"/>
          </p:cNvSpPr>
          <p:nvPr>
            <p:ph sz="half" idx="1"/>
          </p:nvPr>
        </p:nvSpPr>
        <p:spPr>
          <a:xfrm>
            <a:off x="1905000" y="6477000"/>
            <a:ext cx="7848600" cy="381000"/>
          </a:xfrm>
        </p:spPr>
        <p:txBody>
          <a:bodyPr>
            <a:normAutofit fontScale="25000" lnSpcReduction="20000"/>
          </a:bodyPr>
          <a:lstStyle/>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endParaRPr lang="en-US" sz="1200" dirty="0">
              <a:solidFill>
                <a:schemeClr val="tx2"/>
              </a:solidFill>
            </a:endParaRPr>
          </a:p>
          <a:p>
            <a:pPr>
              <a:buNone/>
            </a:pPr>
            <a:r>
              <a:rPr lang="en-US" sz="1200" dirty="0">
                <a:solidFill>
                  <a:schemeClr val="tx2"/>
                </a:solidFill>
              </a:rPr>
              <a:t>        Picture courtesy Dreamstime.com</a:t>
            </a:r>
          </a:p>
        </p:txBody>
      </p:sp>
      <p:sp>
        <p:nvSpPr>
          <p:cNvPr id="7" name="Footer Placeholder 6"/>
          <p:cNvSpPr>
            <a:spLocks noGrp="1"/>
          </p:cNvSpPr>
          <p:nvPr>
            <p:ph type="ftr" sz="quarter" idx="11"/>
          </p:nvPr>
        </p:nvSpPr>
        <p:spPr>
          <a:xfrm>
            <a:off x="1752600" y="6324601"/>
            <a:ext cx="3352800" cy="365125"/>
          </a:xfrm>
        </p:spPr>
        <p:txBody>
          <a:bodyPr/>
          <a:lstStyle/>
          <a:p>
            <a:r>
              <a:rPr lang="en-US" dirty="0"/>
              <a:t>Climate Change in Three Parts</a:t>
            </a:r>
          </a:p>
        </p:txBody>
      </p:sp>
      <p:sp>
        <p:nvSpPr>
          <p:cNvPr id="2" name="Slide Number Placeholder 1">
            <a:extLst>
              <a:ext uri="{FF2B5EF4-FFF2-40B4-BE49-F238E27FC236}">
                <a16:creationId xmlns:a16="http://schemas.microsoft.com/office/drawing/2014/main" id="{306980E6-024B-B700-611A-19E185C930DE}"/>
              </a:ext>
            </a:extLst>
          </p:cNvPr>
          <p:cNvSpPr>
            <a:spLocks noGrp="1"/>
          </p:cNvSpPr>
          <p:nvPr>
            <p:ph type="sldNum" sz="quarter" idx="11"/>
          </p:nvPr>
        </p:nvSpPr>
        <p:spPr/>
        <p:txBody>
          <a:bodyPr/>
          <a:lstStyle/>
          <a:p>
            <a:fld id="{294A09A9-5501-47C1-A89A-A340965A2BE2}" type="slidenum">
              <a:rPr lang="en-US" smtClean="0"/>
              <a:pPr/>
              <a:t>7</a:t>
            </a:fld>
            <a:endParaRPr lang="en-US" dirty="0"/>
          </a:p>
        </p:txBody>
      </p:sp>
      <p:pic>
        <p:nvPicPr>
          <p:cNvPr id="5" name="Picture 4" descr="SINGAPORE - APRIL 06: Futuristic view of amazing illumination at Garden by the Bay on April 6, 2013 in Singapore. Night light show at Supertree is main Marina Bay Sands district tourist attraction">
            <a:extLst>
              <a:ext uri="{FF2B5EF4-FFF2-40B4-BE49-F238E27FC236}">
                <a16:creationId xmlns:a16="http://schemas.microsoft.com/office/drawing/2014/main" id="{A2A33CBD-3DE5-A90E-17F3-96A1867F62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061" y="1828800"/>
            <a:ext cx="10543877" cy="37906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2B5E-BE73-7BF8-BC77-6B29925C0CE4}"/>
              </a:ext>
            </a:extLst>
          </p:cNvPr>
          <p:cNvSpPr>
            <a:spLocks noGrp="1"/>
          </p:cNvSpPr>
          <p:nvPr>
            <p:ph type="title"/>
          </p:nvPr>
        </p:nvSpPr>
        <p:spPr>
          <a:xfrm>
            <a:off x="1419941" y="120137"/>
            <a:ext cx="9605635" cy="1059305"/>
          </a:xfrm>
        </p:spPr>
        <p:txBody>
          <a:bodyPr>
            <a:normAutofit fontScale="90000"/>
          </a:bodyPr>
          <a:lstStyle/>
          <a:p>
            <a:r>
              <a:rPr lang="en-US" sz="4000" b="1" dirty="0"/>
              <a:t>SOME OF THE IDEA SOURCES FOR A PLANNED CITY PROGRAM (1)</a:t>
            </a:r>
          </a:p>
        </p:txBody>
      </p:sp>
      <p:sp>
        <p:nvSpPr>
          <p:cNvPr id="4" name="Text Placeholder 3">
            <a:extLst>
              <a:ext uri="{FF2B5EF4-FFF2-40B4-BE49-F238E27FC236}">
                <a16:creationId xmlns:a16="http://schemas.microsoft.com/office/drawing/2014/main" id="{AFB26AD9-4EC8-7479-3B03-BA0A2BAC2BA4}"/>
              </a:ext>
            </a:extLst>
          </p:cNvPr>
          <p:cNvSpPr>
            <a:spLocks noGrp="1"/>
          </p:cNvSpPr>
          <p:nvPr>
            <p:ph sz="half" idx="2"/>
          </p:nvPr>
        </p:nvSpPr>
        <p:spPr/>
        <p:txBody>
          <a:bodyPr>
            <a:noAutofit/>
          </a:bodyPr>
          <a:lstStyle/>
          <a:p>
            <a:pPr marL="571500" indent="-571500">
              <a:buFont typeface="Arial" panose="020B0604020202020204" pitchFamily="34" charset="0"/>
              <a:buChar char="•"/>
            </a:pPr>
            <a:r>
              <a:rPr lang="en-US" sz="4000" b="1" dirty="0"/>
              <a:t>Garden Cities of  Tomorrow</a:t>
            </a:r>
          </a:p>
          <a:p>
            <a:pPr marL="571500" indent="-571500">
              <a:buFont typeface="Arial" panose="020B0604020202020204" pitchFamily="34" charset="0"/>
              <a:buChar char="•"/>
            </a:pPr>
            <a:r>
              <a:rPr lang="en-US" sz="4000" b="1" dirty="0"/>
              <a:t>Cohousing</a:t>
            </a:r>
          </a:p>
        </p:txBody>
      </p:sp>
      <p:pic>
        <p:nvPicPr>
          <p:cNvPr id="5" name="C05FCD9B-2D9D-430A-B8F2-F70E934A9EE0">
            <a:extLst>
              <a:ext uri="{FF2B5EF4-FFF2-40B4-BE49-F238E27FC236}">
                <a16:creationId xmlns:a16="http://schemas.microsoft.com/office/drawing/2014/main" id="{B30982CE-665A-A618-FC68-78BA0E33B96C}"/>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rot="5400000">
            <a:off x="-736317" y="2284160"/>
            <a:ext cx="4371068" cy="2901243"/>
          </a:xfrm>
          <a:prstGeom prst="rect">
            <a:avLst/>
          </a:prstGeom>
          <a:noFill/>
          <a:ln>
            <a:noFill/>
          </a:ln>
        </p:spPr>
      </p:pic>
      <p:pic>
        <p:nvPicPr>
          <p:cNvPr id="6" name="Picture 2" descr="Cohousing: A Contemporary Approach to Housing Ourselves">
            <a:extLst>
              <a:ext uri="{FF2B5EF4-FFF2-40B4-BE49-F238E27FC236}">
                <a16:creationId xmlns:a16="http://schemas.microsoft.com/office/drawing/2014/main" id="{ACD266B0-ECAB-7A18-D5C8-CED626461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839" y="1640894"/>
            <a:ext cx="3592265" cy="418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DDC9-2DCC-813C-1A37-C1DBE8141DA6}"/>
              </a:ext>
            </a:extLst>
          </p:cNvPr>
          <p:cNvSpPr>
            <a:spLocks noGrp="1"/>
          </p:cNvSpPr>
          <p:nvPr>
            <p:ph type="title"/>
          </p:nvPr>
        </p:nvSpPr>
        <p:spPr>
          <a:xfrm>
            <a:off x="1635590" y="311500"/>
            <a:ext cx="3273099" cy="5658662"/>
          </a:xfrm>
        </p:spPr>
        <p:txBody>
          <a:bodyPr>
            <a:noAutofit/>
          </a:bodyPr>
          <a:lstStyle/>
          <a:p>
            <a:r>
              <a:rPr lang="en-US" sz="4400" b="1" dirty="0"/>
              <a:t>SOME OF THE IDEA SOURCES AS Climate CHANGE BECAME THE LENS (2)</a:t>
            </a:r>
            <a:endParaRPr lang="en-US" sz="4400" dirty="0"/>
          </a:p>
        </p:txBody>
      </p:sp>
      <p:sp>
        <p:nvSpPr>
          <p:cNvPr id="3" name="Content Placeholder 2">
            <a:extLst>
              <a:ext uri="{FF2B5EF4-FFF2-40B4-BE49-F238E27FC236}">
                <a16:creationId xmlns:a16="http://schemas.microsoft.com/office/drawing/2014/main" id="{492B0554-1073-D7BF-5BDE-72390CFD6A7C}"/>
              </a:ext>
            </a:extLst>
          </p:cNvPr>
          <p:cNvSpPr>
            <a:spLocks noGrp="1"/>
          </p:cNvSpPr>
          <p:nvPr>
            <p:ph idx="1"/>
          </p:nvPr>
        </p:nvSpPr>
        <p:spPr/>
        <p:txBody>
          <a:bodyPr>
            <a:normAutofit fontScale="32500" lnSpcReduction="20000"/>
          </a:bodyPr>
          <a:lstStyle/>
          <a:p>
            <a:r>
              <a:rPr lang="en-US" sz="9600" b="1" i="1" dirty="0"/>
              <a:t>An Inconvenient Truth</a:t>
            </a:r>
            <a:r>
              <a:rPr lang="en-US" sz="9600" b="1" dirty="0"/>
              <a:t>, and </a:t>
            </a:r>
            <a:r>
              <a:rPr lang="en-US" sz="9600" b="1" i="1" dirty="0"/>
              <a:t>An Inconvenient Sequel: Truth to Power</a:t>
            </a:r>
          </a:p>
          <a:p>
            <a:r>
              <a:rPr lang="en-US" sz="9600" b="1" dirty="0"/>
              <a:t>Climate Reality Leadership Training</a:t>
            </a:r>
          </a:p>
          <a:p>
            <a:r>
              <a:rPr lang="en-US" sz="9600" b="1" dirty="0"/>
              <a:t>Bill McKibben, Naomi Klein, Bill Gates (and of course), Greta Thunberg, &amp; others</a:t>
            </a:r>
          </a:p>
          <a:p>
            <a:endParaRPr lang="en-US" dirty="0"/>
          </a:p>
        </p:txBody>
      </p:sp>
    </p:spTree>
    <p:extLst>
      <p:ext uri="{BB962C8B-B14F-4D97-AF65-F5344CB8AC3E}">
        <p14:creationId xmlns:p14="http://schemas.microsoft.com/office/powerpoint/2010/main" val="37478822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Gallery</Template>
  <TotalTime>7011</TotalTime>
  <Words>8915</Words>
  <Application>Microsoft Office PowerPoint</Application>
  <PresentationFormat>Widescreen</PresentationFormat>
  <Paragraphs>544</Paragraphs>
  <Slides>46</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Aptos</vt:lpstr>
      <vt:lpstr>Arial</vt:lpstr>
      <vt:lpstr>Arial Unicode MS</vt:lpstr>
      <vt:lpstr>Calibri</vt:lpstr>
      <vt:lpstr>Georgia</vt:lpstr>
      <vt:lpstr>Gill Sans MT</vt:lpstr>
      <vt:lpstr>Lato</vt:lpstr>
      <vt:lpstr>Source Sans Pro</vt:lpstr>
      <vt:lpstr>Symbol</vt:lpstr>
      <vt:lpstr>Times New Roman</vt:lpstr>
      <vt:lpstr>Gallery</vt:lpstr>
      <vt:lpstr>AN ALL-GREEN  NEW CITIES PROGRAM</vt:lpstr>
      <vt:lpstr>ADDRESSES THREE MAJOR U.S. MEASURABLE CHALLENGES</vt:lpstr>
      <vt:lpstr>PowerPoint Presentation</vt:lpstr>
      <vt:lpstr>BIG AMERICAN CARBON FOOTPRINTS</vt:lpstr>
      <vt:lpstr>PRETTY MASSIVE POPULATION GROWTH</vt:lpstr>
      <vt:lpstr>SEA LEVEL RISE--Putting Projections and Prehistory Together</vt:lpstr>
      <vt:lpstr>A Solution: Tiny Carbon Footprint New Communities</vt:lpstr>
      <vt:lpstr>SOME OF THE IDEA SOURCES FOR A PLANNED CITY PROGRAM (1)</vt:lpstr>
      <vt:lpstr>SOME OF THE IDEA SOURCES AS Climate CHANGE BECAME THE LENS (2)</vt:lpstr>
      <vt:lpstr>RATIONALE</vt:lpstr>
      <vt:lpstr>Questions?</vt:lpstr>
      <vt:lpstr>GREEN NEW CITIES IN A NUTSHELL</vt:lpstr>
      <vt:lpstr>Green city basics</vt:lpstr>
      <vt:lpstr>Questions?</vt:lpstr>
      <vt:lpstr>Self-contained renewable energy</vt:lpstr>
      <vt:lpstr>POWER CREATED ON-SITE</vt:lpstr>
      <vt:lpstr>POWER FROM THE CENTRAL UTILITY</vt:lpstr>
      <vt:lpstr>SOLVING THE “INTER-MITTENCY” CHALLENGE</vt:lpstr>
      <vt:lpstr>Questions?</vt:lpstr>
      <vt:lpstr>Self-contained water management</vt:lpstr>
      <vt:lpstr>Manmade STORM DRAINS VS. BIOMIMICRY</vt:lpstr>
      <vt:lpstr>SOME DETAILS ON WATER CAPTURE</vt:lpstr>
      <vt:lpstr>A GREAT DEAL OF WATER THAT’S CURRENTLY WASTED COULD BE RE-USED</vt:lpstr>
      <vt:lpstr>Questions?</vt:lpstr>
      <vt:lpstr>GREEN CONSTRUCTION</vt:lpstr>
      <vt:lpstr>Green building systems</vt:lpstr>
      <vt:lpstr>A COUPLE OF CURRENTLY AVAILABLE GREEN SYSTEMS</vt:lpstr>
      <vt:lpstr>HEATING AND COOLING</vt:lpstr>
      <vt:lpstr>EMERGING NEW BUILDING TECHNOLOGIES</vt:lpstr>
      <vt:lpstr>HEMPCRETE IS CARBON-NEGATIVE; FUNGI HAVE MASSIVE POTENTIAL</vt:lpstr>
      <vt:lpstr>Questions?</vt:lpstr>
      <vt:lpstr>GREEN CITY TRANSPORTATION</vt:lpstr>
      <vt:lpstr>RENEWABLE VEHICLE FUELING</vt:lpstr>
      <vt:lpstr>OLD TECHNOLOGIES, AND LIKELY SOME NEW ONES</vt:lpstr>
      <vt:lpstr>Questions?</vt:lpstr>
      <vt:lpstr>EVERY GREEN CITY WILL HAVE A TECHNICAL INSTITUTE</vt:lpstr>
      <vt:lpstr>THE JOBS BASE</vt:lpstr>
      <vt:lpstr>WFH-THE NEW “COTTAGE INDUSTRY?”</vt:lpstr>
      <vt:lpstr>URBAN FOOD, scaled-up hydroponics</vt:lpstr>
      <vt:lpstr>URBAN FOOD WILL HAVE DIVERSE SOURCES</vt:lpstr>
      <vt:lpstr>TOP-DOWN VS. BOTTOM-UP PROCESS  #1</vt:lpstr>
      <vt:lpstr>TOP-DOWN VS BOTTOM-UP PROCESS #2</vt:lpstr>
      <vt:lpstr>Questions?</vt:lpstr>
      <vt:lpstr>HOW DOES A GREEN CITY GET STARTED?</vt:lpstr>
      <vt:lpstr>Challenges yet to be resolved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ALL-GREEN  NEW CITIES</dc:title>
  <dc:creator>Julie Rodwell</dc:creator>
  <cp:lastModifiedBy>Julie Rodwell</cp:lastModifiedBy>
  <cp:revision>12</cp:revision>
  <cp:lastPrinted>2024-02-19T00:46:37Z</cp:lastPrinted>
  <dcterms:created xsi:type="dcterms:W3CDTF">2023-10-05T22:51:47Z</dcterms:created>
  <dcterms:modified xsi:type="dcterms:W3CDTF">2024-06-04T16:46:42Z</dcterms:modified>
</cp:coreProperties>
</file>