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76" r:id="rId3"/>
    <p:sldId id="260" r:id="rId4"/>
    <p:sldId id="259" r:id="rId5"/>
    <p:sldId id="283" r:id="rId6"/>
    <p:sldId id="289" r:id="rId7"/>
    <p:sldId id="257" r:id="rId8"/>
    <p:sldId id="258" r:id="rId9"/>
    <p:sldId id="261" r:id="rId10"/>
    <p:sldId id="278" r:id="rId11"/>
    <p:sldId id="280" r:id="rId12"/>
    <p:sldId id="288" r:id="rId13"/>
    <p:sldId id="262" r:id="rId14"/>
    <p:sldId id="264" r:id="rId15"/>
    <p:sldId id="267" r:id="rId16"/>
    <p:sldId id="268" r:id="rId17"/>
    <p:sldId id="269" r:id="rId18"/>
    <p:sldId id="270" r:id="rId19"/>
    <p:sldId id="271" r:id="rId20"/>
    <p:sldId id="272" r:id="rId21"/>
    <p:sldId id="273" r:id="rId22"/>
    <p:sldId id="275" r:id="rId23"/>
    <p:sldId id="263" r:id="rId24"/>
    <p:sldId id="266" r:id="rId25"/>
    <p:sldId id="287" r:id="rId26"/>
    <p:sldId id="285" r:id="rId27"/>
    <p:sldId id="282" r:id="rId28"/>
    <p:sldId id="281" r:id="rId29"/>
    <p:sldId id="284" r:id="rId30"/>
    <p:sldId id="277" r:id="rId31"/>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599" autoAdjust="0"/>
  </p:normalViewPr>
  <p:slideViewPr>
    <p:cSldViewPr snapToGrid="0">
      <p:cViewPr varScale="1">
        <p:scale>
          <a:sx n="95" d="100"/>
          <a:sy n="95" d="100"/>
        </p:scale>
        <p:origin x="1194" y="90"/>
      </p:cViewPr>
      <p:guideLst/>
    </p:cSldViewPr>
  </p:slideViewPr>
  <p:notesTextViewPr>
    <p:cViewPr>
      <p:scale>
        <a:sx n="1" d="1"/>
        <a:sy n="1" d="1"/>
      </p:scale>
      <p:origin x="0" y="0"/>
    </p:cViewPr>
  </p:notesTextViewPr>
  <p:sorterViewPr>
    <p:cViewPr varScale="1">
      <p:scale>
        <a:sx n="1" d="1"/>
        <a:sy n="1" d="1"/>
      </p:scale>
      <p:origin x="0" y="-5826"/>
    </p:cViewPr>
  </p:sorterViewPr>
  <p:notesViewPr>
    <p:cSldViewPr snapToGrid="0">
      <p:cViewPr>
        <p:scale>
          <a:sx n="162" d="100"/>
          <a:sy n="162" d="100"/>
        </p:scale>
        <p:origin x="1050" y="-46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Rodwell" userId="a9e6a2c46d6354ca" providerId="LiveId" clId="{B215C358-9EFD-4915-9AAB-AA0E974140BE}"/>
    <pc:docChg chg="custSel addSld delSld modSld sldOrd">
      <pc:chgData name="Julie Rodwell" userId="a9e6a2c46d6354ca" providerId="LiveId" clId="{B215C358-9EFD-4915-9AAB-AA0E974140BE}" dt="2024-06-18T15:22:37.384" v="1147" actId="2696"/>
      <pc:docMkLst>
        <pc:docMk/>
      </pc:docMkLst>
      <pc:sldChg chg="modNotes">
        <pc:chgData name="Julie Rodwell" userId="a9e6a2c46d6354ca" providerId="LiveId" clId="{B215C358-9EFD-4915-9AAB-AA0E974140BE}" dt="2024-06-17T19:52:28.680" v="226" actId="20577"/>
        <pc:sldMkLst>
          <pc:docMk/>
          <pc:sldMk cId="166858907" sldId="256"/>
        </pc:sldMkLst>
      </pc:sldChg>
      <pc:sldChg chg="ord">
        <pc:chgData name="Julie Rodwell" userId="a9e6a2c46d6354ca" providerId="LiveId" clId="{B215C358-9EFD-4915-9AAB-AA0E974140BE}" dt="2024-06-13T14:04:38.172" v="1"/>
        <pc:sldMkLst>
          <pc:docMk/>
          <pc:sldMk cId="2626750992" sldId="260"/>
        </pc:sldMkLst>
      </pc:sldChg>
      <pc:sldChg chg="modSp mod">
        <pc:chgData name="Julie Rodwell" userId="a9e6a2c46d6354ca" providerId="LiveId" clId="{B215C358-9EFD-4915-9AAB-AA0E974140BE}" dt="2024-06-18T15:13:48.020" v="1092" actId="20577"/>
        <pc:sldMkLst>
          <pc:docMk/>
          <pc:sldMk cId="1593274494" sldId="268"/>
        </pc:sldMkLst>
        <pc:spChg chg="mod">
          <ac:chgData name="Julie Rodwell" userId="a9e6a2c46d6354ca" providerId="LiveId" clId="{B215C358-9EFD-4915-9AAB-AA0E974140BE}" dt="2024-06-18T15:13:48.020" v="1092" actId="20577"/>
          <ac:spMkLst>
            <pc:docMk/>
            <pc:sldMk cId="1593274494" sldId="268"/>
            <ac:spMk id="2" creationId="{4AA7A176-FB8B-CD60-0771-E1482B60986C}"/>
          </ac:spMkLst>
        </pc:spChg>
      </pc:sldChg>
      <pc:sldChg chg="modSp mod">
        <pc:chgData name="Julie Rodwell" userId="a9e6a2c46d6354ca" providerId="LiveId" clId="{B215C358-9EFD-4915-9AAB-AA0E974140BE}" dt="2024-06-18T15:15:09.885" v="1146" actId="313"/>
        <pc:sldMkLst>
          <pc:docMk/>
          <pc:sldMk cId="49547932" sldId="277"/>
        </pc:sldMkLst>
        <pc:spChg chg="mod">
          <ac:chgData name="Julie Rodwell" userId="a9e6a2c46d6354ca" providerId="LiveId" clId="{B215C358-9EFD-4915-9AAB-AA0E974140BE}" dt="2024-06-18T15:15:09.885" v="1146" actId="313"/>
          <ac:spMkLst>
            <pc:docMk/>
            <pc:sldMk cId="49547932" sldId="277"/>
            <ac:spMk id="4" creationId="{ED367AFA-FE86-A8C2-50DD-29F3092BB94A}"/>
          </ac:spMkLst>
        </pc:spChg>
      </pc:sldChg>
      <pc:sldChg chg="ord">
        <pc:chgData name="Julie Rodwell" userId="a9e6a2c46d6354ca" providerId="LiveId" clId="{B215C358-9EFD-4915-9AAB-AA0E974140BE}" dt="2024-06-13T14:10:35.321" v="44"/>
        <pc:sldMkLst>
          <pc:docMk/>
          <pc:sldMk cId="3891544352" sldId="283"/>
        </pc:sldMkLst>
      </pc:sldChg>
      <pc:sldChg chg="modNotes">
        <pc:chgData name="Julie Rodwell" userId="a9e6a2c46d6354ca" providerId="LiveId" clId="{B215C358-9EFD-4915-9AAB-AA0E974140BE}" dt="2024-06-17T19:36:02.170" v="206"/>
        <pc:sldMkLst>
          <pc:docMk/>
          <pc:sldMk cId="2785559556" sldId="285"/>
        </pc:sldMkLst>
      </pc:sldChg>
      <pc:sldChg chg="addSp delSp modSp new mod modNotes">
        <pc:chgData name="Julie Rodwell" userId="a9e6a2c46d6354ca" providerId="LiveId" clId="{B215C358-9EFD-4915-9AAB-AA0E974140BE}" dt="2024-06-17T19:50:33.681" v="217" actId="20577"/>
        <pc:sldMkLst>
          <pc:docMk/>
          <pc:sldMk cId="3894525308" sldId="289"/>
        </pc:sldMkLst>
        <pc:spChg chg="mod">
          <ac:chgData name="Julie Rodwell" userId="a9e6a2c46d6354ca" providerId="LiveId" clId="{B215C358-9EFD-4915-9AAB-AA0E974140BE}" dt="2024-06-13T14:10:59.989" v="48" actId="14100"/>
          <ac:spMkLst>
            <pc:docMk/>
            <pc:sldMk cId="3894525308" sldId="289"/>
            <ac:spMk id="2" creationId="{F8F9A311-8451-B6D0-DC44-119E8E8B033E}"/>
          </ac:spMkLst>
        </pc:spChg>
        <pc:spChg chg="del">
          <ac:chgData name="Julie Rodwell" userId="a9e6a2c46d6354ca" providerId="LiveId" clId="{B215C358-9EFD-4915-9AAB-AA0E974140BE}" dt="2024-06-13T14:07:37.625" v="25"/>
          <ac:spMkLst>
            <pc:docMk/>
            <pc:sldMk cId="3894525308" sldId="289"/>
            <ac:spMk id="3" creationId="{C4CD13CE-BC3F-9853-5B16-35125017203D}"/>
          </ac:spMkLst>
        </pc:spChg>
        <pc:picChg chg="add mod">
          <ac:chgData name="Julie Rodwell" userId="a9e6a2c46d6354ca" providerId="LiveId" clId="{B215C358-9EFD-4915-9AAB-AA0E974140BE}" dt="2024-06-13T14:11:08.152" v="50" actId="14100"/>
          <ac:picMkLst>
            <pc:docMk/>
            <pc:sldMk cId="3894525308" sldId="289"/>
            <ac:picMk id="1026" creationId="{4E920909-D8BC-F584-D9CB-34D0A842A031}"/>
          </ac:picMkLst>
        </pc:picChg>
      </pc:sldChg>
      <pc:sldChg chg="new del ord modNotes modNotesTx">
        <pc:chgData name="Julie Rodwell" userId="a9e6a2c46d6354ca" providerId="LiveId" clId="{B215C358-9EFD-4915-9AAB-AA0E974140BE}" dt="2024-06-18T15:22:37.384" v="1147" actId="2696"/>
        <pc:sldMkLst>
          <pc:docMk/>
          <pc:sldMk cId="2227058172"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08A94E6B-4125-4B89-AD82-301996EE574D}" type="datetimeFigureOut">
              <a:rPr lang="en-US" smtClean="0"/>
              <a:t>6/18/2024</a:t>
            </a:fld>
            <a:endParaRPr lang="en-US" dirty="0"/>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A5C9D3EC-88B5-4AB4-88BD-E645B0049575}" type="slidenum">
              <a:rPr lang="en-US" smtClean="0"/>
              <a:t>‹#›</a:t>
            </a:fld>
            <a:endParaRPr lang="en-US" dirty="0"/>
          </a:p>
        </p:txBody>
      </p:sp>
    </p:spTree>
    <p:extLst>
      <p:ext uri="{BB962C8B-B14F-4D97-AF65-F5344CB8AC3E}">
        <p14:creationId xmlns:p14="http://schemas.microsoft.com/office/powerpoint/2010/main" val="205640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green-e.org/docs/energy/Green-e%20Standard%20v3.3%20US%20REDLINE.pdf" TargetMode="External"/><Relationship Id="rId3" Type="http://schemas.openxmlformats.org/officeDocument/2006/relationships/hyperlink" Target="https://carbonfund.org/" TargetMode="External"/><Relationship Id="rId7" Type="http://schemas.openxmlformats.org/officeDocument/2006/relationships/hyperlink" Target="https://www.goldstandard.or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climatecentral.org/search?q=Action+Reserve" TargetMode="External"/><Relationship Id="rId5" Type="http://schemas.openxmlformats.org/officeDocument/2006/relationships/hyperlink" Target="https://www.greenmountainenergy.com/" TargetMode="External"/><Relationship Id="rId10" Type="http://schemas.openxmlformats.org/officeDocument/2006/relationships/hyperlink" Target="https://www.theguardian.com/global-development-professionals-network/2016/aug/25/fraud-aid-agencies-upset-public" TargetMode="External"/><Relationship Id="rId4" Type="http://schemas.openxmlformats.org/officeDocument/2006/relationships/hyperlink" Target="http://native-energy.com/" TargetMode="External"/><Relationship Id="rId9" Type="http://schemas.openxmlformats.org/officeDocument/2006/relationships/hyperlink" Target="https://sustainabletravel.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se.com/en/green-options/Renewable-Energy-Programs/green-power"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pse.com/green-options/Renewable-Energy-Programs/combined-enrollmanage" TargetMode="External"/><Relationship Id="rId4" Type="http://schemas.openxmlformats.org/officeDocument/2006/relationships/hyperlink" Target="https://www.pse.com/en/green-options/Renewable-Energy-Programs/green-power-solar-gran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akertilly.com/specialties/inflation-reduction-act-tax-credit-solution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eattletimes.com/business/wireless-charging-for-electric-cars-is-inching-closer-to-realit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arieclaire.com/fashion/clothing-brands-that-recycle-resell-reus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seattletimes.com/opinion/when-you-return-those-pants-the-planet-pays-the-price/" TargetMode="External"/><Relationship Id="rId4" Type="http://schemas.openxmlformats.org/officeDocument/2006/relationships/hyperlink" Target="https://buffaloexchange.co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limateaccountability.org/carbon-majo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roupon.com/deals/gg-mp-costway-12000btumini-split-air-conditioner-heater-ductless-17-seer-750-sq-ft?p=1&amp;utm_source=goods_feynman&amp;utm_medium=email&amp;t_division=seattle&amp;date=20240220&amp;uu=ff8d8bee-355f-11ee-b7a1-e2235137dac4&amp;CID=US&amp;tx=0&amp;s=body&amp;c=button&amp;d=Goods-PN-Hero&amp;utm_campaign=209226df-69ba-482a-ab7d-7f2054aa68d2_0_2024021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recusa.org/census-solar-jobs-by-stat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programs.dsireusa.org/system/program/maps"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orp-research.org/royal-dutch-shel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eweek.com/environment/how-the-wealthy-are-impacting-climate-change-by-the-number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journals.plos.org/climate/article?id=10.1371/journal.pclm.000019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sk.com/web?q=carbon%20calculators&amp;ad=SEO&amp;o=77917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Are we responsible? From 14 or 15 to three tons per person of Greenhouses Gases (GHG) a year--or even to zero.  This is a controversial issue with strong pros and cons; we’ll take the </a:t>
            </a:r>
            <a:r>
              <a:rPr lang="en-US" sz="1100" b="1" dirty="0"/>
              <a:t>cons, we’re NOT responsible </a:t>
            </a:r>
            <a:r>
              <a:rPr lang="en-US" sz="1100" dirty="0"/>
              <a:t>first:</a:t>
            </a:r>
          </a:p>
          <a:p>
            <a:endParaRPr lang="en-US" sz="1100" dirty="0"/>
          </a:p>
          <a:p>
            <a:r>
              <a:rPr lang="en-US" sz="1100" dirty="0"/>
              <a:t>Con: “I didn’t cause this so I’m not responsible for fixing it.” Or even more con: “I don’t know why you’re struggling to install a low-flow shower head. I’m old, and before I die, I want to use all the hot water I possibly can.” These are things actually said to me by friends and neighbors.</a:t>
            </a:r>
          </a:p>
          <a:p>
            <a:endParaRPr lang="en-US" sz="1100" dirty="0"/>
          </a:p>
          <a:p>
            <a:r>
              <a:rPr lang="en-US" sz="1100" dirty="0"/>
              <a:t>Greta Thunberg correctly says that the oil companies started touting personal responsibility as a way of taking the pressure off </a:t>
            </a:r>
            <a:r>
              <a:rPr lang="en-US" sz="1100" i="1" dirty="0"/>
              <a:t>them</a:t>
            </a:r>
            <a:r>
              <a:rPr lang="en-US" sz="1100" dirty="0"/>
              <a:t> and putting it on to </a:t>
            </a:r>
            <a:r>
              <a:rPr lang="en-US" sz="1100" i="1" dirty="0"/>
              <a:t>us</a:t>
            </a:r>
            <a:r>
              <a:rPr lang="en-US" sz="1100" dirty="0"/>
              <a:t>. If the fossil fuel companies left 4/5 of their reserves in the ground, climate change would be dealt with. So we’ve been subjected to a corporate blame game. </a:t>
            </a:r>
          </a:p>
          <a:p>
            <a:endParaRPr lang="en-US" sz="1100" dirty="0"/>
          </a:p>
          <a:p>
            <a:r>
              <a:rPr lang="en-US" sz="1100" dirty="0"/>
              <a:t>Words from an environmental planner: “P</a:t>
            </a:r>
            <a:r>
              <a:rPr lang="en-US" sz="1100" dirty="0">
                <a:effectLst/>
                <a:latin typeface="Calibri" panose="020F0502020204030204" pitchFamily="34" charset="0"/>
                <a:ea typeface="Times New Roman" panose="02020603050405020304" pitchFamily="18" charset="0"/>
              </a:rPr>
              <a:t>ersonal responsibility doesn't sit that well for me because I don't think we are ever going to solve our environmental problems by asking individuals to sacrifice their time and resources to do something while they watch their neighbors do nothing. If there aren't policies in place to make the right thing to do the thing that everyone does (via</a:t>
            </a:r>
            <a:r>
              <a:rPr lang="en-US" sz="1100" b="1" dirty="0">
                <a:effectLst/>
                <a:latin typeface="Calibri" panose="020F0502020204030204" pitchFamily="34" charset="0"/>
                <a:ea typeface="Times New Roman" panose="02020603050405020304" pitchFamily="18" charset="0"/>
              </a:rPr>
              <a:t> requirements </a:t>
            </a:r>
            <a:r>
              <a:rPr lang="en-US" sz="1100" dirty="0">
                <a:effectLst/>
                <a:latin typeface="Calibri" panose="020F0502020204030204" pitchFamily="34" charset="0"/>
                <a:ea typeface="Times New Roman" panose="02020603050405020304" pitchFamily="18" charset="0"/>
              </a:rPr>
              <a:t>or </a:t>
            </a:r>
            <a:r>
              <a:rPr lang="en-US" sz="1100" b="1" dirty="0">
                <a:effectLst/>
                <a:latin typeface="Calibri" panose="020F0502020204030204" pitchFamily="34" charset="0"/>
                <a:ea typeface="Times New Roman" panose="02020603050405020304" pitchFamily="18" charset="0"/>
              </a:rPr>
              <a:t>incentives</a:t>
            </a:r>
            <a:r>
              <a:rPr lang="en-US" sz="1100" dirty="0">
                <a:effectLst/>
                <a:latin typeface="Calibri" panose="020F0502020204030204" pitchFamily="34" charset="0"/>
                <a:ea typeface="Times New Roman" panose="02020603050405020304" pitchFamily="18" charset="0"/>
              </a:rPr>
              <a:t>) then personal responsibility becomes a strategy for status quo and guilt”. </a:t>
            </a:r>
          </a:p>
          <a:p>
            <a:endParaRPr lang="en-US" sz="1100" dirty="0">
              <a:latin typeface="Calibri" panose="020F0502020204030204" pitchFamily="34" charset="0"/>
            </a:endParaRPr>
          </a:p>
          <a:p>
            <a:r>
              <a:rPr lang="en-US" sz="1100" dirty="0"/>
              <a:t>We’ll look at the other point of view next.</a:t>
            </a:r>
          </a:p>
          <a:p>
            <a:endParaRPr lang="en-US" dirty="0"/>
          </a:p>
          <a:p>
            <a:endParaRPr lang="en-US" sz="1200" dirty="0"/>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1</a:t>
            </a:fld>
            <a:endParaRPr lang="en-US" dirty="0"/>
          </a:p>
        </p:txBody>
      </p:sp>
    </p:spTree>
    <p:extLst>
      <p:ext uri="{BB962C8B-B14F-4D97-AF65-F5344CB8AC3E}">
        <p14:creationId xmlns:p14="http://schemas.microsoft.com/office/powerpoint/2010/main" val="295994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carbon offsets? The basic idea is that you take a GHG-emitting action such as an air trip, and to offset those GHGs, you pay someone else to do something carbon-absorbing aka carbon-negative.</a:t>
            </a:r>
          </a:p>
          <a:p>
            <a:endParaRPr lang="en-US" dirty="0"/>
          </a:p>
          <a:p>
            <a:r>
              <a:rPr lang="en-US" dirty="0"/>
              <a:t>There is lots of room for skepticism and cynicism here.  Lots of equity and integrity questions. When I traveled from greater Seattle to Minneapolis in 2019 to do my Climate Reality Leadership training, I did the whole trip by relatively carbon-efficient methods: I took a one-hour bus ride from my home to the Amtrak station, then I took a 3-day train trip. So I was rather annoyed to be informed at the training, that carbon offsets had been purchased for all (several hundred) of us. Nobody asked how much carbon they needed to offset for my trip; they just assumed I’d traveled by air.</a:t>
            </a:r>
          </a:p>
          <a:p>
            <a:endParaRPr lang="en-US" dirty="0"/>
          </a:p>
          <a:p>
            <a:r>
              <a:rPr lang="en-US" dirty="0"/>
              <a:t>The trouble with carbon offsets is that they enable the polluter to continue his or her polluting ways, and rely on carbon absorption actions by someone else that ideally should be happening anyway. Carbon offsets don’t exactly help the planet. Perhaps a standard should be adopted for offset users, for example asking them to buy three times or five times as much in offsets as their flight will generate. One-for-one, especially when it’s a wealthy person being enabled by a poor person, just doesn’t seem like enough!</a:t>
            </a:r>
          </a:p>
        </p:txBody>
      </p:sp>
      <p:sp>
        <p:nvSpPr>
          <p:cNvPr id="4" name="Slide Number Placeholder 3"/>
          <p:cNvSpPr>
            <a:spLocks noGrp="1"/>
          </p:cNvSpPr>
          <p:nvPr>
            <p:ph type="sldNum" sz="quarter" idx="5"/>
          </p:nvPr>
        </p:nvSpPr>
        <p:spPr/>
        <p:txBody>
          <a:bodyPr/>
          <a:lstStyle/>
          <a:p>
            <a:fld id="{A5C9D3EC-88B5-4AB4-88BD-E645B0049575}" type="slidenum">
              <a:rPr lang="en-US" smtClean="0"/>
              <a:t>10</a:t>
            </a:fld>
            <a:endParaRPr lang="en-US" dirty="0"/>
          </a:p>
        </p:txBody>
      </p:sp>
    </p:spTree>
    <p:extLst>
      <p:ext uri="{BB962C8B-B14F-4D97-AF65-F5344CB8AC3E}">
        <p14:creationId xmlns:p14="http://schemas.microsoft.com/office/powerpoint/2010/main" val="173370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carbon offsets are part of our current climate reality, and given that certain people rely on them quite a bit, this slide shows some of the providers, from a few years ago. For more, see:</a:t>
            </a:r>
          </a:p>
          <a:p>
            <a:endParaRPr lang="en-US" dirty="0"/>
          </a:p>
          <a:p>
            <a:pPr marL="0" marR="0">
              <a:spcBef>
                <a:spcPts val="0"/>
              </a:spcBef>
            </a:pPr>
            <a:r>
              <a:rPr lang="en-US" sz="1100" dirty="0">
                <a:effectLst/>
                <a:latin typeface="Georgia" panose="02040502050405020303" pitchFamily="18" charset="0"/>
                <a:ea typeface="Calibri" panose="020F0502020204030204" pitchFamily="34" charset="0"/>
                <a:cs typeface="Times New Roman" panose="02020603050405020304" pitchFamily="18" charset="0"/>
              </a:rPr>
              <a:t>Carbonfund.org </a:t>
            </a:r>
            <a:r>
              <a:rPr lang="en-US" sz="1100" u="sng" dirty="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3"/>
              </a:rPr>
              <a:t>https://carbonfund.org/</a:t>
            </a:r>
            <a:endParaRPr lang="en-US" sz="1100" u="sng" dirty="0">
              <a:solidFill>
                <a:srgbClr val="0000FF"/>
              </a:solidFill>
              <a:latin typeface="Georgia" panose="02040502050405020303" pitchFamily="18" charset="0"/>
              <a:ea typeface="Calibri" panose="020F0502020204030204" pitchFamily="34" charset="0"/>
              <a:cs typeface="Times New Roman" panose="02020603050405020304" pitchFamily="18" charset="0"/>
            </a:endParaRPr>
          </a:p>
          <a:p>
            <a:pPr marL="0" marR="0">
              <a:spcBef>
                <a:spcPts val="0"/>
              </a:spcBef>
            </a:pPr>
            <a:r>
              <a:rPr lang="en-US" sz="1100" dirty="0">
                <a:effectLst/>
                <a:latin typeface="Georgia" panose="02040502050405020303" pitchFamily="18" charset="0"/>
                <a:ea typeface="Calibri" panose="020F0502020204030204" pitchFamily="34" charset="0"/>
                <a:cs typeface="Times New Roman" panose="02020603050405020304" pitchFamily="18" charset="0"/>
              </a:rPr>
              <a:t>Native energy </a:t>
            </a:r>
            <a:r>
              <a:rPr lang="en-US" sz="11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4"/>
              </a:rPr>
              <a:t>http://native-energy.com/</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p>
            <a:pPr marL="0" marR="0">
              <a:spcBef>
                <a:spcPts val="0"/>
              </a:spcBef>
            </a:pPr>
            <a:r>
              <a:rPr lang="en-US" sz="1100" dirty="0">
                <a:effectLst/>
                <a:latin typeface="Georgia" panose="02040502050405020303" pitchFamily="18" charset="0"/>
                <a:ea typeface="Calibri" panose="020F0502020204030204" pitchFamily="34" charset="0"/>
                <a:cs typeface="Times New Roman" panose="02020603050405020304" pitchFamily="18" charset="0"/>
              </a:rPr>
              <a:t>Green mountain energy </a:t>
            </a:r>
            <a:r>
              <a:rPr lang="en-US" sz="11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5"/>
              </a:rPr>
              <a:t>https://www.greenmountainenergy.com/</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p>
            <a:pPr marL="0" marR="0">
              <a:spcBef>
                <a:spcPts val="0"/>
              </a:spcBef>
            </a:pPr>
            <a:r>
              <a:rPr lang="en-US" sz="1100" dirty="0">
                <a:effectLst/>
                <a:latin typeface="Georgia" panose="02040502050405020303" pitchFamily="18" charset="0"/>
                <a:ea typeface="Calibri" panose="020F0502020204030204" pitchFamily="34" charset="0"/>
                <a:cs typeface="Times New Roman" panose="02020603050405020304" pitchFamily="18" charset="0"/>
              </a:rPr>
              <a:t>Climate Action Reserve </a:t>
            </a:r>
            <a:r>
              <a:rPr lang="en-US" sz="11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6"/>
              </a:rPr>
              <a:t>https://www.climatecentral.org/search?q=Action+Reserve</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p>
            <a:pPr marL="0" marR="0">
              <a:spcBef>
                <a:spcPts val="0"/>
              </a:spcBef>
            </a:pPr>
            <a:r>
              <a:rPr lang="en-US" sz="1100" dirty="0">
                <a:effectLst/>
                <a:latin typeface="Georgia" panose="02040502050405020303" pitchFamily="18" charset="0"/>
                <a:ea typeface="Calibri" panose="020F0502020204030204" pitchFamily="34" charset="0"/>
                <a:cs typeface="Times New Roman" panose="02020603050405020304" pitchFamily="18" charset="0"/>
              </a:rPr>
              <a:t>Gold Standard </a:t>
            </a:r>
            <a:r>
              <a:rPr lang="en-US" sz="11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7"/>
              </a:rPr>
              <a:t>https://www.goldstandard.org/</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p>
            <a:pPr marL="0" marR="0">
              <a:spcBef>
                <a:spcPts val="0"/>
              </a:spcBef>
            </a:pPr>
            <a:r>
              <a:rPr lang="en-US" sz="1100" dirty="0">
                <a:effectLst/>
                <a:latin typeface="Georgia" panose="02040502050405020303" pitchFamily="18" charset="0"/>
                <a:ea typeface="Calibri" panose="020F0502020204030204" pitchFamily="34" charset="0"/>
                <a:cs typeface="Times New Roman" panose="02020603050405020304" pitchFamily="18" charset="0"/>
              </a:rPr>
              <a:t>Green-E </a:t>
            </a:r>
            <a:r>
              <a:rPr lang="en-US" sz="11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8"/>
              </a:rPr>
              <a:t>https://www.green-e.org/docs/energy/Green-e%20Standard%20v3.3%20US%20REDLINE.pdf</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p>
            <a:pPr marL="0" marR="0">
              <a:spcBef>
                <a:spcPts val="0"/>
              </a:spcBef>
            </a:pPr>
            <a:r>
              <a:rPr lang="en-US" sz="1100" dirty="0">
                <a:effectLst/>
                <a:latin typeface="Georgia" panose="02040502050405020303" pitchFamily="18" charset="0"/>
                <a:ea typeface="Calibri" panose="020F0502020204030204" pitchFamily="34" charset="0"/>
                <a:cs typeface="Times New Roman" panose="02020603050405020304" pitchFamily="18" charset="0"/>
              </a:rPr>
              <a:t>Sustainable Travel International </a:t>
            </a:r>
            <a:r>
              <a:rPr lang="en-US" sz="11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9"/>
              </a:rPr>
              <a:t>https://sustainabletravel.org/</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de-DE" sz="1100" dirty="0">
                <a:effectLst/>
                <a:latin typeface="Georgia" panose="02040502050405020303" pitchFamily="18" charset="0"/>
                <a:ea typeface="Calibri" panose="020F0502020204030204" pitchFamily="34" charset="0"/>
                <a:cs typeface="Times New Roman" panose="02020603050405020304" pitchFamily="18" charset="0"/>
              </a:rPr>
              <a:t>Fraud: </a:t>
            </a:r>
            <a:r>
              <a:rPr lang="de-DE" sz="11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10"/>
              </a:rPr>
              <a:t>https://www.theguardian.com/global-development-professionals-network/2016/aug/25/fraud-aid-agencies-upset-public</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AED743-167C-4316-B597-26CAF76ECE8A}" type="slidenum">
              <a:rPr lang="en-US" smtClean="0"/>
              <a:t>11</a:t>
            </a:fld>
            <a:endParaRPr lang="en-US" dirty="0"/>
          </a:p>
        </p:txBody>
      </p:sp>
    </p:spTree>
    <p:extLst>
      <p:ext uri="{BB962C8B-B14F-4D97-AF65-F5344CB8AC3E}">
        <p14:creationId xmlns:p14="http://schemas.microsoft.com/office/powerpoint/2010/main" val="6650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12</a:t>
            </a:fld>
            <a:endParaRPr lang="en-US" dirty="0"/>
          </a:p>
        </p:txBody>
      </p:sp>
    </p:spTree>
    <p:extLst>
      <p:ext uri="{BB962C8B-B14F-4D97-AF65-F5344CB8AC3E}">
        <p14:creationId xmlns:p14="http://schemas.microsoft.com/office/powerpoint/2010/main" val="112301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Here’s how it works where I live. Show of hands? Who’s already doing this? Or knows how to find out more? Here’s my local utility, Puget Sound Energy:</a:t>
            </a:r>
          </a:p>
          <a:p>
            <a:endParaRPr lang="en-US" sz="1100" dirty="0">
              <a:hlinkClick r:id="rId3"/>
            </a:endParaRPr>
          </a:p>
          <a:p>
            <a:r>
              <a:rPr lang="en-US" sz="1100" dirty="0">
                <a:hlinkClick r:id="rId3"/>
              </a:rPr>
              <a:t>PSE | Green Power</a:t>
            </a:r>
            <a:endParaRPr lang="en-US" sz="1100" dirty="0"/>
          </a:p>
          <a:p>
            <a:endParaRPr lang="en-US" sz="1100" dirty="0"/>
          </a:p>
          <a:p>
            <a:pPr algn="l" fontAlgn="base"/>
            <a:r>
              <a:rPr lang="en-US" sz="1100" b="0" i="0" dirty="0">
                <a:solidFill>
                  <a:srgbClr val="4A4A4A"/>
                </a:solidFill>
                <a:effectLst/>
                <a:latin typeface="roboto-regular"/>
              </a:rPr>
              <a:t>Green Power offers a simple and affordable way to match up to 100% of your electricity use with renewable energy like wind and solar from right here in the Pacific Northwest. When you enroll, we’ll purchase renewable energy from independent resources on your behalf. Easily reduce your environmental impact while growing demand for more renewable energy, starting at just $4 per month.</a:t>
            </a:r>
          </a:p>
          <a:p>
            <a:pPr algn="l" fontAlgn="base"/>
            <a:r>
              <a:rPr lang="en-US" sz="1100" b="0" i="0" dirty="0">
                <a:solidFill>
                  <a:srgbClr val="4A4A4A"/>
                </a:solidFill>
                <a:effectLst/>
                <a:latin typeface="roboto-regular"/>
              </a:rPr>
              <a:t>Plus, your participation helps fund grants for </a:t>
            </a:r>
            <a:r>
              <a:rPr lang="en-US" sz="1100" b="0" i="0" u="sng" dirty="0">
                <a:solidFill>
                  <a:srgbClr val="1771CC"/>
                </a:solidFill>
                <a:effectLst/>
                <a:latin typeface="roboto-regular"/>
                <a:hlinkClick r:id="rId4"/>
              </a:rPr>
              <a:t>solar projects at local community organizations</a:t>
            </a:r>
            <a:r>
              <a:rPr lang="en-US" sz="1100" b="0" i="0" dirty="0">
                <a:solidFill>
                  <a:srgbClr val="4A4A4A"/>
                </a:solidFill>
                <a:effectLst/>
                <a:latin typeface="roboto-regular"/>
              </a:rPr>
              <a:t>.</a:t>
            </a:r>
          </a:p>
          <a:p>
            <a:endParaRPr lang="en-US" sz="1100" dirty="0"/>
          </a:p>
          <a:p>
            <a:r>
              <a:rPr lang="en-US" sz="1100" dirty="0">
                <a:hlinkClick r:id="rId5"/>
              </a:rPr>
              <a:t>PSE | Enroll in Solar Choice and Green Power</a:t>
            </a:r>
            <a:endParaRPr lang="en-US" sz="1100" dirty="0"/>
          </a:p>
          <a:p>
            <a:endParaRPr lang="en-US" sz="1100" dirty="0"/>
          </a:p>
          <a:p>
            <a:r>
              <a:rPr lang="en-US" sz="1100" dirty="0"/>
              <a:t>I’ve also enrolled in being paid to turn off appliances during times of peak load.  Too soon to tell if that income will offset the slightly (~10%) higher cost of my renewable energy.</a:t>
            </a:r>
          </a:p>
        </p:txBody>
      </p:sp>
      <p:sp>
        <p:nvSpPr>
          <p:cNvPr id="4" name="Slide Number Placeholder 3"/>
          <p:cNvSpPr>
            <a:spLocks noGrp="1"/>
          </p:cNvSpPr>
          <p:nvPr>
            <p:ph type="sldNum" sz="quarter" idx="5"/>
          </p:nvPr>
        </p:nvSpPr>
        <p:spPr/>
        <p:txBody>
          <a:bodyPr/>
          <a:lstStyle/>
          <a:p>
            <a:fld id="{A5C9D3EC-88B5-4AB4-88BD-E645B0049575}" type="slidenum">
              <a:rPr lang="en-US" smtClean="0"/>
              <a:t>13</a:t>
            </a:fld>
            <a:endParaRPr lang="en-US" dirty="0"/>
          </a:p>
        </p:txBody>
      </p:sp>
    </p:spTree>
    <p:extLst>
      <p:ext uri="{BB962C8B-B14F-4D97-AF65-F5344CB8AC3E}">
        <p14:creationId xmlns:p14="http://schemas.microsoft.com/office/powerpoint/2010/main" val="76140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Wikipedia has loads of information on the comparisons, including a summary chart. </a:t>
            </a:r>
          </a:p>
          <a:p>
            <a:endParaRPr lang="en-US" dirty="0"/>
          </a:p>
          <a:p>
            <a:r>
              <a:rPr lang="en-US" b="1" dirty="0"/>
              <a:t>LEDs: </a:t>
            </a:r>
          </a:p>
          <a:p>
            <a:r>
              <a:rPr lang="en-US" dirty="0"/>
              <a:t>Bulb lifespan 10,000 to 50,000 hours depending on brand</a:t>
            </a:r>
          </a:p>
          <a:p>
            <a:r>
              <a:rPr lang="en-US" dirty="0"/>
              <a:t>Cost to operate over 20 years </a:t>
            </a:r>
            <a:r>
              <a:rPr lang="en-US" b="1" dirty="0"/>
              <a:t>$28-99</a:t>
            </a:r>
          </a:p>
          <a:p>
            <a:r>
              <a:rPr lang="en-US" dirty="0"/>
              <a:t>Cost of bulbs themselves over 20 years  $5-13</a:t>
            </a:r>
          </a:p>
          <a:p>
            <a:endParaRPr lang="en-US" dirty="0"/>
          </a:p>
          <a:p>
            <a:r>
              <a:rPr lang="en-US" b="1" dirty="0"/>
              <a:t>Incandescents:</a:t>
            </a:r>
          </a:p>
          <a:p>
            <a:r>
              <a:rPr lang="en-US" dirty="0"/>
              <a:t>Bulb lifespan 1,000 hours average</a:t>
            </a:r>
          </a:p>
          <a:p>
            <a:r>
              <a:rPr lang="en-US" dirty="0"/>
              <a:t>Cost to operate over 20 years  </a:t>
            </a:r>
            <a:r>
              <a:rPr lang="en-US" b="1" dirty="0"/>
              <a:t>$423 average</a:t>
            </a:r>
          </a:p>
          <a:p>
            <a:r>
              <a:rPr lang="en-US" dirty="0"/>
              <a:t>Cost of bulbs over 20 years $18</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14</a:t>
            </a:fld>
            <a:endParaRPr lang="en-US" dirty="0"/>
          </a:p>
        </p:txBody>
      </p:sp>
    </p:spTree>
    <p:extLst>
      <p:ext uri="{BB962C8B-B14F-4D97-AF65-F5344CB8AC3E}">
        <p14:creationId xmlns:p14="http://schemas.microsoft.com/office/powerpoint/2010/main" val="50299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apartment complex, a small team could be assigned to researching makes and models (and costs!) that will fit into the specific window spaces.</a:t>
            </a:r>
          </a:p>
          <a:p>
            <a:endParaRPr lang="en-US" dirty="0"/>
          </a:p>
          <a:p>
            <a:r>
              <a:rPr lang="en-US" dirty="0"/>
              <a:t>These inserts will hold in heat in the winter as well as keep out some summer heat.</a:t>
            </a:r>
          </a:p>
          <a:p>
            <a:r>
              <a:rPr lang="en-US" dirty="0"/>
              <a:t>They can be left in place all year. Of course, the window then cannot be opened for fresh air. Storage while they’re not in use is an issue in most rentals, where space for “stuff” is often already at a premium.</a:t>
            </a:r>
          </a:p>
          <a:p>
            <a:endParaRPr lang="en-US" dirty="0"/>
          </a:p>
          <a:p>
            <a:r>
              <a:rPr lang="en-US" dirty="0"/>
              <a:t>A “green” energy consultant could be brought in to advise a group of neighbors. Beyond inserts are sun-blocking window shades as well as alternate heating and cooling systems.</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15</a:t>
            </a:fld>
            <a:endParaRPr lang="en-US" dirty="0"/>
          </a:p>
        </p:txBody>
      </p:sp>
    </p:spTree>
    <p:extLst>
      <p:ext uri="{BB962C8B-B14F-4D97-AF65-F5344CB8AC3E}">
        <p14:creationId xmlns:p14="http://schemas.microsoft.com/office/powerpoint/2010/main" val="338633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nation’s automakers say they are phasing out gasoline and diesel vehicles and will be all-electric in a decade or two (GM has said 2040).</a:t>
            </a:r>
          </a:p>
          <a:p>
            <a:endParaRPr lang="en-US" sz="1100" dirty="0"/>
          </a:p>
          <a:p>
            <a:r>
              <a:rPr lang="en-US" sz="1100" dirty="0"/>
              <a:t>Yet most condos, apartment buildings and retirement communities don’t have plug-ins in their garages. If an EV is available to you, get trained to use it and become familiar with the locations (a growing number) of charging stations in your region.</a:t>
            </a:r>
          </a:p>
          <a:p>
            <a:endParaRPr lang="en-US" sz="1100" dirty="0"/>
          </a:p>
          <a:p>
            <a:pPr marL="0" marR="0">
              <a:lnSpc>
                <a:spcPct val="107000"/>
              </a:lnSpc>
              <a:spcBef>
                <a:spcPts val="0"/>
              </a:spcBef>
              <a:spcAft>
                <a:spcPts val="800"/>
              </a:spcAft>
            </a:pPr>
            <a:r>
              <a:rPr lang="en-US" sz="1100" dirty="0"/>
              <a:t>Check out the 2022 IRA to determine if it can help you personally or would be of interest to your landlord: </a:t>
            </a:r>
            <a:r>
              <a:rPr lang="en-US" sz="1100" kern="100" spc="-15" dirty="0">
                <a:solidFill>
                  <a:srgbClr val="2B303A"/>
                </a:solidFill>
                <a:effectLst/>
                <a:ea typeface="Calibri" panose="020F0502020204030204" pitchFamily="34" charset="0"/>
                <a:cs typeface="Times New Roman" panose="02020603050405020304" pitchFamily="18" charset="0"/>
              </a:rPr>
              <a:t>From </a:t>
            </a:r>
            <a:r>
              <a:rPr lang="en-US" sz="1100" u="sng" kern="100" spc="-15" dirty="0">
                <a:solidFill>
                  <a:srgbClr val="2B303A"/>
                </a:solidFill>
                <a:effectLst/>
                <a:ea typeface="Calibri" panose="020F0502020204030204" pitchFamily="34" charset="0"/>
                <a:cs typeface="Times New Roman" panose="02020603050405020304" pitchFamily="18" charset="0"/>
                <a:hlinkClick r:id="rId3"/>
              </a:rPr>
              <a:t>https://www.bakertilly.com/specialties/inflation-reduction-act-tax-credit-solutions</a:t>
            </a:r>
            <a:endParaRPr lang="en-US" sz="11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spc="-15" dirty="0">
                <a:solidFill>
                  <a:srgbClr val="2B303A"/>
                </a:solidFill>
                <a:effectLst/>
                <a:ea typeface="Calibri" panose="020F0502020204030204" pitchFamily="34" charset="0"/>
                <a:cs typeface="Times New Roman" panose="02020603050405020304" pitchFamily="18" charset="0"/>
              </a:rPr>
              <a:t>“The IRA includes more than 70 investment, production and excise credits designed to facilitate the transition to cleaner energy production, promote advanced manufacturing, encourage the adoption of clean vehicles (CVs) and reduce greenhouse gas emissions through the use of alternative fuels and energy efficient technologies. Additionally, significant enhancements have been made to the U.S. Department of Agriculture (USDA) and Department of Energy (DOE) loan programs.</a:t>
            </a:r>
            <a:r>
              <a:rPr lang="en-US" sz="1100" kern="100" dirty="0">
                <a:effectLs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100" kern="100" dirty="0">
                <a:ea typeface="Calibri" panose="020F0502020204030204" pitchFamily="34" charset="0"/>
                <a:cs typeface="Times New Roman" panose="02020603050405020304" pitchFamily="18" charset="0"/>
              </a:rPr>
              <a:t>Many states also have programs worth investigating.</a:t>
            </a:r>
          </a:p>
          <a:p>
            <a:pPr marL="0" marR="0">
              <a:lnSpc>
                <a:spcPct val="106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news 2-26-24 reports that “</a:t>
            </a:r>
            <a:r>
              <a:rPr lang="en-US" sz="10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wireless charging</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will be the next technology improvement. This would certainly make it easier than retrofitting parking garages with 220 V electrical outlets.</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16</a:t>
            </a:fld>
            <a:endParaRPr lang="en-US" dirty="0"/>
          </a:p>
        </p:txBody>
      </p:sp>
    </p:spTree>
    <p:extLst>
      <p:ext uri="{BB962C8B-B14F-4D97-AF65-F5344CB8AC3E}">
        <p14:creationId xmlns:p14="http://schemas.microsoft.com/office/powerpoint/2010/main" val="2966162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hot water not always metered, but it’s often heated with a fossil fuel—natural gas. Signing up for green electricity won’t change this.</a:t>
            </a:r>
          </a:p>
          <a:p>
            <a:endParaRPr lang="en-US" dirty="0"/>
          </a:p>
          <a:p>
            <a:r>
              <a:rPr lang="en-US" dirty="0"/>
              <a:t>Here are a few ways to save hot water anyway:</a:t>
            </a:r>
          </a:p>
          <a:p>
            <a:endParaRPr lang="en-US" dirty="0"/>
          </a:p>
          <a:p>
            <a:pPr marL="171450" indent="-171450">
              <a:buFont typeface="Arial" panose="020B0604020202020204" pitchFamily="34" charset="0"/>
              <a:buChar char="•"/>
            </a:pPr>
            <a:r>
              <a:rPr lang="en-US" dirty="0"/>
              <a:t>Install a low-flow shower head; you can do this without permission if you’re handy.</a:t>
            </a:r>
          </a:p>
          <a:p>
            <a:pPr marL="171450" indent="-171450">
              <a:buFont typeface="Arial" panose="020B0604020202020204" pitchFamily="34" charset="0"/>
              <a:buChar char="•"/>
            </a:pPr>
            <a:r>
              <a:rPr lang="en-US" dirty="0"/>
              <a:t>Take quicker showers.</a:t>
            </a:r>
          </a:p>
          <a:p>
            <a:pPr marL="171450" indent="-171450">
              <a:buFont typeface="Arial" panose="020B0604020202020204" pitchFamily="34" charset="0"/>
              <a:buChar char="•"/>
            </a:pPr>
            <a:r>
              <a:rPr lang="en-US" dirty="0"/>
              <a:t>If you have a home W/D, soak your wash a few hours then use the speed wash option.</a:t>
            </a:r>
          </a:p>
          <a:p>
            <a:pPr marL="171450" indent="-171450">
              <a:buFont typeface="Arial" panose="020B0604020202020204" pitchFamily="34" charset="0"/>
              <a:buChar char="•"/>
            </a:pPr>
            <a:r>
              <a:rPr lang="en-US" dirty="0"/>
              <a:t>Wash dishes by hand. Dishwashers are huge hot water gobblers.</a:t>
            </a:r>
          </a:p>
          <a:p>
            <a:pPr marL="171450" indent="-171450">
              <a:buFont typeface="Arial" panose="020B0604020202020204" pitchFamily="34" charset="0"/>
              <a:buChar char="•"/>
            </a:pPr>
            <a:r>
              <a:rPr lang="en-US" dirty="0"/>
              <a:t>Determine exactly how long the water must run in the shower before it comes in hot, and jump in before it starts to be wasted.</a:t>
            </a:r>
          </a:p>
        </p:txBody>
      </p:sp>
      <p:sp>
        <p:nvSpPr>
          <p:cNvPr id="4" name="Slide Number Placeholder 3"/>
          <p:cNvSpPr>
            <a:spLocks noGrp="1"/>
          </p:cNvSpPr>
          <p:nvPr>
            <p:ph type="sldNum" sz="quarter" idx="5"/>
          </p:nvPr>
        </p:nvSpPr>
        <p:spPr/>
        <p:txBody>
          <a:bodyPr/>
          <a:lstStyle/>
          <a:p>
            <a:fld id="{A5C9D3EC-88B5-4AB4-88BD-E645B0049575}" type="slidenum">
              <a:rPr lang="en-US" smtClean="0"/>
              <a:t>17</a:t>
            </a:fld>
            <a:endParaRPr lang="en-US" dirty="0"/>
          </a:p>
        </p:txBody>
      </p:sp>
    </p:spTree>
    <p:extLst>
      <p:ext uri="{BB962C8B-B14F-4D97-AF65-F5344CB8AC3E}">
        <p14:creationId xmlns:p14="http://schemas.microsoft.com/office/powerpoint/2010/main" val="714641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emissions relating to stuff we buy new includes:</a:t>
            </a:r>
          </a:p>
          <a:p>
            <a:endParaRPr lang="en-US" sz="1200" dirty="0"/>
          </a:p>
          <a:p>
            <a:pPr marL="171450" indent="-171450">
              <a:buFont typeface="Arial" panose="020B0604020202020204" pitchFamily="34" charset="0"/>
              <a:buChar char="•"/>
            </a:pPr>
            <a:r>
              <a:rPr lang="en-US" dirty="0"/>
              <a:t>Mining and extracting raw materials</a:t>
            </a:r>
          </a:p>
          <a:p>
            <a:pPr marL="171450" indent="-171450">
              <a:buFont typeface="Arial" panose="020B0604020202020204" pitchFamily="34" charset="0"/>
              <a:buChar char="•"/>
            </a:pPr>
            <a:r>
              <a:rPr lang="en-US" sz="1200" dirty="0"/>
              <a:t>Manufacturing</a:t>
            </a:r>
          </a:p>
          <a:p>
            <a:pPr marL="171450" indent="-171450">
              <a:buFont typeface="Arial" panose="020B0604020202020204" pitchFamily="34" charset="0"/>
              <a:buChar char="•"/>
            </a:pPr>
            <a:r>
              <a:rPr lang="en-US" dirty="0"/>
              <a:t>Shipping to the warehouse, often from overseas</a:t>
            </a:r>
          </a:p>
          <a:p>
            <a:pPr marL="171450" indent="-171450">
              <a:buFont typeface="Arial" panose="020B0604020202020204" pitchFamily="34" charset="0"/>
              <a:buChar char="•"/>
            </a:pPr>
            <a:r>
              <a:rPr lang="en-US" sz="1200" dirty="0"/>
              <a:t>Retail packaging</a:t>
            </a:r>
          </a:p>
          <a:p>
            <a:pPr marL="171450" indent="-171450">
              <a:buFont typeface="Arial" panose="020B0604020202020204" pitchFamily="34" charset="0"/>
              <a:buChar char="•"/>
            </a:pPr>
            <a:r>
              <a:rPr lang="en-US" dirty="0"/>
              <a:t>Final delivery to store and home.</a:t>
            </a:r>
            <a:endParaRPr lang="en-US" sz="1200" dirty="0"/>
          </a:p>
          <a:p>
            <a:endParaRPr lang="en-US" sz="1200" b="1" dirty="0"/>
          </a:p>
          <a:p>
            <a:r>
              <a:rPr lang="en-US" sz="1200" dirty="0"/>
              <a:t>All of these can be eliminated when you buy used goods. Goodwill, Value Village, Salvation Army and others are national, then there are local outfits, my favorite being Cosmopolitan Hoarder, which does estate sales and sells used goods in local boutiques.</a:t>
            </a:r>
          </a:p>
          <a:p>
            <a:endParaRPr lang="en-US" dirty="0"/>
          </a:p>
          <a:p>
            <a:r>
              <a:rPr lang="en-US" sz="1200" dirty="0"/>
              <a:t>Make sure they can be easily cleaned well before purchasing!  Things NOT to buy used on my list include footwear, upholstered couches and chairs, cushions and dry-clean-only garments.</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18</a:t>
            </a:fld>
            <a:endParaRPr lang="en-US" dirty="0"/>
          </a:p>
        </p:txBody>
      </p:sp>
    </p:spTree>
    <p:extLst>
      <p:ext uri="{BB962C8B-B14F-4D97-AF65-F5344CB8AC3E}">
        <p14:creationId xmlns:p14="http://schemas.microsoft.com/office/powerpoint/2010/main" val="306434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Polartec uses recycled plastic beverage bottles to make its fleece fabrics. Many other clothing firms are starting to use recycled content; one has to read the fine print!</a:t>
            </a:r>
          </a:p>
          <a:p>
            <a:endParaRPr lang="en-US" dirty="0"/>
          </a:p>
          <a:p>
            <a:r>
              <a:rPr lang="en-US" dirty="0"/>
              <a:t>This article discusses all kinds of ways to recycle your worn-out clothing, some not brand-specific and some same-brand only  </a:t>
            </a:r>
            <a:r>
              <a:rPr lang="en-US" dirty="0">
                <a:hlinkClick r:id="rId3"/>
              </a:rPr>
              <a:t>https://www.marieclaire.com/fashion/clothing-brands-that-recycle-resell-reuse/</a:t>
            </a:r>
            <a:endParaRPr lang="en-US" dirty="0"/>
          </a:p>
          <a:p>
            <a:endParaRPr lang="en-US" dirty="0"/>
          </a:p>
          <a:p>
            <a:r>
              <a:rPr lang="en-US" dirty="0"/>
              <a:t>You can donate to thrift stores or consign with outlets such as Buffalo Exchange </a:t>
            </a:r>
            <a:r>
              <a:rPr lang="en-US" dirty="0">
                <a:hlinkClick r:id="rId4"/>
              </a:rPr>
              <a:t>https://buffaloexchange.com/</a:t>
            </a:r>
            <a:r>
              <a:rPr lang="en-US" dirty="0"/>
              <a:t>  which has stores nationwide that purchase your still-fashionable used duds on the spot.</a:t>
            </a:r>
          </a:p>
          <a:p>
            <a:endParaRPr lang="en-US" dirty="0"/>
          </a:p>
          <a:p>
            <a:r>
              <a:rPr lang="en-US" dirty="0"/>
              <a:t>If you loathe and detest shopping malls, as I do, and choose instead to buy clothes mainly online, be aware that most returns end up in landfills rather than re-sold, (see   </a:t>
            </a:r>
            <a:r>
              <a:rPr lang="en-US" sz="11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https://www.seattletimes.com/opinion/when-you-return-those-pants-the-planet-pays-the-price/</a:t>
            </a:r>
            <a:r>
              <a:rPr lang="en-US" sz="11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t>so again, read the fine print! Make sure the purchase will really work for you, and rather than returning garments that don’t, consider consigning or donating them instead.</a:t>
            </a:r>
          </a:p>
        </p:txBody>
      </p:sp>
      <p:sp>
        <p:nvSpPr>
          <p:cNvPr id="4" name="Slide Number Placeholder 3"/>
          <p:cNvSpPr>
            <a:spLocks noGrp="1"/>
          </p:cNvSpPr>
          <p:nvPr>
            <p:ph type="sldNum" sz="quarter" idx="5"/>
          </p:nvPr>
        </p:nvSpPr>
        <p:spPr/>
        <p:txBody>
          <a:bodyPr/>
          <a:lstStyle/>
          <a:p>
            <a:fld id="{A5C9D3EC-88B5-4AB4-88BD-E645B0049575}" type="slidenum">
              <a:rPr lang="en-US" smtClean="0"/>
              <a:t>19</a:t>
            </a:fld>
            <a:endParaRPr lang="en-US" dirty="0"/>
          </a:p>
        </p:txBody>
      </p:sp>
    </p:spTree>
    <p:extLst>
      <p:ext uri="{BB962C8B-B14F-4D97-AF65-F5344CB8AC3E}">
        <p14:creationId xmlns:p14="http://schemas.microsoft.com/office/powerpoint/2010/main" val="118680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 is a little fuzzy; top three are Chevron, Exxon-Mobil, and BP followed by Shell and Pemex; you can see it at </a:t>
            </a:r>
            <a:r>
              <a:rPr lang="en-US" dirty="0">
                <a:hlinkClick r:id="rId3"/>
              </a:rPr>
              <a:t>https://climateaccountability.org/carbon-majors/</a:t>
            </a:r>
            <a:endParaRPr lang="en-US" dirty="0"/>
          </a:p>
          <a:p>
            <a:endParaRPr lang="en-US" sz="1000" dirty="0">
              <a:latin typeface="Calibri "/>
            </a:endParaRPr>
          </a:p>
          <a:p>
            <a:pPr>
              <a:lnSpc>
                <a:spcPct val="107000"/>
              </a:lnSpc>
              <a:spcAft>
                <a:spcPts val="800"/>
              </a:spcAft>
            </a:pPr>
            <a:r>
              <a:rPr lang="en-US" kern="100" dirty="0">
                <a:latin typeface="Calibri "/>
                <a:ea typeface="Calibri" panose="020F0502020204030204" pitchFamily="34" charset="0"/>
                <a:cs typeface="Times New Roman" panose="02020603050405020304" pitchFamily="18" charset="0"/>
              </a:rPr>
              <a:t>Naomi Oreskes, a contributor to Greta Thunberg’s 2023 book, page 29-30 says: “Scientists, journalists and activists have documented the many ways the fossil fuel industry spread disinformation about climate change to prevent action. Much of this work has focused on the industry Goliath, ExxonMobil. In the 1970s and ’80s, Exxon’s own scientists informed them of the threat of climate change caused by their company’s products. However, from the 1990s onwards the company promoted a public message of high scientific uncertainty, insisting that policy action was at best premature and perhaps unnecessary….In 2006 the UK Royal Society—one of the world’s oldest and most venerable scientific honour societies—identified thirty-nine organizations funded by ExxonMobil that denied or misrepresented the state of climate science.”</a:t>
            </a:r>
          </a:p>
          <a:p>
            <a:pPr>
              <a:lnSpc>
                <a:spcPct val="107000"/>
              </a:lnSpc>
              <a:spcAft>
                <a:spcPts val="800"/>
              </a:spcAft>
            </a:pPr>
            <a:r>
              <a:rPr lang="en-US" kern="100" dirty="0">
                <a:latin typeface="Calibri "/>
                <a:ea typeface="Calibri" panose="020F0502020204030204" pitchFamily="34" charset="0"/>
                <a:cs typeface="Times New Roman" panose="02020603050405020304" pitchFamily="18" charset="0"/>
              </a:rPr>
              <a:t>Ross Gelbspan, journalist turned author who publicized this issue, just died. I’ll send his obituary.</a:t>
            </a:r>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2</a:t>
            </a:fld>
            <a:endParaRPr lang="en-US" dirty="0"/>
          </a:p>
        </p:txBody>
      </p:sp>
    </p:spTree>
    <p:extLst>
      <p:ext uri="{BB962C8B-B14F-4D97-AF65-F5344CB8AC3E}">
        <p14:creationId xmlns:p14="http://schemas.microsoft.com/office/powerpoint/2010/main" val="245024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if you’re OK with Facebook is </a:t>
            </a:r>
            <a:r>
              <a:rPr lang="en-US" i="1" dirty="0"/>
              <a:t>Buy Nothing </a:t>
            </a:r>
            <a:r>
              <a:rPr lang="en-US" dirty="0"/>
              <a:t>groups</a:t>
            </a:r>
          </a:p>
          <a:p>
            <a:r>
              <a:rPr lang="en-US" dirty="0"/>
              <a:t>A great way to give things a new home</a:t>
            </a:r>
          </a:p>
          <a:p>
            <a:r>
              <a:rPr lang="en-US" dirty="0"/>
              <a:t>No shipping, no wrapping materials!</a:t>
            </a:r>
          </a:p>
          <a:p>
            <a:r>
              <a:rPr lang="en-US" dirty="0"/>
              <a:t>No new carbon emissions</a:t>
            </a:r>
          </a:p>
          <a:p>
            <a:r>
              <a:rPr lang="en-US" dirty="0"/>
              <a:t>No guilt.</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20</a:t>
            </a:fld>
            <a:endParaRPr lang="en-US" dirty="0"/>
          </a:p>
        </p:txBody>
      </p:sp>
    </p:spTree>
    <p:extLst>
      <p:ext uri="{BB962C8B-B14F-4D97-AF65-F5344CB8AC3E}">
        <p14:creationId xmlns:p14="http://schemas.microsoft.com/office/powerpoint/2010/main" val="620096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if you already have an Electric Vehicle and a place to plug it in at night, you’re all set.  For apartment and condo dwellers, though, there may not be charging hookups available so we tend to hang on to our old fossil fuel vehicles. </a:t>
            </a:r>
          </a:p>
          <a:p>
            <a:endParaRPr lang="en-US" sz="1100" kern="1200" dirty="0">
              <a:solidFill>
                <a:srgbClr val="000000"/>
              </a:solidFill>
              <a:effectLst/>
              <a:ea typeface="Times New Roman" panose="02020603050405020304" pitchFamily="18" charset="0"/>
              <a:cs typeface="Times New Roman" panose="02020603050405020304" pitchFamily="18" charset="0"/>
            </a:endParaRPr>
          </a:p>
          <a:p>
            <a:r>
              <a:rPr lang="en-US" sz="1100" kern="1200" dirty="0">
                <a:solidFill>
                  <a:srgbClr val="000000"/>
                </a:solidFill>
                <a:effectLst/>
                <a:ea typeface="Times New Roman" panose="02020603050405020304" pitchFamily="18" charset="0"/>
                <a:cs typeface="Times New Roman" panose="02020603050405020304" pitchFamily="18" charset="0"/>
              </a:rPr>
              <a:t>But all of us as we age must face when to hang up the car keys. Our reaction times are slower, our peripheral vision isn’t as good, we aren’t as nimble as we used to be. Could we consider hanging up the keys a bit sooner to cut emissions?  Many transit agencies offer “bus buddy” services to show new riders the ropes, and many systems have super-low fares for seniors.  Today too we have Lyft and Uber to handle trips not easily done by bus.</a:t>
            </a:r>
            <a:endParaRPr lang="en-US" sz="1100" dirty="0">
              <a:effectLst/>
              <a:ea typeface="Times New Roman" panose="02020603050405020304" pitchFamily="18" charset="0"/>
            </a:endParaRPr>
          </a:p>
          <a:p>
            <a:pPr marL="0" marR="0">
              <a:spcBef>
                <a:spcPts val="0"/>
              </a:spcBef>
              <a:spcAft>
                <a:spcPts val="0"/>
              </a:spcAft>
            </a:pPr>
            <a:r>
              <a:rPr lang="en-US" sz="1100" kern="1200" dirty="0">
                <a:solidFill>
                  <a:srgbClr val="000000"/>
                </a:solidFill>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endParaRPr>
          </a:p>
          <a:p>
            <a:pPr marL="0" marR="0">
              <a:spcBef>
                <a:spcPts val="0"/>
              </a:spcBef>
              <a:spcAft>
                <a:spcPts val="0"/>
              </a:spcAft>
            </a:pPr>
            <a:r>
              <a:rPr lang="en-US" sz="1100" kern="1200" dirty="0">
                <a:solidFill>
                  <a:srgbClr val="000000"/>
                </a:solidFill>
                <a:effectLst/>
                <a:ea typeface="Times New Roman" panose="02020603050405020304" pitchFamily="18" charset="0"/>
                <a:cs typeface="Times New Roman" panose="02020603050405020304" pitchFamily="18" charset="0"/>
              </a:rPr>
              <a:t>Consider doing the math on how much money you’d save if you dumped the car:</a:t>
            </a:r>
            <a:endParaRPr lang="en-US" sz="1100" dirty="0">
              <a:effectLst/>
              <a:ea typeface="Times New Roman" panose="02020603050405020304" pitchFamily="18" charset="0"/>
            </a:endParaRPr>
          </a:p>
          <a:p>
            <a:pPr marL="457200" marR="0">
              <a:spcBef>
                <a:spcPts val="0"/>
              </a:spcBef>
              <a:spcAft>
                <a:spcPts val="0"/>
              </a:spcAft>
            </a:pPr>
            <a:r>
              <a:rPr lang="en-US" sz="1100" kern="1200" dirty="0">
                <a:solidFill>
                  <a:srgbClr val="000000"/>
                </a:solidFill>
                <a:effectLst/>
                <a:ea typeface="Times New Roman" panose="02020603050405020304" pitchFamily="18" charset="0"/>
                <a:cs typeface="Times New Roman" panose="02020603050405020304" pitchFamily="18" charset="0"/>
              </a:rPr>
              <a:t>Tabs</a:t>
            </a:r>
            <a:endParaRPr lang="en-US" sz="1100" dirty="0">
              <a:effectLst/>
              <a:ea typeface="Times New Roman" panose="02020603050405020304" pitchFamily="18" charset="0"/>
            </a:endParaRPr>
          </a:p>
          <a:p>
            <a:pPr marL="457200" marR="0">
              <a:spcBef>
                <a:spcPts val="0"/>
              </a:spcBef>
              <a:spcAft>
                <a:spcPts val="0"/>
              </a:spcAft>
            </a:pPr>
            <a:r>
              <a:rPr lang="en-US" sz="1100" kern="1200" dirty="0">
                <a:solidFill>
                  <a:srgbClr val="000000"/>
                </a:solidFill>
                <a:effectLst/>
                <a:ea typeface="Times New Roman" panose="02020603050405020304" pitchFamily="18" charset="0"/>
                <a:cs typeface="Times New Roman" panose="02020603050405020304" pitchFamily="18" charset="0"/>
              </a:rPr>
              <a:t>Parking</a:t>
            </a:r>
            <a:endParaRPr lang="en-US" sz="1100" dirty="0">
              <a:effectLst/>
              <a:ea typeface="Times New Roman" panose="02020603050405020304" pitchFamily="18" charset="0"/>
            </a:endParaRPr>
          </a:p>
          <a:p>
            <a:pPr marL="457200" marR="0">
              <a:spcBef>
                <a:spcPts val="0"/>
              </a:spcBef>
              <a:spcAft>
                <a:spcPts val="0"/>
              </a:spcAft>
            </a:pPr>
            <a:r>
              <a:rPr lang="en-US" sz="1100" kern="1200" dirty="0">
                <a:solidFill>
                  <a:srgbClr val="000000"/>
                </a:solidFill>
                <a:effectLst/>
                <a:ea typeface="Times New Roman" panose="02020603050405020304" pitchFamily="18" charset="0"/>
                <a:cs typeface="Times New Roman" panose="02020603050405020304" pitchFamily="18" charset="0"/>
              </a:rPr>
              <a:t>Insurance</a:t>
            </a:r>
            <a:endParaRPr lang="en-US" sz="1100" dirty="0">
              <a:effectLst/>
              <a:ea typeface="Times New Roman" panose="02020603050405020304" pitchFamily="18" charset="0"/>
            </a:endParaRPr>
          </a:p>
          <a:p>
            <a:pPr marL="457200" marR="0">
              <a:spcBef>
                <a:spcPts val="0"/>
              </a:spcBef>
              <a:spcAft>
                <a:spcPts val="0"/>
              </a:spcAft>
            </a:pPr>
            <a:r>
              <a:rPr lang="en-US" sz="1100" kern="1200" dirty="0">
                <a:solidFill>
                  <a:srgbClr val="000000"/>
                </a:solidFill>
                <a:effectLst/>
                <a:ea typeface="Times New Roman" panose="02020603050405020304" pitchFamily="18" charset="0"/>
                <a:cs typeface="Times New Roman" panose="02020603050405020304" pitchFamily="18" charset="0"/>
              </a:rPr>
              <a:t>AAA membership</a:t>
            </a:r>
            <a:endParaRPr lang="en-US" sz="1100" dirty="0">
              <a:effectLst/>
              <a:ea typeface="Times New Roman" panose="02020603050405020304" pitchFamily="18" charset="0"/>
            </a:endParaRPr>
          </a:p>
          <a:p>
            <a:pPr marL="457200" marR="0">
              <a:spcBef>
                <a:spcPts val="0"/>
              </a:spcBef>
              <a:spcAft>
                <a:spcPts val="0"/>
              </a:spcAft>
            </a:pPr>
            <a:r>
              <a:rPr lang="en-US" sz="1100" kern="1200" dirty="0">
                <a:solidFill>
                  <a:srgbClr val="000000"/>
                </a:solidFill>
                <a:effectLst/>
                <a:ea typeface="Times New Roman" panose="02020603050405020304" pitchFamily="18" charset="0"/>
                <a:cs typeface="Times New Roman" panose="02020603050405020304" pitchFamily="18" charset="0"/>
              </a:rPr>
              <a:t>Gasoline</a:t>
            </a:r>
            <a:endParaRPr lang="en-US" sz="1100" dirty="0">
              <a:effectLst/>
              <a:ea typeface="Times New Roman" panose="02020603050405020304" pitchFamily="18" charset="0"/>
            </a:endParaRPr>
          </a:p>
          <a:p>
            <a:pPr marL="457200" marR="0">
              <a:spcBef>
                <a:spcPts val="0"/>
              </a:spcBef>
              <a:spcAft>
                <a:spcPts val="0"/>
              </a:spcAft>
            </a:pPr>
            <a:r>
              <a:rPr lang="en-US" sz="1100" kern="1200" dirty="0">
                <a:solidFill>
                  <a:srgbClr val="000000"/>
                </a:solidFill>
                <a:effectLst/>
                <a:ea typeface="Times New Roman" panose="02020603050405020304" pitchFamily="18" charset="0"/>
                <a:cs typeface="Times New Roman" panose="02020603050405020304" pitchFamily="18" charset="0"/>
              </a:rPr>
              <a:t>Maintenance and routine servicing, oil changes, car washes</a:t>
            </a:r>
            <a:endParaRPr lang="en-US" sz="1100" dirty="0">
              <a:effectLst/>
              <a:ea typeface="Times New Roman" panose="02020603050405020304" pitchFamily="18" charset="0"/>
            </a:endParaRPr>
          </a:p>
          <a:p>
            <a:pPr marL="0" marR="0">
              <a:spcBef>
                <a:spcPts val="0"/>
              </a:spcBef>
              <a:spcAft>
                <a:spcPts val="0"/>
              </a:spcAft>
            </a:pPr>
            <a:r>
              <a:rPr lang="en-US" sz="1100" kern="1200" dirty="0">
                <a:solidFill>
                  <a:srgbClr val="000000"/>
                </a:solidFill>
                <a:effectLst/>
                <a:ea typeface="Times New Roman" panose="02020603050405020304" pitchFamily="18" charset="0"/>
                <a:cs typeface="Times New Roman" panose="02020603050405020304" pitchFamily="18" charset="0"/>
              </a:rPr>
              <a:t>Most retirement communities have a shuttle van that can take you shopping and more. Groceries can be delivered. Rental cars are available for out-of-town getaways. </a:t>
            </a:r>
            <a:endParaRPr lang="en-US" sz="1100" dirty="0">
              <a:effectLst/>
              <a:ea typeface="Times New Roman" panose="02020603050405020304" pitchFamily="18" charset="0"/>
            </a:endParaRPr>
          </a:p>
          <a:p>
            <a:pPr marL="0" marR="0">
              <a:spcBef>
                <a:spcPts val="0"/>
              </a:spcBef>
              <a:spcAft>
                <a:spcPts val="0"/>
              </a:spcAft>
            </a:pPr>
            <a:r>
              <a:rPr lang="en-US" sz="1100" dirty="0">
                <a:effectLst/>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21</a:t>
            </a:fld>
            <a:endParaRPr lang="en-US" dirty="0"/>
          </a:p>
        </p:txBody>
      </p:sp>
    </p:spTree>
    <p:extLst>
      <p:ext uri="{BB962C8B-B14F-4D97-AF65-F5344CB8AC3E}">
        <p14:creationId xmlns:p14="http://schemas.microsoft.com/office/powerpoint/2010/main" val="3158964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2001 I went (pretty accidentally) on a raw (vegan) food retreat—no steak tartare! Withing that week, I was convinced, came home and made a board for my range top, gave all my canned food to the food bank, acquired a couple of new kitchen machines…..In 2002 I got involved in being lead editor of a book featuring 50 raw food chefs and their recipes, updated in 2008 with five more chefs. Part of the research was assembling their bios, and they had amazing personal health stories to tell.</a:t>
            </a:r>
          </a:p>
          <a:p>
            <a:endParaRPr lang="en-US" dirty="0"/>
          </a:p>
          <a:p>
            <a:r>
              <a:rPr lang="en-US" dirty="0"/>
              <a:t>I was healthier and skinnier too. Going raw vegan is the extreme, but any diet that involves less meat is much healthier for the planet not only because of the bovine flatulence situation, but because the acreage needed to feed a person is so much less.</a:t>
            </a:r>
          </a:p>
          <a:p>
            <a:endParaRPr lang="en-US" dirty="0"/>
          </a:p>
          <a:p>
            <a:r>
              <a:rPr lang="en-US" dirty="0"/>
              <a:t>I gave up being a 100% raw fooder because I craved eggs, love cooked veggies and because practically and socially it’s more difficult. One can’t just eat salad out of a bag without becoming extremely bored; there are lots of vegetarian, vegan and raw recipe books… But it’s not mainstream.</a:t>
            </a:r>
          </a:p>
          <a:p>
            <a:endParaRPr lang="en-US" dirty="0"/>
          </a:p>
          <a:p>
            <a:r>
              <a:rPr lang="en-US" dirty="0"/>
              <a:t>Greta Thunberg became a vegan and persuaded her parents to do the same. Please think about it!</a:t>
            </a:r>
          </a:p>
        </p:txBody>
      </p:sp>
      <p:sp>
        <p:nvSpPr>
          <p:cNvPr id="4" name="Slide Number Placeholder 3"/>
          <p:cNvSpPr>
            <a:spLocks noGrp="1"/>
          </p:cNvSpPr>
          <p:nvPr>
            <p:ph type="sldNum" sz="quarter" idx="5"/>
          </p:nvPr>
        </p:nvSpPr>
        <p:spPr/>
        <p:txBody>
          <a:bodyPr/>
          <a:lstStyle/>
          <a:p>
            <a:fld id="{A5C9D3EC-88B5-4AB4-88BD-E645B0049575}" type="slidenum">
              <a:rPr lang="en-US" smtClean="0"/>
              <a:t>22</a:t>
            </a:fld>
            <a:endParaRPr lang="en-US" dirty="0"/>
          </a:p>
        </p:txBody>
      </p:sp>
    </p:spTree>
    <p:extLst>
      <p:ext uri="{BB962C8B-B14F-4D97-AF65-F5344CB8AC3E}">
        <p14:creationId xmlns:p14="http://schemas.microsoft.com/office/powerpoint/2010/main" val="195275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t>Mighty House Construction, a Seattle sustainable building contractor, says: </a:t>
            </a:r>
          </a:p>
          <a:p>
            <a:pPr algn="l" fontAlgn="base"/>
            <a:endParaRPr lang="en-US" dirty="0"/>
          </a:p>
          <a:p>
            <a:pPr algn="l" fontAlgn="base"/>
            <a:r>
              <a:rPr lang="en-US" dirty="0"/>
              <a:t>“</a:t>
            </a:r>
            <a:r>
              <a:rPr lang="en-US" b="0" i="0" dirty="0">
                <a:effectLst/>
              </a:rPr>
              <a:t>Traditional heating sources including “forced air furnaces” baseboard and cadet heaters are not the most efficient ways to heat your home. Depending on the heater they can heat unevenly, inefficiently use energy, and most importantly once they are turned off the space begins to cool down immediately. The three most energy and cost efficient options for heating your home are passive solar, radiant heating, and ductless heat pump systems”.</a:t>
            </a:r>
          </a:p>
          <a:p>
            <a:pPr algn="l" fontAlgn="base"/>
            <a:endParaRPr lang="en-US" dirty="0"/>
          </a:p>
          <a:p>
            <a:pPr fontAlgn="base"/>
            <a:r>
              <a:rPr lang="de-DE" u="sng" kern="100" dirty="0">
                <a:solidFill>
                  <a:srgbClr val="0563C1"/>
                </a:solidFill>
                <a:effectLst/>
                <a:ea typeface="Calibri" panose="020F0502020204030204" pitchFamily="34" charset="0"/>
                <a:cs typeface="Times New Roman" panose="02020603050405020304" pitchFamily="18" charset="0"/>
                <a:hlinkClick r:id="rId3"/>
              </a:rPr>
              <a:t>This model</a:t>
            </a:r>
            <a:r>
              <a:rPr lang="de-DE" kern="100" dirty="0">
                <a:effectLst/>
                <a:ea typeface="Calibri" panose="020F0502020204030204" pitchFamily="34" charset="0"/>
                <a:cs typeface="Times New Roman" panose="02020603050405020304" pitchFamily="18" charset="0"/>
              </a:rPr>
              <a:t> will handle 750 square feet and is about $600 plus installation. It will provide both heat and air conditioning.</a:t>
            </a:r>
            <a:endParaRPr lang="en-US" kern="100" dirty="0">
              <a:effectLst/>
              <a:ea typeface="Calibri" panose="020F0502020204030204" pitchFamily="34" charset="0"/>
              <a:cs typeface="Times New Roman" panose="02020603050405020304" pitchFamily="18" charset="0"/>
            </a:endParaRPr>
          </a:p>
          <a:p>
            <a:pPr algn="l" fontAlgn="base"/>
            <a:endParaRPr lang="en-US" b="0" i="0" dirty="0">
              <a:effectLst/>
            </a:endParaRPr>
          </a:p>
          <a:p>
            <a:r>
              <a:rPr lang="en-US" dirty="0"/>
              <a:t>They will save electricity costs in the long run but may not pencil out for a renter, as most of us have acquired portable air conditioners we’re using in just one room.</a:t>
            </a:r>
          </a:p>
          <a:p>
            <a:endParaRPr lang="en-US" dirty="0"/>
          </a:p>
          <a:p>
            <a:r>
              <a:rPr lang="en-US" dirty="0"/>
              <a:t>But they do provide both heating and air conditioning. If you plan to stay put it may be worth it.</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23</a:t>
            </a:fld>
            <a:endParaRPr lang="en-US" dirty="0"/>
          </a:p>
        </p:txBody>
      </p:sp>
    </p:spTree>
    <p:extLst>
      <p:ext uri="{BB962C8B-B14F-4D97-AF65-F5344CB8AC3E}">
        <p14:creationId xmlns:p14="http://schemas.microsoft.com/office/powerpoint/2010/main" val="421961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Plastic waste is a huge issue. Plastic is made from petroleum and involves emissions when it’s made, but more importantly, almost all the plastic made since this era began in the 1960s still exists.  Today it may be twirling around in the Great Pacific Garbage Patch, or it may be microplastic in your body. We don’t know enough about plastic toxicity.</a:t>
            </a:r>
          </a:p>
          <a:p>
            <a:endParaRPr lang="en-US" dirty="0"/>
          </a:p>
          <a:p>
            <a:r>
              <a:rPr lang="en-US" dirty="0"/>
              <a:t>Humans apparently have nearly 100,000 bits of microplastic in our bodies, and a recent study also showed that bottled water contains even higher quantities of even tinier plastic.</a:t>
            </a:r>
          </a:p>
        </p:txBody>
      </p:sp>
      <p:sp>
        <p:nvSpPr>
          <p:cNvPr id="4" name="Slide Number Placeholder 3"/>
          <p:cNvSpPr>
            <a:spLocks noGrp="1"/>
          </p:cNvSpPr>
          <p:nvPr>
            <p:ph type="sldNum" sz="quarter" idx="5"/>
          </p:nvPr>
        </p:nvSpPr>
        <p:spPr/>
        <p:txBody>
          <a:bodyPr/>
          <a:lstStyle/>
          <a:p>
            <a:fld id="{A5C9D3EC-88B5-4AB4-88BD-E645B0049575}" type="slidenum">
              <a:rPr lang="en-US" smtClean="0"/>
              <a:t>24</a:t>
            </a:fld>
            <a:endParaRPr lang="en-US" dirty="0"/>
          </a:p>
        </p:txBody>
      </p:sp>
    </p:spTree>
    <p:extLst>
      <p:ext uri="{BB962C8B-B14F-4D97-AF65-F5344CB8AC3E}">
        <p14:creationId xmlns:p14="http://schemas.microsoft.com/office/powerpoint/2010/main" val="2410008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25</a:t>
            </a:fld>
            <a:endParaRPr lang="en-US" dirty="0"/>
          </a:p>
        </p:txBody>
      </p:sp>
    </p:spTree>
    <p:extLst>
      <p:ext uri="{BB962C8B-B14F-4D97-AF65-F5344CB8AC3E}">
        <p14:creationId xmlns:p14="http://schemas.microsoft.com/office/powerpoint/2010/main" val="2650793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Install solar panels: you’ll generate electricity which is sent to your power utility and the value deducted from your bill.  Some programs also have (state-funded) production incentive rebates. State legislation in (cloudy western) washington virtually caused the creation of our very healthy solar installer industry.</a:t>
            </a:r>
          </a:p>
          <a:p>
            <a:endParaRPr lang="en-US" dirty="0"/>
          </a:p>
          <a:p>
            <a:r>
              <a:rPr lang="en-US" dirty="0"/>
              <a:t>Solar thermal hot water works differently and creates hot water (sometimes too much!) right at your house.</a:t>
            </a:r>
          </a:p>
          <a:p>
            <a:endParaRPr lang="en-US" dirty="0"/>
          </a:p>
          <a:p>
            <a:r>
              <a:rPr lang="en-US" dirty="0"/>
              <a:t>If your furnace needs replacing, consult a “green” energy consultant about today’s option, including heat pumps, and review what the IRA and state programs can do for you. These are likely explained on your power utility’s website. </a:t>
            </a:r>
          </a:p>
          <a:p>
            <a:endParaRPr lang="en-US" dirty="0"/>
          </a:p>
          <a:p>
            <a:r>
              <a:rPr lang="en-US" dirty="0"/>
              <a:t>This is a map showing solar jobs, roughly correlating to where there’s a lot of installation going on: </a:t>
            </a:r>
            <a:r>
              <a:rPr lang="en-US" dirty="0">
                <a:hlinkClick r:id="rId3"/>
              </a:rPr>
              <a:t>Census Solar Jobs by State - Interstate Renewable Energy Council (IREC) (irecusa.org)</a:t>
            </a:r>
            <a:r>
              <a:rPr lang="en-US" dirty="0"/>
              <a:t>  and this site may provide more:</a:t>
            </a:r>
            <a:r>
              <a:rPr lang="en-US" dirty="0">
                <a:hlinkClick r:id="rId4"/>
              </a:rPr>
              <a:t>DSIRE (dsireusa.org)</a:t>
            </a:r>
            <a:r>
              <a:rPr lang="en-US" dirty="0"/>
              <a:t> </a:t>
            </a:r>
          </a:p>
        </p:txBody>
      </p:sp>
      <p:sp>
        <p:nvSpPr>
          <p:cNvPr id="4" name="Slide Number Placeholder 3"/>
          <p:cNvSpPr>
            <a:spLocks noGrp="1"/>
          </p:cNvSpPr>
          <p:nvPr>
            <p:ph type="sldNum" sz="quarter" idx="5"/>
          </p:nvPr>
        </p:nvSpPr>
        <p:spPr/>
        <p:txBody>
          <a:bodyPr/>
          <a:lstStyle/>
          <a:p>
            <a:fld id="{A5C9D3EC-88B5-4AB4-88BD-E645B0049575}" type="slidenum">
              <a:rPr lang="en-US" smtClean="0"/>
              <a:t>26</a:t>
            </a:fld>
            <a:endParaRPr lang="en-US" dirty="0"/>
          </a:p>
        </p:txBody>
      </p:sp>
    </p:spTree>
    <p:extLst>
      <p:ext uri="{BB962C8B-B14F-4D97-AF65-F5344CB8AC3E}">
        <p14:creationId xmlns:p14="http://schemas.microsoft.com/office/powerpoint/2010/main" val="1628529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t>In its ~35 years of existence, the International Panel on Climate Change has had little or no impact on global emissions levels, which are still climbing.</a:t>
            </a:r>
            <a:r>
              <a:rPr lang="en-US" sz="1100" kern="100" dirty="0">
                <a:effectLst/>
                <a:latin typeface="Georgia" panose="02040502050405020303" pitchFamily="18" charset="0"/>
                <a:ea typeface="Calibri" panose="020F0502020204030204" pitchFamily="34" charset="0"/>
                <a:cs typeface="Times New Roman" panose="02020603050405020304" pitchFamily="18" charset="0"/>
              </a:rPr>
              <a:t> </a:t>
            </a:r>
            <a:r>
              <a:rPr lang="en-US" sz="1100" kern="100" dirty="0">
                <a:effectLst/>
                <a:ea typeface="Calibri" panose="020F0502020204030204" pitchFamily="34" charset="0"/>
                <a:cs typeface="Times New Roman" panose="02020603050405020304" pitchFamily="18" charset="0"/>
              </a:rPr>
              <a:t>Other</a:t>
            </a:r>
            <a:r>
              <a:rPr lang="en-US" sz="1100" kern="100" dirty="0">
                <a:effectLst/>
                <a:latin typeface="Calibri" panose="020F0502020204030204" pitchFamily="34" charset="0"/>
                <a:ea typeface="Calibri" panose="020F0502020204030204" pitchFamily="34" charset="0"/>
                <a:cs typeface="Calibri" panose="020F0502020204030204" pitchFamily="34" charset="0"/>
              </a:rPr>
              <a:t> than its hefty reports and the much acclaimed but unenforceable Paris Accord of 2015, what has actually been accomplished? I have to conclude, very little. Oil production is up, greenhouse gas emissions are up, and humanity is ever nearer to disaster. </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It's pretty obvious now to me why so little progress has been made. It’s because there is nothing in the charter of the IPCC and very little in nations’ own legislation, </a:t>
            </a:r>
            <a:r>
              <a:rPr lang="en-US" sz="1100" b="1" kern="100" dirty="0">
                <a:effectLst/>
                <a:latin typeface="Calibri" panose="020F0502020204030204" pitchFamily="34" charset="0"/>
                <a:ea typeface="Calibri" panose="020F0502020204030204" pitchFamily="34" charset="0"/>
                <a:cs typeface="Calibri" panose="020F0502020204030204" pitchFamily="34" charset="0"/>
              </a:rPr>
              <a:t>that has teeth, that makes change mandatory.</a:t>
            </a:r>
            <a:r>
              <a:rPr lang="en-US" sz="1100" kern="100" dirty="0">
                <a:effectLst/>
                <a:latin typeface="Calibri" panose="020F0502020204030204" pitchFamily="34" charset="0"/>
                <a:ea typeface="Calibri" panose="020F0502020204030204" pitchFamily="34" charset="0"/>
                <a:cs typeface="Calibri" panose="020F0502020204030204" pitchFamily="34" charset="0"/>
              </a:rPr>
              <a:t> There has been next to nothing that requires the fossil-fuel-extracting companies to change their business models to mitigate climate change. So the fossil fuel companies have been pretty immune to change. BP, which a few years ago declared its real name now was “</a:t>
            </a:r>
            <a:r>
              <a:rPr lang="en-US" sz="1100" i="1" kern="100" dirty="0">
                <a:effectLst/>
                <a:latin typeface="Calibri" panose="020F0502020204030204" pitchFamily="34" charset="0"/>
                <a:ea typeface="Calibri" panose="020F0502020204030204" pitchFamily="34" charset="0"/>
                <a:cs typeface="Calibri" panose="020F0502020204030204" pitchFamily="34" charset="0"/>
              </a:rPr>
              <a:t>Beyond Petroleum</a:t>
            </a:r>
            <a:r>
              <a:rPr lang="en-US" sz="1100" kern="100" dirty="0">
                <a:effectLst/>
                <a:latin typeface="Calibri" panose="020F0502020204030204" pitchFamily="34" charset="0"/>
                <a:ea typeface="Calibri" panose="020F0502020204030204" pitchFamily="34" charset="0"/>
                <a:cs typeface="Calibri" panose="020F0502020204030204" pitchFamily="34" charset="0"/>
              </a:rPr>
              <a:t>”, may have seen a glimmer of its multi-faceted energy future, but even BP must deal with a great deal of inertia.  </a:t>
            </a:r>
          </a:p>
          <a:p>
            <a:pPr marL="0" marR="0">
              <a:lnSpc>
                <a:spcPct val="107000"/>
              </a:lnSpc>
              <a:spcBef>
                <a:spcPts val="0"/>
              </a:spcBef>
              <a:spcAft>
                <a:spcPts val="800"/>
              </a:spcAft>
            </a:pPr>
            <a:r>
              <a:rPr lang="en-US" sz="1100" kern="100" dirty="0">
                <a:effectLst/>
                <a:latin typeface="Calibri "/>
                <a:ea typeface="Calibri" panose="020F0502020204030204" pitchFamily="34" charset="0"/>
                <a:cs typeface="Times New Roman" panose="02020603050405020304" pitchFamily="18" charset="0"/>
              </a:rPr>
              <a:t>I recall how in the 1990s </a:t>
            </a:r>
            <a:r>
              <a:rPr lang="en-US" sz="1100" u="sng" kern="100" dirty="0">
                <a:solidFill>
                  <a:srgbClr val="0563C1"/>
                </a:solidFill>
                <a:effectLst/>
                <a:latin typeface="Calibri "/>
                <a:ea typeface="Calibri" panose="020F0502020204030204" pitchFamily="34" charset="0"/>
                <a:cs typeface="Times New Roman" panose="02020603050405020304" pitchFamily="18" charset="0"/>
                <a:hlinkClick r:id="rId3"/>
              </a:rPr>
              <a:t>Shell Oil</a:t>
            </a:r>
            <a:r>
              <a:rPr lang="en-US" sz="1100" kern="100" dirty="0">
                <a:effectLst/>
                <a:latin typeface="Calibri "/>
                <a:ea typeface="Calibri" panose="020F0502020204030204" pitchFamily="34" charset="0"/>
                <a:cs typeface="Times New Roman" panose="02020603050405020304" pitchFamily="18" charset="0"/>
              </a:rPr>
              <a:t> got in big trouble because “Oops, we’ve overstated our oil reserves.” Stock prices fell, heads rolled, and Shell was reorganized entirely. So I can understand when oil companies today hear from climate activists that 4/5 of their reserves need simply to stay in the ground. They just turn a deaf ear. They see no way to fit that demand (of leaving the oil in the ground) with a healthy bottom line.</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27</a:t>
            </a:fld>
            <a:endParaRPr lang="en-US" dirty="0"/>
          </a:p>
        </p:txBody>
      </p:sp>
    </p:spTree>
    <p:extLst>
      <p:ext uri="{BB962C8B-B14F-4D97-AF65-F5344CB8AC3E}">
        <p14:creationId xmlns:p14="http://schemas.microsoft.com/office/powerpoint/2010/main" val="892899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Illustration: source unknown</a:t>
            </a:r>
          </a:p>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I don’t believe we can just wait for the market to bring about change, as the accelerated forces of nature are clearly not waiting. Government's alternative to the bully pulpit is a stronger combination of </a:t>
            </a:r>
            <a:r>
              <a:rPr lang="en-US" sz="1100" b="1" kern="100" dirty="0">
                <a:effectLst/>
                <a:ea typeface="Calibri" panose="020F0502020204030204" pitchFamily="34" charset="0"/>
                <a:cs typeface="Times New Roman" panose="02020603050405020304" pitchFamily="18" charset="0"/>
              </a:rPr>
              <a:t>sticks and carrots</a:t>
            </a:r>
            <a:r>
              <a:rPr lang="en-US" sz="1100" kern="100" dirty="0">
                <a:effectLst/>
                <a:ea typeface="Calibri" panose="020F0502020204030204" pitchFamily="34" charset="0"/>
                <a:cs typeface="Times New Roman" panose="02020603050405020304" pitchFamily="18" charset="0"/>
              </a:rPr>
              <a:t>, that’s to say, of regulations (mandates, deadlines, penalties)— and incentives (grants, rebates, loan programs, tax breaks and more).  We’re inching towards a comprehensive bundle of programs that will get the transition from fossil fuels to renewables done faster. But inching along is not enough.</a:t>
            </a:r>
          </a:p>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I believe the oil companies could get on board if we had </a:t>
            </a:r>
            <a:r>
              <a:rPr lang="en-US" sz="1100" b="1" kern="100" dirty="0">
                <a:effectLst/>
                <a:ea typeface="Calibri" panose="020F0502020204030204" pitchFamily="34" charset="0"/>
                <a:cs typeface="Times New Roman" panose="02020603050405020304" pitchFamily="18" charset="0"/>
              </a:rPr>
              <a:t>stronger incentive programs</a:t>
            </a:r>
            <a:r>
              <a:rPr lang="en-US" sz="1100" kern="100" dirty="0">
                <a:effectLst/>
                <a:ea typeface="Calibri" panose="020F0502020204030204" pitchFamily="34" charset="0"/>
                <a:cs typeface="Times New Roman" panose="02020603050405020304" pitchFamily="18" charset="0"/>
              </a:rPr>
              <a:t>. Back in 2009 when there was talk of increasing the federal gas tax and indexing it to inflation, I proposed to Senator Patty Murray that a portion of the increase be used for a grant program conducting R&amp;D and investing in </a:t>
            </a:r>
            <a:r>
              <a:rPr lang="en-US" sz="1100" b="1" kern="100" dirty="0">
                <a:effectLst/>
                <a:ea typeface="Calibri" panose="020F0502020204030204" pitchFamily="34" charset="0"/>
                <a:cs typeface="Times New Roman" panose="02020603050405020304" pitchFamily="18" charset="0"/>
              </a:rPr>
              <a:t>non-fossil fuel </a:t>
            </a:r>
            <a:r>
              <a:rPr lang="en-US" sz="1100" kern="100" dirty="0">
                <a:effectLst/>
                <a:ea typeface="Calibri" panose="020F0502020204030204" pitchFamily="34" charset="0"/>
                <a:cs typeface="Times New Roman" panose="02020603050405020304" pitchFamily="18" charset="0"/>
              </a:rPr>
              <a:t>(aka renewable energy) transportation alternatives. Much time has gone by and no Congress or President has had the guts to raise the federal gas tax, but with the oil (and auto) companies behind them, this would be a breeze. </a:t>
            </a:r>
          </a:p>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We need to raise the federal gas tax before gas is no longer in use! Beyond that, we need new programs that include incentives for the oil (and coal and natural gas)  companies.</a:t>
            </a:r>
          </a:p>
          <a:p>
            <a:pPr marL="0" marR="0">
              <a:lnSpc>
                <a:spcPct val="107000"/>
              </a:lnSpc>
              <a:spcBef>
                <a:spcPts val="0"/>
              </a:spcBef>
              <a:spcAft>
                <a:spcPts val="800"/>
              </a:spcAft>
            </a:pP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p>
        </p:txBody>
      </p:sp>
      <p:sp>
        <p:nvSpPr>
          <p:cNvPr id="4" name="Slide Number Placeholder 3"/>
          <p:cNvSpPr>
            <a:spLocks noGrp="1"/>
          </p:cNvSpPr>
          <p:nvPr>
            <p:ph type="sldNum" sz="quarter" idx="5"/>
          </p:nvPr>
        </p:nvSpPr>
        <p:spPr/>
        <p:txBody>
          <a:bodyPr/>
          <a:lstStyle/>
          <a:p>
            <a:fld id="{A5C9D3EC-88B5-4AB4-88BD-E645B0049575}" type="slidenum">
              <a:rPr lang="en-US" smtClean="0"/>
              <a:t>28</a:t>
            </a:fld>
            <a:endParaRPr lang="en-US" dirty="0"/>
          </a:p>
        </p:txBody>
      </p:sp>
    </p:spTree>
    <p:extLst>
      <p:ext uri="{BB962C8B-B14F-4D97-AF65-F5344CB8AC3E}">
        <p14:creationId xmlns:p14="http://schemas.microsoft.com/office/powerpoint/2010/main" val="3037325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50" kern="100" dirty="0">
                <a:effectLst/>
                <a:ea typeface="Calibri" panose="020F0502020204030204" pitchFamily="34" charset="0"/>
                <a:cs typeface="Times New Roman" panose="02020603050405020304" pitchFamily="18" charset="0"/>
              </a:rPr>
              <a:t>Dear (congressional delegation): I believe the Inflation Reduction Act (IRA) of 2022 was a great piece of legislation, funding as it did many programs in the battle against climate change.  </a:t>
            </a:r>
          </a:p>
          <a:p>
            <a:pPr marL="0" marR="0">
              <a:lnSpc>
                <a:spcPct val="107000"/>
              </a:lnSpc>
              <a:spcBef>
                <a:spcPts val="0"/>
              </a:spcBef>
              <a:spcAft>
                <a:spcPts val="800"/>
              </a:spcAft>
            </a:pPr>
            <a:r>
              <a:rPr lang="en-US" sz="1050" kern="100" dirty="0">
                <a:effectLst/>
                <a:ea typeface="Calibri" panose="020F0502020204030204" pitchFamily="34" charset="0"/>
                <a:cs typeface="Times New Roman" panose="02020603050405020304" pitchFamily="18" charset="0"/>
              </a:rPr>
              <a:t>I also believe that Congress’s next step must be more radical—it must provide financial incentives to this great nation’s fossil fuel companies to re-think and revise their business models and start the shift to being only renewable energy producers. They currently have no motivation to leave the necessary  4/5 of their reserves in the ground.</a:t>
            </a:r>
          </a:p>
          <a:p>
            <a:pPr marL="0" marR="0">
              <a:lnSpc>
                <a:spcPct val="107000"/>
              </a:lnSpc>
              <a:spcBef>
                <a:spcPts val="0"/>
              </a:spcBef>
              <a:spcAft>
                <a:spcPts val="800"/>
              </a:spcAft>
            </a:pPr>
            <a:r>
              <a:rPr lang="en-US" sz="1050" kern="100" dirty="0">
                <a:effectLst/>
                <a:ea typeface="Calibri" panose="020F0502020204030204" pitchFamily="34" charset="0"/>
                <a:cs typeface="Times New Roman" panose="02020603050405020304" pitchFamily="18" charset="0"/>
              </a:rPr>
              <a:t>A strong and diverse combination of sticks and carrots, that’s to say, of regulations (mandates, deadlines, penalties)— and incentives (grants, rebates, loan programs, tax breaks and more) is needed from Congress.  With the IRA, we’re inching towards a comprehensive bundle of programs that will get the transition from fossil fuels to renewables done faster. But inching along is not enough.</a:t>
            </a:r>
          </a:p>
          <a:p>
            <a:pPr marL="0" marR="0">
              <a:lnSpc>
                <a:spcPct val="107000"/>
              </a:lnSpc>
              <a:spcBef>
                <a:spcPts val="0"/>
              </a:spcBef>
              <a:spcAft>
                <a:spcPts val="800"/>
              </a:spcAft>
            </a:pPr>
            <a:r>
              <a:rPr lang="en-US" sz="1050" kern="100" dirty="0">
                <a:effectLst/>
                <a:ea typeface="Calibri" panose="020F0502020204030204" pitchFamily="34" charset="0"/>
                <a:cs typeface="Times New Roman" panose="02020603050405020304" pitchFamily="18" charset="0"/>
              </a:rPr>
              <a:t>I believe the oil companies could get on board if we had stronger incentive programs. A short-term option is to increase the federal gas tax and set aside a portion of the increment for non-fossil fuel R&amp;D and projects. But eventually—sooner rather than later—we need funding sources beyond the gas tax. Transportation needs are great and so are the needs to help our residents insulate their homes better, replace gas and oil furnace with heat pumps, install solar panels on their roofs, and much more. So we need a series of IRA-type federal programs, and I believe each should support non-fossil fuel R&amp;D and projects, and provide such grants to our fossil fuel companies.</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29</a:t>
            </a:fld>
            <a:endParaRPr lang="en-US" dirty="0"/>
          </a:p>
        </p:txBody>
      </p:sp>
    </p:spTree>
    <p:extLst>
      <p:ext uri="{BB962C8B-B14F-4D97-AF65-F5344CB8AC3E}">
        <p14:creationId xmlns:p14="http://schemas.microsoft.com/office/powerpoint/2010/main" val="86652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These tonnages and rankings vary some year to year. By comparison with the developing or Third World, we have very high standards of living and very high per person emissions.</a:t>
            </a:r>
          </a:p>
          <a:p>
            <a:endParaRPr lang="en-US" sz="900" dirty="0"/>
          </a:p>
          <a:p>
            <a:pPr marL="0" marR="0" fontAlgn="base">
              <a:lnSpc>
                <a:spcPct val="107000"/>
              </a:lnSpc>
              <a:spcBef>
                <a:spcPts val="0"/>
              </a:spcBef>
              <a:spcAft>
                <a:spcPts val="500"/>
              </a:spcAft>
            </a:pPr>
            <a:r>
              <a:rPr lang="en-US" sz="900" kern="0" dirty="0">
                <a:solidFill>
                  <a:srgbClr val="333333"/>
                </a:solidFill>
                <a:effectLst/>
                <a:latin typeface="inherit"/>
                <a:ea typeface="Times New Roman" panose="02020603050405020304" pitchFamily="18" charset="0"/>
                <a:cs typeface="Arial" panose="020B0604020202020204" pitchFamily="34" charset="0"/>
              </a:rPr>
              <a:t>From </a:t>
            </a:r>
            <a:r>
              <a:rPr lang="en-US" sz="900" u="sng" kern="0" dirty="0">
                <a:solidFill>
                  <a:srgbClr val="333333"/>
                </a:solidFill>
                <a:effectLst/>
                <a:latin typeface="inherit"/>
                <a:ea typeface="Times New Roman" panose="02020603050405020304" pitchFamily="18" charset="0"/>
                <a:cs typeface="Arial" panose="020B0604020202020204" pitchFamily="34" charset="0"/>
                <a:hlinkClick r:id="rId3"/>
              </a:rPr>
              <a:t>https://theweek.com/environment/how-the-wealthy-are-impacting-climate-change-by-the-numbers</a:t>
            </a:r>
            <a:endParaRPr lang="en-US" sz="90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900" kern="0" dirty="0">
                <a:solidFill>
                  <a:srgbClr val="1B1B1B"/>
                </a:solidFill>
                <a:effectLst/>
                <a:latin typeface="Calibri" panose="020F0502020204030204" pitchFamily="34" charset="0"/>
                <a:ea typeface="Times New Roman" panose="02020603050405020304" pitchFamily="18" charset="0"/>
                <a:cs typeface="Times New Roman" panose="02020603050405020304" pitchFamily="18" charset="0"/>
              </a:rPr>
              <a:t>“How are the wealthy directly contributing to climate change?</a:t>
            </a:r>
            <a:endParaRPr lang="en-US" sz="90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900" kern="0" dirty="0">
                <a:solidFill>
                  <a:srgbClr val="1B1B1B"/>
                </a:solidFill>
                <a:effectLst/>
                <a:latin typeface="Calibri" panose="020F0502020204030204" pitchFamily="34" charset="0"/>
                <a:ea typeface="Times New Roman" panose="02020603050405020304" pitchFamily="18" charset="0"/>
                <a:cs typeface="Times New Roman" panose="02020603050405020304" pitchFamily="18" charset="0"/>
              </a:rPr>
              <a:t>When looking specifically at the United States, "40% of total U.S. emissions were associated with income flows to the highest earning 10% of households" in 2019, according to an August 2023 study in the journal </a:t>
            </a:r>
            <a:r>
              <a:rPr lang="en-US" sz="900" u="sng" kern="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PLOS Climate</a:t>
            </a:r>
            <a:r>
              <a:rPr lang="en-US" sz="900" kern="0" dirty="0">
                <a:solidFill>
                  <a:srgbClr val="1B1B1B"/>
                </a:solidFill>
                <a:effectLst/>
                <a:latin typeface="Calibri" panose="020F0502020204030204" pitchFamily="34" charset="0"/>
                <a:ea typeface="Times New Roman" panose="02020603050405020304" pitchFamily="18" charset="0"/>
                <a:cs typeface="Times New Roman" panose="02020603050405020304" pitchFamily="18" charset="0"/>
              </a:rPr>
              <a:t>. This represents earners who are bringing in around $180,000 per year, and factors in carbon emissions from industries in which each household has invested.</a:t>
            </a:r>
            <a:endParaRPr lang="en-US" sz="90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900" b="1" kern="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PLAY SOUND</a:t>
            </a:r>
            <a:endParaRPr lang="en-US" sz="90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900" kern="0" dirty="0">
                <a:solidFill>
                  <a:srgbClr val="1B1B1B"/>
                </a:solidFill>
                <a:effectLst/>
                <a:latin typeface="Calibri" panose="020F0502020204030204" pitchFamily="34" charset="0"/>
                <a:ea typeface="Times New Roman" panose="02020603050405020304" pitchFamily="18" charset="0"/>
                <a:cs typeface="Times New Roman" panose="02020603050405020304" pitchFamily="18" charset="0"/>
              </a:rPr>
              <a:t>“The top of the food chain — Americans in the top 1% of all earners — contributed disproportionately more negative environmental effects, PLOS reported, being responsible for up to 15 to 17% of carbon emissions. These Americans, who represent households making more than $550,000, had investment holdings that accounted for up to 43% of these emissions.</a:t>
            </a:r>
            <a:endParaRPr lang="en-US" sz="90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900" kern="0" dirty="0">
                <a:solidFill>
                  <a:srgbClr val="1B1B1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kern="100" dirty="0">
              <a:effectLst/>
              <a:latin typeface="Georgia" panose="02040502050405020303" pitchFamily="18"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1B1B1B"/>
                </a:solidFill>
                <a:effectLst/>
                <a:latin typeface="Calibri" panose="020F0502020204030204" pitchFamily="34" charset="0"/>
                <a:ea typeface="Times New Roman" panose="02020603050405020304" pitchFamily="18" charset="0"/>
                <a:cs typeface="Times New Roman" panose="02020603050405020304" pitchFamily="18" charset="0"/>
              </a:rPr>
              <a:t>“The top 0.1% of American earners, meanwhile, were described by PLOS as "super-emitters" of carbon emissions, especially when factoring in the ultra-wealthy with significant income from investments in carbon-heavy industries, which drives more than 50% of these individuals' emissions. These estimated 43,200 super-emitter U.S. households, whose income ranges in the multi-millions or billions, each generate around 3,000 tons of carbon pollution every year.” </a:t>
            </a:r>
          </a:p>
          <a:p>
            <a:pPr fontAlgn="base">
              <a:lnSpc>
                <a:spcPct val="107000"/>
              </a:lnSpc>
            </a:pPr>
            <a:r>
              <a:rPr lang="en-US" sz="900" dirty="0"/>
              <a:t>Nevertheless, we all need to be more conscious and we all need, ideally, to take steps to shrink our own carbon footprints.</a:t>
            </a:r>
          </a:p>
          <a:p>
            <a:pPr marL="0" marR="0" fontAlgn="base">
              <a:lnSpc>
                <a:spcPct val="107000"/>
              </a:lnSpc>
              <a:spcBef>
                <a:spcPts val="0"/>
              </a:spcBef>
              <a:spcAft>
                <a:spcPts val="0"/>
              </a:spcAft>
            </a:pPr>
            <a:endParaRPr lang="en-US" sz="1000" kern="1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C9D3EC-88B5-4AB4-88BD-E645B0049575}" type="slidenum">
              <a:rPr lang="en-US" smtClean="0"/>
              <a:t>3</a:t>
            </a:fld>
            <a:endParaRPr lang="en-US" dirty="0"/>
          </a:p>
        </p:txBody>
      </p:sp>
    </p:spTree>
    <p:extLst>
      <p:ext uri="{BB962C8B-B14F-4D97-AF65-F5344CB8AC3E}">
        <p14:creationId xmlns:p14="http://schemas.microsoft.com/office/powerpoint/2010/main" val="2504732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latin typeface="Calibri" panose="020F0502020204030204" pitchFamily="34" charset="0"/>
                <a:ea typeface="Times New Roman" panose="02020603050405020304" pitchFamily="18" charset="0"/>
                <a:cs typeface="Calibri" panose="020F0502020204030204" pitchFamily="34" charset="0"/>
              </a:rPr>
              <a:t>If we could all live in green cities, then our personal responsibility for s</a:t>
            </a:r>
            <a:r>
              <a:rPr lang="en-US" sz="1100" dirty="0">
                <a:latin typeface="Calibri" panose="020F0502020204030204" pitchFamily="34" charset="0"/>
                <a:ea typeface="Times New Roman" panose="02020603050405020304" pitchFamily="18" charset="0"/>
                <a:cs typeface="Calibri" panose="020F0502020204030204" pitchFamily="34" charset="0"/>
              </a:rPr>
              <a:t>maller or zero carbon footprints would be handled. Obviously we can’t all do this, and for we old folks, the first one may not be built in time to do us personally any good.</a:t>
            </a:r>
          </a:p>
          <a:p>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100" dirty="0">
                <a:latin typeface="Calibri" panose="020F0502020204030204" pitchFamily="34" charset="0"/>
                <a:ea typeface="Times New Roman" panose="02020603050405020304" pitchFamily="18" charset="0"/>
                <a:cs typeface="Calibri" panose="020F0502020204030204" pitchFamily="34" charset="0"/>
              </a:rPr>
              <a:t>Nevertheless I want to conclude by circling back to some of the key features of my green cities proposal:</a:t>
            </a:r>
          </a:p>
          <a:p>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National urban planning policy </a:t>
            </a:r>
            <a:r>
              <a:rPr lang="en-US" sz="1100" dirty="0">
                <a:latin typeface="Calibri" panose="020F0502020204030204" pitchFamily="34" charset="0"/>
                <a:ea typeface="Times New Roman" panose="02020603050405020304" pitchFamily="18" charset="0"/>
                <a:cs typeface="Calibri" panose="020F0502020204030204" pitchFamily="34" charset="0"/>
              </a:rPr>
              <a:t>in the face of climate change is key</a:t>
            </a:r>
          </a:p>
          <a:p>
            <a:pPr marL="285750" indent="-285750">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B</a:t>
            </a:r>
            <a:r>
              <a:rPr lang="en-US" sz="1100" dirty="0">
                <a:effectLst/>
                <a:latin typeface="Calibri" panose="020F0502020204030204" pitchFamily="34" charset="0"/>
                <a:ea typeface="Times New Roman" panose="02020603050405020304" pitchFamily="18" charset="0"/>
                <a:cs typeface="Calibri" panose="020F0502020204030204" pitchFamily="34" charset="0"/>
              </a:rPr>
              <a:t>asic principles of green cities include</a:t>
            </a:r>
          </a:p>
          <a:p>
            <a:pPr marL="742950" lvl="1" indent="-2857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zero or near zero greenhouse gas emissions</a:t>
            </a:r>
          </a:p>
          <a:p>
            <a:pPr marL="742950" lvl="1" indent="-2857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Self-contained water systems designed to minimize flooding after heavy rain and collect the water that falls for local use</a:t>
            </a:r>
          </a:p>
          <a:p>
            <a:pPr marL="742950" lvl="1" indent="-285750">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Self-contained renewable energy system</a:t>
            </a:r>
          </a:p>
          <a:p>
            <a:pPr marL="742950" lvl="1" indent="-2857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Green, sustainable and healthy construction technologies and materials</a:t>
            </a:r>
          </a:p>
          <a:p>
            <a:pPr marL="742950" lvl="1" indent="-285750">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Taking advantage of new inventions as they come along</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Something the book does not discuss --habitat restoration to compensate for conversion of undeveloped lands for urban land use etc.</a:t>
            </a:r>
          </a:p>
          <a:p>
            <a:pPr marL="742950" lvl="1" indent="-285750">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And creating places with a strong human spirit and democratic operations.</a:t>
            </a:r>
          </a:p>
          <a:p>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100" dirty="0">
                <a:effectLst/>
                <a:latin typeface="Calibri" panose="020F0502020204030204" pitchFamily="34" charset="0"/>
                <a:ea typeface="Times New Roman" panose="02020603050405020304" pitchFamily="18" charset="0"/>
                <a:cs typeface="Calibri" panose="020F0502020204030204" pitchFamily="34" charset="0"/>
              </a:rPr>
              <a:t>In the meantime can we be stronger activists? And walk our talk?</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t>THE END</a:t>
            </a:r>
          </a:p>
        </p:txBody>
      </p:sp>
      <p:sp>
        <p:nvSpPr>
          <p:cNvPr id="4" name="Slide Number Placeholder 3"/>
          <p:cNvSpPr>
            <a:spLocks noGrp="1"/>
          </p:cNvSpPr>
          <p:nvPr>
            <p:ph type="sldNum" sz="quarter" idx="5"/>
          </p:nvPr>
        </p:nvSpPr>
        <p:spPr/>
        <p:txBody>
          <a:bodyPr/>
          <a:lstStyle/>
          <a:p>
            <a:fld id="{A5C9D3EC-88B5-4AB4-88BD-E645B0049575}" type="slidenum">
              <a:rPr lang="en-US" smtClean="0"/>
              <a:t>30</a:t>
            </a:fld>
            <a:endParaRPr lang="en-US" dirty="0"/>
          </a:p>
        </p:txBody>
      </p:sp>
    </p:spTree>
    <p:extLst>
      <p:ext uri="{BB962C8B-B14F-4D97-AF65-F5344CB8AC3E}">
        <p14:creationId xmlns:p14="http://schemas.microsoft.com/office/powerpoint/2010/main" val="199492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There’s another argument, that says: Although we weren’t responsible </a:t>
            </a:r>
            <a:r>
              <a:rPr lang="en-US" sz="1200" i="1" dirty="0"/>
              <a:t>for</a:t>
            </a:r>
            <a:r>
              <a:rPr lang="en-US" sz="1200" dirty="0"/>
              <a:t> the climate  change situation, we can and should take responsibility </a:t>
            </a:r>
            <a:r>
              <a:rPr lang="en-US" sz="1200" i="1" dirty="0"/>
              <a:t>towards</a:t>
            </a:r>
            <a:r>
              <a:rPr lang="en-US" sz="1200" dirty="0"/>
              <a:t> a solution. We didn’t know, 50 or 70 years ago, but now that we do know, we need to step up, especially the nations that are big emitters, which I’ll get to next.</a:t>
            </a:r>
          </a:p>
          <a:p>
            <a:endParaRPr lang="en-US" dirty="0"/>
          </a:p>
          <a:p>
            <a:r>
              <a:rPr lang="en-US" sz="1200" dirty="0"/>
              <a:t>An economist would say: It's a market-driven world, and we, the consumers are no longer demanding whale oil and buggy whips; we have been demanding oil, coal and natural gas. So the providers, Big Oil, have simply responded to market conditions. </a:t>
            </a:r>
            <a:r>
              <a:rPr lang="en-US" sz="1200" b="1" dirty="0"/>
              <a:t>All fossil fuel production is done for us, the end users!</a:t>
            </a:r>
          </a:p>
          <a:p>
            <a:endParaRPr lang="en-US" dirty="0"/>
          </a:p>
          <a:p>
            <a:r>
              <a:rPr lang="en-US" sz="1200" dirty="0"/>
              <a:t>The con and pro arguments can each be defended. As humorist Ashley Brilliant used to say: “The time for action is past. Now is the time for senseless bickering.” And we’ve seen lots of bickering; that effort needs to be transformed into action.</a:t>
            </a:r>
          </a:p>
          <a:p>
            <a:endParaRPr lang="en-US" sz="1200" dirty="0"/>
          </a:p>
          <a:p>
            <a:r>
              <a:rPr lang="en-US" sz="1200" dirty="0"/>
              <a:t>Most importantly, humanity is running out of time, Big Oil has not only been much too slow but as we saw, has told lies for decades; governments have not fully seen how to bring about the changes needed. So, to the fullest extent possible each of us needs to reduce his or her carbon footprint.</a:t>
            </a:r>
          </a:p>
        </p:txBody>
      </p:sp>
      <p:sp>
        <p:nvSpPr>
          <p:cNvPr id="4" name="Slide Number Placeholder 3"/>
          <p:cNvSpPr>
            <a:spLocks noGrp="1"/>
          </p:cNvSpPr>
          <p:nvPr>
            <p:ph type="sldNum" sz="quarter" idx="5"/>
          </p:nvPr>
        </p:nvSpPr>
        <p:spPr/>
        <p:txBody>
          <a:bodyPr/>
          <a:lstStyle/>
          <a:p>
            <a:fld id="{A5C9D3EC-88B5-4AB4-88BD-E645B0049575}" type="slidenum">
              <a:rPr lang="en-US" smtClean="0"/>
              <a:t>4</a:t>
            </a:fld>
            <a:endParaRPr lang="en-US" dirty="0"/>
          </a:p>
        </p:txBody>
      </p:sp>
    </p:spTree>
    <p:extLst>
      <p:ext uri="{BB962C8B-B14F-4D97-AF65-F5344CB8AC3E}">
        <p14:creationId xmlns:p14="http://schemas.microsoft.com/office/powerpoint/2010/main" val="71178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09663"/>
            <a:ext cx="5422900" cy="3049587"/>
          </a:xfrm>
        </p:spPr>
      </p:sp>
      <p:sp>
        <p:nvSpPr>
          <p:cNvPr id="3" name="Notes Placeholder 2"/>
          <p:cNvSpPr>
            <a:spLocks noGrp="1"/>
          </p:cNvSpPr>
          <p:nvPr>
            <p:ph type="body" idx="1"/>
          </p:nvPr>
        </p:nvSpPr>
        <p:spPr/>
        <p:txBody>
          <a:bodyPr/>
          <a:lstStyle/>
          <a:p>
            <a:r>
              <a:rPr lang="en-US" sz="1100" kern="100" dirty="0">
                <a:effectLst/>
                <a:ea typeface="Calibri" panose="020F0502020204030204" pitchFamily="34" charset="0"/>
                <a:cs typeface="Times New Roman" panose="02020603050405020304" pitchFamily="18" charset="0"/>
              </a:rPr>
              <a:t>When a government entity wants to change the behavior of a private business, what can it do? Option 1 is to just wait, and let the market (we, the consumers) let our choices be known via our wallets, and our changed spending patterns. </a:t>
            </a:r>
          </a:p>
          <a:p>
            <a:endParaRPr lang="en-US" sz="1100" kern="100" dirty="0">
              <a:ea typeface="Calibri" panose="020F0502020204030204" pitchFamily="34" charset="0"/>
              <a:cs typeface="Times New Roman" panose="02020603050405020304" pitchFamily="18" charset="0"/>
            </a:endParaRPr>
          </a:p>
          <a:p>
            <a:r>
              <a:rPr lang="en-US" sz="1100" kern="100" dirty="0">
                <a:effectLst/>
                <a:ea typeface="Calibri" panose="020F0502020204030204" pitchFamily="34" charset="0"/>
                <a:cs typeface="Times New Roman" panose="02020603050405020304" pitchFamily="18" charset="0"/>
              </a:rPr>
              <a:t>When the horse and carriage began to fade out in the late 19</a:t>
            </a:r>
            <a:r>
              <a:rPr lang="en-US" sz="1100" kern="100" baseline="30000" dirty="0">
                <a:effectLst/>
                <a:ea typeface="Calibri" panose="020F0502020204030204" pitchFamily="34" charset="0"/>
                <a:cs typeface="Times New Roman" panose="02020603050405020304" pitchFamily="18" charset="0"/>
              </a:rPr>
              <a:t>th</a:t>
            </a:r>
            <a:r>
              <a:rPr lang="en-US" sz="1100" kern="100" dirty="0">
                <a:effectLst/>
                <a:ea typeface="Calibri" panose="020F0502020204030204" pitchFamily="34" charset="0"/>
                <a:cs typeface="Times New Roman" panose="02020603050405020304" pitchFamily="18" charset="0"/>
              </a:rPr>
              <a:t> and early 20</a:t>
            </a:r>
            <a:r>
              <a:rPr lang="en-US" sz="1100" kern="100" baseline="30000" dirty="0">
                <a:effectLst/>
                <a:ea typeface="Calibri" panose="020F0502020204030204" pitchFamily="34" charset="0"/>
                <a:cs typeface="Times New Roman" panose="02020603050405020304" pitchFamily="18" charset="0"/>
              </a:rPr>
              <a:t>th</a:t>
            </a:r>
            <a:r>
              <a:rPr lang="en-US" sz="1100" kern="100" dirty="0">
                <a:effectLst/>
                <a:ea typeface="Calibri" panose="020F0502020204030204" pitchFamily="34" charset="0"/>
                <a:cs typeface="Times New Roman" panose="02020603050405020304" pitchFamily="18" charset="0"/>
              </a:rPr>
              <a:t> century as motorized vehicles became widely available, the public virtually stopped buying buggy whips. Of course, there’s much more to the story of our transition from a horse-drawn culture to a car culture. But no big government program was needed to phase out buggy whips and phase in gas stations.</a:t>
            </a:r>
          </a:p>
          <a:p>
            <a:endParaRPr lang="en-US" sz="1100" kern="100" dirty="0">
              <a:ea typeface="Calibri" panose="020F0502020204030204" pitchFamily="34" charset="0"/>
              <a:cs typeface="Times New Roman" panose="02020603050405020304" pitchFamily="18" charset="0"/>
            </a:endParaRPr>
          </a:p>
          <a:p>
            <a:r>
              <a:rPr lang="en-US" sz="1100" kern="100" dirty="0">
                <a:effectLst/>
                <a:ea typeface="Calibri" panose="020F0502020204030204" pitchFamily="34" charset="0"/>
                <a:cs typeface="Times New Roman" panose="02020603050405020304" pitchFamily="18" charset="0"/>
              </a:rPr>
              <a:t>So, as consumers it’s apparent that we are already affecting the marketplace as we insulate our homes, buy heat pumps for cooling and air conditioning, drive Electric Vehicles (EVs) and buy carbon offsets.</a:t>
            </a:r>
            <a:r>
              <a:rPr lang="en-US" sz="1100" dirty="0"/>
              <a:t> </a:t>
            </a:r>
          </a:p>
          <a:p>
            <a:endParaRPr lang="en-US" sz="1100" dirty="0"/>
          </a:p>
          <a:p>
            <a:r>
              <a:rPr lang="en-US" sz="1100" dirty="0"/>
              <a:t>One part of fixing climate change is that we, the consumers, need to speak with our less petroleum-dependent  buying patterns in the energy marketplace. That alone will not persuade Big Oil to begin to think </a:t>
            </a:r>
            <a:r>
              <a:rPr lang="en-US" sz="1100" i="1" dirty="0"/>
              <a:t>beyond petroleum, </a:t>
            </a:r>
            <a:r>
              <a:rPr lang="en-US" sz="1100" dirty="0"/>
              <a:t>but it will contribute. See the section by Annie Lowrey </a:t>
            </a:r>
            <a:r>
              <a:rPr lang="en-US" sz="1100" i="1" dirty="0"/>
              <a:t>The Cost of Consumerism, </a:t>
            </a:r>
            <a:r>
              <a:rPr lang="en-US" sz="1100" dirty="0"/>
              <a:t>page 281 in Thunberg’s book.</a:t>
            </a:r>
          </a:p>
          <a:p>
            <a:endParaRPr lang="en-US" sz="1100" dirty="0"/>
          </a:p>
          <a:p>
            <a:r>
              <a:rPr lang="en-US" sz="1100" dirty="0"/>
              <a:t>For some </a:t>
            </a:r>
            <a:r>
              <a:rPr lang="en-US" sz="1100" u="sng" kern="100" dirty="0">
                <a:solidFill>
                  <a:srgbClr val="0563C1"/>
                </a:solidFill>
                <a:effectLst/>
                <a:ea typeface="Calibri" panose="020F0502020204030204" pitchFamily="34" charset="0"/>
                <a:cs typeface="Times New Roman" panose="02020603050405020304" pitchFamily="18" charset="0"/>
                <a:hlinkClick r:id="rId3"/>
              </a:rPr>
              <a:t>carbon calculators</a:t>
            </a:r>
            <a:r>
              <a:rPr lang="en-US" sz="1100" u="sng" kern="100" dirty="0">
                <a:solidFill>
                  <a:srgbClr val="0563C1"/>
                </a:solidFill>
                <a:ea typeface="Calibri" panose="020F0502020204030204" pitchFamily="34" charset="0"/>
                <a:cs typeface="Times New Roman" panose="02020603050405020304" pitchFamily="18" charset="0"/>
              </a:rPr>
              <a:t> </a:t>
            </a:r>
            <a:r>
              <a:rPr lang="en-US" sz="1100" dirty="0"/>
              <a:t>, see </a:t>
            </a:r>
            <a:r>
              <a:rPr lang="en-US" sz="1100" kern="100" dirty="0">
                <a:ea typeface="Calibri" panose="020F0502020204030204" pitchFamily="34" charset="0"/>
                <a:cs typeface="Times New Roman" panose="02020603050405020304" pitchFamily="18" charset="0"/>
              </a:rPr>
              <a:t>t</a:t>
            </a:r>
            <a:r>
              <a:rPr lang="en-US" sz="1100" kern="100" dirty="0">
                <a:effectLst/>
                <a:ea typeface="Calibri" panose="020F0502020204030204" pitchFamily="34" charset="0"/>
                <a:cs typeface="Times New Roman" panose="02020603050405020304" pitchFamily="18" charset="0"/>
              </a:rPr>
              <a:t>his page.</a:t>
            </a:r>
            <a:endParaRPr lang="en-US" sz="1100" dirty="0"/>
          </a:p>
          <a:p>
            <a:endParaRPr lang="en-US" kern="1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5</a:t>
            </a:fld>
            <a:endParaRPr lang="en-US" dirty="0"/>
          </a:p>
        </p:txBody>
      </p:sp>
    </p:spTree>
    <p:extLst>
      <p:ext uri="{BB962C8B-B14F-4D97-AF65-F5344CB8AC3E}">
        <p14:creationId xmlns:p14="http://schemas.microsoft.com/office/powerpoint/2010/main" val="297461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100" kern="100" dirty="0">
                <a:effectLst/>
                <a:latin typeface="Georgia" panose="02040502050405020303" pitchFamily="18" charset="0"/>
                <a:ea typeface="Aptos" panose="020B0004020202020204" pitchFamily="34" charset="0"/>
                <a:cs typeface="Times New Roman" panose="02020603050405020304" pitchFamily="18" charset="0"/>
              </a:rPr>
              <a:t>Suppose that in the nineteenth century, owing to concern about cruelty to horses or other factors, public policy was calling for 4/5 of projected buggy-whip production to be halted. How did the end of buggy-whip production come about?</a:t>
            </a:r>
          </a:p>
          <a:p>
            <a:pPr marL="342900" marR="0" lvl="0" indent="-342900">
              <a:lnSpc>
                <a:spcPct val="115000"/>
              </a:lnSpc>
              <a:spcBef>
                <a:spcPts val="0"/>
              </a:spcBef>
              <a:spcAft>
                <a:spcPts val="0"/>
              </a:spcAft>
              <a:buFont typeface="+mj-lt"/>
              <a:buAutoNum type="arabicPeriod"/>
            </a:pPr>
            <a:r>
              <a:rPr lang="en-US" sz="1100" kern="100" dirty="0">
                <a:effectLst/>
                <a:latin typeface="Georgia" panose="02040502050405020303" pitchFamily="18" charset="0"/>
                <a:ea typeface="Aptos" panose="020B0004020202020204" pitchFamily="34" charset="0"/>
                <a:cs typeface="Times New Roman" panose="02020603050405020304" pitchFamily="18" charset="0"/>
              </a:rPr>
              <a:t>The buggy-whip makers saw the light and ended production.</a:t>
            </a:r>
          </a:p>
          <a:p>
            <a:pPr marL="342900" marR="0" lvl="0" indent="-342900">
              <a:lnSpc>
                <a:spcPct val="115000"/>
              </a:lnSpc>
              <a:spcBef>
                <a:spcPts val="0"/>
              </a:spcBef>
              <a:spcAft>
                <a:spcPts val="0"/>
              </a:spcAft>
              <a:buFont typeface="+mj-lt"/>
              <a:buAutoNum type="arabicPeriod"/>
            </a:pPr>
            <a:r>
              <a:rPr lang="en-US" sz="1100" kern="100" dirty="0">
                <a:effectLst/>
                <a:latin typeface="Georgia" panose="02040502050405020303" pitchFamily="18" charset="0"/>
                <a:ea typeface="Aptos" panose="020B0004020202020204" pitchFamily="34" charset="0"/>
                <a:cs typeface="Times New Roman" panose="02020603050405020304" pitchFamily="18" charset="0"/>
              </a:rPr>
              <a:t>Congress passed a bill making buggy-whip production illegal.</a:t>
            </a:r>
          </a:p>
          <a:p>
            <a:pPr marL="342900" marR="0" lvl="0" indent="-342900">
              <a:lnSpc>
                <a:spcPct val="115000"/>
              </a:lnSpc>
              <a:spcBef>
                <a:spcPts val="0"/>
              </a:spcBef>
              <a:spcAft>
                <a:spcPts val="800"/>
              </a:spcAft>
              <a:buFont typeface="+mj-lt"/>
              <a:buAutoNum type="arabicPeriod"/>
            </a:pPr>
            <a:r>
              <a:rPr lang="en-US" sz="1100" kern="100" dirty="0">
                <a:effectLst/>
                <a:latin typeface="Georgia" panose="02040502050405020303" pitchFamily="18" charset="0"/>
                <a:ea typeface="Aptos" panose="020B0004020202020204" pitchFamily="34" charset="0"/>
                <a:cs typeface="Times New Roman" panose="02020603050405020304" pitchFamily="18" charset="0"/>
              </a:rPr>
              <a:t>Automobiles began to replace horse-drawn transportation, so that the market for buggy-whips began to shrink and buggy-whip makers looked around for new products to make instead.</a:t>
            </a:r>
          </a:p>
          <a:p>
            <a:r>
              <a:rPr lang="en-US" sz="1100" kern="100" dirty="0">
                <a:latin typeface="Georgia" panose="02040502050405020303" pitchFamily="18" charset="0"/>
                <a:ea typeface="Aptos" panose="020B0004020202020204" pitchFamily="34" charset="0"/>
                <a:cs typeface="Times New Roman" panose="02020603050405020304" pitchFamily="18" charset="0"/>
              </a:rPr>
              <a:t> 1-not gonna happen while there’s still profit to be made.</a:t>
            </a:r>
          </a:p>
          <a:p>
            <a:r>
              <a:rPr lang="en-US" sz="1100" kern="100" dirty="0">
                <a:latin typeface="Georgia" panose="02040502050405020303" pitchFamily="18" charset="0"/>
                <a:ea typeface="Aptos" panose="020B0004020202020204" pitchFamily="34" charset="0"/>
                <a:cs typeface="Times New Roman" panose="02020603050405020304" pitchFamily="18" charset="0"/>
              </a:rPr>
              <a:t>2-would have resulted in an outcry and heavy lobbying from buggy-whip makers.</a:t>
            </a:r>
          </a:p>
          <a:p>
            <a:r>
              <a:rPr lang="en-US" sz="1100" kern="100" dirty="0">
                <a:latin typeface="Georgia" panose="02040502050405020303" pitchFamily="18" charset="0"/>
                <a:ea typeface="Aptos" panose="020B0004020202020204" pitchFamily="34" charset="0"/>
                <a:cs typeface="Times New Roman" panose="02020603050405020304" pitchFamily="18" charset="0"/>
              </a:rPr>
              <a:t>3-is what actually happened, led by consumers switching from horses to automobiles.</a:t>
            </a:r>
          </a:p>
          <a:p>
            <a:pPr marL="0" marR="0">
              <a:lnSpc>
                <a:spcPct val="115000"/>
              </a:lnSpc>
              <a:spcBef>
                <a:spcPts val="0"/>
              </a:spcBef>
              <a:spcAft>
                <a:spcPts val="800"/>
              </a:spcAft>
            </a:pPr>
            <a:r>
              <a:rPr lang="en-US" sz="1100" kern="100" dirty="0">
                <a:effectLst/>
                <a:latin typeface="Georgia" panose="02040502050405020303" pitchFamily="18" charset="0"/>
                <a:ea typeface="Aptos" panose="020B0004020202020204" pitchFamily="34" charset="0"/>
                <a:cs typeface="Times New Roman" panose="02020603050405020304" pitchFamily="18" charset="0"/>
              </a:rPr>
              <a:t>In the nineteenth and early twentieth century, the change happened over decades. There were no government incentives (carrots) or regulations (sticks) to get the buggy-whip makers to change their ways.  The invisible hand of the market gradually brought about the change. Today it’s more urgent that we wean ourselves off fossil fuels and so sticks and carrots supplied by government agencies </a:t>
            </a:r>
            <a:r>
              <a:rPr lang="en-US" sz="1100" kern="100" dirty="0">
                <a:latin typeface="Georgia" panose="02040502050405020303" pitchFamily="18" charset="0"/>
                <a:ea typeface="Aptos" panose="020B0004020202020204" pitchFamily="34" charset="0"/>
                <a:cs typeface="Times New Roman" panose="02020603050405020304" pitchFamily="18" charset="0"/>
              </a:rPr>
              <a:t>may be </a:t>
            </a:r>
            <a:r>
              <a:rPr lang="en-US" sz="1100" kern="100" dirty="0">
                <a:effectLst/>
                <a:latin typeface="Georgia" panose="02040502050405020303" pitchFamily="18" charset="0"/>
                <a:ea typeface="Aptos" panose="020B0004020202020204" pitchFamily="34" charset="0"/>
                <a:cs typeface="Times New Roman" panose="02020603050405020304" pitchFamily="18" charset="0"/>
              </a:rPr>
              <a:t>necessary. </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6</a:t>
            </a:fld>
            <a:endParaRPr lang="en-US" dirty="0"/>
          </a:p>
        </p:txBody>
      </p:sp>
    </p:spTree>
    <p:extLst>
      <p:ext uri="{BB962C8B-B14F-4D97-AF65-F5344CB8AC3E}">
        <p14:creationId xmlns:p14="http://schemas.microsoft.com/office/powerpoint/2010/main" val="189890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seniors have given up their single-family homes and done the “big downsize”, which means they’ve given up a lot of control in the energy market place.</a:t>
            </a:r>
          </a:p>
          <a:p>
            <a:endParaRPr lang="en-US" dirty="0"/>
          </a:p>
          <a:p>
            <a:r>
              <a:rPr lang="en-US" dirty="0"/>
              <a:t>As retirement community, condo or apartment dwellers:</a:t>
            </a:r>
          </a:p>
          <a:p>
            <a:endParaRPr lang="en-US" dirty="0"/>
          </a:p>
          <a:p>
            <a:pPr marL="171450" indent="-171450">
              <a:buFont typeface="Arial" panose="020B0604020202020204" pitchFamily="34" charset="0"/>
              <a:buChar char="•"/>
            </a:pPr>
            <a:r>
              <a:rPr lang="en-US" dirty="0"/>
              <a:t>We can’t put solar panels on our rooftop</a:t>
            </a:r>
          </a:p>
          <a:p>
            <a:pPr marL="171450" indent="-171450">
              <a:buFont typeface="Arial" panose="020B0604020202020204" pitchFamily="34" charset="0"/>
              <a:buChar char="•"/>
            </a:pPr>
            <a:r>
              <a:rPr lang="en-US" dirty="0"/>
              <a:t>In many cases we can’t plug in our Electric Vehicles (EVs)</a:t>
            </a:r>
          </a:p>
          <a:p>
            <a:pPr marL="171450" indent="-171450">
              <a:buFont typeface="Arial" panose="020B0604020202020204" pitchFamily="34" charset="0"/>
              <a:buChar char="•"/>
            </a:pPr>
            <a:r>
              <a:rPr lang="en-US" dirty="0"/>
              <a:t>We can’t change out the incandescent and fluorescent bulbs in our common areas</a:t>
            </a:r>
          </a:p>
          <a:p>
            <a:pPr marL="171450" indent="-171450">
              <a:buFont typeface="Arial" panose="020B0604020202020204" pitchFamily="34" charset="0"/>
              <a:buChar char="•"/>
            </a:pPr>
            <a:r>
              <a:rPr lang="en-US" dirty="0"/>
              <a:t>We’re stuck with the landlord’s appliances where low purchase price rather than efficient electricity usage was often  the controlling factor</a:t>
            </a:r>
          </a:p>
          <a:p>
            <a:pPr marL="171450" indent="-171450">
              <a:buFont typeface="Arial" panose="020B0604020202020204" pitchFamily="34" charset="0"/>
              <a:buChar char="•"/>
            </a:pPr>
            <a:r>
              <a:rPr lang="en-US" dirty="0"/>
              <a:t>Our building may use natural gas (a fossil fuel) to heat our hot water, and we’re not paying by the gallon, so there’s little incentive to conserve use.</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7</a:t>
            </a:fld>
            <a:endParaRPr lang="en-US" dirty="0"/>
          </a:p>
        </p:txBody>
      </p:sp>
    </p:spTree>
    <p:extLst>
      <p:ext uri="{BB962C8B-B14F-4D97-AF65-F5344CB8AC3E}">
        <p14:creationId xmlns:p14="http://schemas.microsoft.com/office/powerpoint/2010/main" val="343077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Don’t do any air travel.</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Sign up with your utility company for 100% renewable energy (for a slightly higher cost).</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Change out all personal lamps to LED bulbs.</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Install inside-window insulation.</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Use an Electric Vehicle (EV).</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Use less hot water.</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Shop at consignment and thrift stores</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Hang laundry on a rack instead of using the dryer</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Wash dishes by hand</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Use the bus and dump the car!</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Install a mini-split heat pump</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Install a better thermostat with a timer.</a:t>
            </a:r>
          </a:p>
          <a:p>
            <a:pPr marL="342900" marR="0" lvl="0" indent="-342900">
              <a:lnSpc>
                <a:spcPct val="107000"/>
              </a:lnSpc>
              <a:spcBef>
                <a:spcPts val="0"/>
              </a:spcBef>
              <a:spcAft>
                <a:spcPts val="0"/>
              </a:spcAft>
              <a:buFont typeface="+mj-lt"/>
              <a:buAutoNum type="arabicPeriod"/>
              <a:tabLst>
                <a:tab pos="457200" algn="l"/>
              </a:tabLst>
            </a:pPr>
            <a:r>
              <a:rPr lang="en-US" kern="100" dirty="0">
                <a:effectLst/>
                <a:ea typeface="Aptos" panose="020B0004020202020204" pitchFamily="34" charset="0"/>
                <a:cs typeface="Times New Roman" panose="02020603050405020304" pitchFamily="18" charset="0"/>
              </a:rPr>
              <a:t>Eat much less meat</a:t>
            </a:r>
          </a:p>
          <a:p>
            <a:pPr marL="914400" marR="0">
              <a:lnSpc>
                <a:spcPct val="107000"/>
              </a:lnSpc>
              <a:spcBef>
                <a:spcPts val="0"/>
              </a:spcBef>
              <a:spcAft>
                <a:spcPts val="0"/>
              </a:spcAft>
            </a:pPr>
            <a:r>
              <a:rPr lang="en-US" kern="100" dirty="0">
                <a:effectLst/>
                <a:ea typeface="Aptos" panose="020B0004020202020204" pitchFamily="34" charset="0"/>
                <a:cs typeface="Times New Roman" panose="02020603050405020304" pitchFamily="18" charset="0"/>
              </a:rPr>
              <a:t>Pescatarian</a:t>
            </a:r>
          </a:p>
          <a:p>
            <a:pPr marL="914400" marR="0">
              <a:lnSpc>
                <a:spcPct val="107000"/>
              </a:lnSpc>
              <a:spcBef>
                <a:spcPts val="0"/>
              </a:spcBef>
              <a:spcAft>
                <a:spcPts val="0"/>
              </a:spcAft>
            </a:pPr>
            <a:r>
              <a:rPr lang="en-US" kern="100" dirty="0">
                <a:effectLst/>
                <a:ea typeface="Aptos" panose="020B0004020202020204" pitchFamily="34" charset="0"/>
                <a:cs typeface="Times New Roman" panose="02020603050405020304" pitchFamily="18" charset="0"/>
              </a:rPr>
              <a:t>Vegetarian</a:t>
            </a:r>
          </a:p>
          <a:p>
            <a:pPr marL="914400" marR="0">
              <a:lnSpc>
                <a:spcPct val="107000"/>
              </a:lnSpc>
              <a:spcBef>
                <a:spcPts val="0"/>
              </a:spcBef>
              <a:spcAft>
                <a:spcPts val="0"/>
              </a:spcAft>
            </a:pPr>
            <a:r>
              <a:rPr lang="en-US" kern="100" dirty="0">
                <a:effectLst/>
                <a:ea typeface="Aptos" panose="020B0004020202020204" pitchFamily="34" charset="0"/>
                <a:cs typeface="Times New Roman" panose="02020603050405020304" pitchFamily="18" charset="0"/>
              </a:rPr>
              <a:t>Vegan.</a:t>
            </a:r>
          </a:p>
          <a:p>
            <a:pPr marL="914400" marR="0">
              <a:lnSpc>
                <a:spcPct val="107000"/>
              </a:lnSpc>
              <a:spcBef>
                <a:spcPts val="0"/>
              </a:spcBef>
              <a:spcAft>
                <a:spcPts val="0"/>
              </a:spcAft>
            </a:pPr>
            <a:r>
              <a:rPr lang="en-US" kern="100" dirty="0">
                <a:effectLst/>
                <a:latin typeface="Georgia" panose="02040502050405020303" pitchFamily="18"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kern="100" dirty="0">
                <a:effectLst/>
                <a:latin typeface="Georgia" panose="02040502050405020303" pitchFamily="18"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8</a:t>
            </a:fld>
            <a:endParaRPr lang="en-US" dirty="0"/>
          </a:p>
        </p:txBody>
      </p:sp>
    </p:spTree>
    <p:extLst>
      <p:ext uri="{BB962C8B-B14F-4D97-AF65-F5344CB8AC3E}">
        <p14:creationId xmlns:p14="http://schemas.microsoft.com/office/powerpoint/2010/main" val="163965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9D3EC-88B5-4AB4-88BD-E645B0049575}" type="slidenum">
              <a:rPr lang="en-US" smtClean="0"/>
              <a:t>9</a:t>
            </a:fld>
            <a:endParaRPr lang="en-US" dirty="0"/>
          </a:p>
        </p:txBody>
      </p:sp>
      <p:pic>
        <p:nvPicPr>
          <p:cNvPr id="6" name="Picture 5">
            <a:extLst>
              <a:ext uri="{FF2B5EF4-FFF2-40B4-BE49-F238E27FC236}">
                <a16:creationId xmlns:a16="http://schemas.microsoft.com/office/drawing/2014/main" id="{FCEEA9B3-DD41-5A7F-E393-3E0BA85561D1}"/>
              </a:ext>
            </a:extLst>
          </p:cNvPr>
          <p:cNvPicPr>
            <a:picLocks noChangeAspect="1"/>
          </p:cNvPicPr>
          <p:nvPr/>
        </p:nvPicPr>
        <p:blipFill>
          <a:blip r:embed="rId3"/>
          <a:stretch>
            <a:fillRect/>
          </a:stretch>
        </p:blipFill>
        <p:spPr>
          <a:xfrm>
            <a:off x="414311" y="4856162"/>
            <a:ext cx="6234395" cy="2872901"/>
          </a:xfrm>
          <a:prstGeom prst="rect">
            <a:avLst/>
          </a:prstGeom>
        </p:spPr>
      </p:pic>
    </p:spTree>
    <p:extLst>
      <p:ext uri="{BB962C8B-B14F-4D97-AF65-F5344CB8AC3E}">
        <p14:creationId xmlns:p14="http://schemas.microsoft.com/office/powerpoint/2010/main" val="367577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325763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132181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3228133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1024550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271676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2854127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2911025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170811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209071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91954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324702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171580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185908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156556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119425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160391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1197D-D1E9-4F95-9607-A7FCD0A96C4B}"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04AF0-DB54-4F90-B350-07C1AFE0F176}" type="slidenum">
              <a:rPr lang="en-US" smtClean="0"/>
              <a:t>‹#›</a:t>
            </a:fld>
            <a:endParaRPr lang="en-US" dirty="0"/>
          </a:p>
        </p:txBody>
      </p:sp>
    </p:spTree>
    <p:extLst>
      <p:ext uri="{BB962C8B-B14F-4D97-AF65-F5344CB8AC3E}">
        <p14:creationId xmlns:p14="http://schemas.microsoft.com/office/powerpoint/2010/main" val="223961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E1197D-D1E9-4F95-9607-A7FCD0A96C4B}" type="datetimeFigureOut">
              <a:rPr lang="en-US" smtClean="0"/>
              <a:t>6/18/2024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D04AF0-DB54-4F90-B350-07C1AFE0F176}" type="slidenum">
              <a:rPr lang="en-US" smtClean="0"/>
              <a:t>‹#›</a:t>
            </a:fld>
            <a:endParaRPr lang="en-US" dirty="0"/>
          </a:p>
        </p:txBody>
      </p:sp>
    </p:spTree>
    <p:extLst>
      <p:ext uri="{BB962C8B-B14F-4D97-AF65-F5344CB8AC3E}">
        <p14:creationId xmlns:p14="http://schemas.microsoft.com/office/powerpoint/2010/main" val="1216314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cid:04d4f3a2-7efb-44f8-bfa2-944fcfb7a095@namprd15.prod.outlook.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68F5-1860-57BB-FB5B-F2DD09672558}"/>
              </a:ext>
            </a:extLst>
          </p:cNvPr>
          <p:cNvSpPr>
            <a:spLocks noGrp="1"/>
          </p:cNvSpPr>
          <p:nvPr>
            <p:ph type="ctrTitle"/>
          </p:nvPr>
        </p:nvSpPr>
        <p:spPr>
          <a:xfrm>
            <a:off x="1070811" y="1380069"/>
            <a:ext cx="10432212" cy="905932"/>
          </a:xfrm>
        </p:spPr>
        <p:txBody>
          <a:bodyPr>
            <a:normAutofit fontScale="90000"/>
          </a:bodyPr>
          <a:lstStyle/>
          <a:p>
            <a:r>
              <a:rPr lang="en-US" b="1" dirty="0"/>
              <a:t>SHRINKING ONE’S PERSONAL CARBON FOOTPRINT</a:t>
            </a:r>
          </a:p>
        </p:txBody>
      </p:sp>
      <p:sp>
        <p:nvSpPr>
          <p:cNvPr id="3" name="Subtitle 2">
            <a:extLst>
              <a:ext uri="{FF2B5EF4-FFF2-40B4-BE49-F238E27FC236}">
                <a16:creationId xmlns:a16="http://schemas.microsoft.com/office/drawing/2014/main" id="{68C91E5D-3A5C-525C-EB10-9D70FB3C09AB}"/>
              </a:ext>
            </a:extLst>
          </p:cNvPr>
          <p:cNvSpPr>
            <a:spLocks noGrp="1"/>
          </p:cNvSpPr>
          <p:nvPr>
            <p:ph type="subTitle" idx="1"/>
          </p:nvPr>
        </p:nvSpPr>
        <p:spPr>
          <a:xfrm>
            <a:off x="208072" y="4283242"/>
            <a:ext cx="1620728" cy="2358188"/>
          </a:xfrm>
        </p:spPr>
        <p:txBody>
          <a:bodyPr>
            <a:normAutofit/>
          </a:bodyPr>
          <a:lstStyle/>
          <a:p>
            <a:r>
              <a:rPr lang="en-US" sz="3200" b="1" dirty="0"/>
              <a:t>J.F. Rodwell</a:t>
            </a:r>
          </a:p>
        </p:txBody>
      </p:sp>
      <p:pic>
        <p:nvPicPr>
          <p:cNvPr id="4" name="Picture 4">
            <a:extLst>
              <a:ext uri="{FF2B5EF4-FFF2-40B4-BE49-F238E27FC236}">
                <a16:creationId xmlns:a16="http://schemas.microsoft.com/office/drawing/2014/main" id="{8E71150F-CF98-2058-84F4-F1787B461631}"/>
              </a:ext>
            </a:extLst>
          </p:cNvPr>
          <p:cNvPicPr>
            <a:picLocks noChangeAspect="1" noChangeArrowheads="1"/>
          </p:cNvPicPr>
          <p:nvPr/>
        </p:nvPicPr>
        <p:blipFill>
          <a:blip r:embed="rId3" cstate="print"/>
          <a:srcRect/>
          <a:stretch>
            <a:fillRect/>
          </a:stretch>
        </p:blipFill>
        <p:spPr bwMode="auto">
          <a:xfrm>
            <a:off x="5855924" y="2286001"/>
            <a:ext cx="5365177" cy="5223987"/>
          </a:xfrm>
          <a:prstGeom prst="rect">
            <a:avLst/>
          </a:prstGeom>
          <a:noFill/>
          <a:ln w="9525">
            <a:noFill/>
            <a:miter lim="800000"/>
            <a:headEnd/>
            <a:tailEnd/>
          </a:ln>
          <a:effectLst/>
        </p:spPr>
      </p:pic>
    </p:spTree>
    <p:extLst>
      <p:ext uri="{BB962C8B-B14F-4D97-AF65-F5344CB8AC3E}">
        <p14:creationId xmlns:p14="http://schemas.microsoft.com/office/powerpoint/2010/main" val="16685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95BF-C1E0-946A-B3F8-AA2FD0775D25}"/>
              </a:ext>
            </a:extLst>
          </p:cNvPr>
          <p:cNvSpPr>
            <a:spLocks noGrp="1"/>
          </p:cNvSpPr>
          <p:nvPr>
            <p:ph type="title"/>
          </p:nvPr>
        </p:nvSpPr>
        <p:spPr>
          <a:xfrm>
            <a:off x="1484311" y="1"/>
            <a:ext cx="10018713" cy="962526"/>
          </a:xfrm>
        </p:spPr>
        <p:txBody>
          <a:bodyPr/>
          <a:lstStyle/>
          <a:p>
            <a:r>
              <a:rPr lang="en-US" b="1" dirty="0"/>
              <a:t>CARBON OFFSETS</a:t>
            </a:r>
          </a:p>
        </p:txBody>
      </p:sp>
      <p:pic>
        <p:nvPicPr>
          <p:cNvPr id="4" name="Picture 2">
            <a:extLst>
              <a:ext uri="{FF2B5EF4-FFF2-40B4-BE49-F238E27FC236}">
                <a16:creationId xmlns:a16="http://schemas.microsoft.com/office/drawing/2014/main" id="{95A1E4AC-F25B-BE1C-280E-CECDE63235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0379" y="727439"/>
            <a:ext cx="8174078" cy="613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6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A4F574E-4CB7-48E2-8D8F-449258434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1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5A58-E070-0EDA-28A6-0486447CE696}"/>
              </a:ext>
            </a:extLst>
          </p:cNvPr>
          <p:cNvSpPr>
            <a:spLocks noGrp="1"/>
          </p:cNvSpPr>
          <p:nvPr>
            <p:ph type="title"/>
          </p:nvPr>
        </p:nvSpPr>
        <p:spPr/>
        <p:txBody>
          <a:bodyPr>
            <a:normAutofit/>
          </a:bodyPr>
          <a:lstStyle/>
          <a:p>
            <a:r>
              <a:rPr lang="en-US" sz="4400" b="1" dirty="0"/>
              <a:t>QUESTIONS</a:t>
            </a:r>
          </a:p>
        </p:txBody>
      </p:sp>
      <p:sp>
        <p:nvSpPr>
          <p:cNvPr id="3" name="Content Placeholder 2">
            <a:extLst>
              <a:ext uri="{FF2B5EF4-FFF2-40B4-BE49-F238E27FC236}">
                <a16:creationId xmlns:a16="http://schemas.microsoft.com/office/drawing/2014/main" id="{1892BF55-7404-5B41-2275-886CE3344458}"/>
              </a:ext>
            </a:extLst>
          </p:cNvPr>
          <p:cNvSpPr>
            <a:spLocks noGrp="1"/>
          </p:cNvSpPr>
          <p:nvPr>
            <p:ph idx="1"/>
          </p:nvPr>
        </p:nvSpPr>
        <p:spPr/>
        <p:txBody>
          <a:bodyPr>
            <a:normAutofit/>
          </a:bodyPr>
          <a:lstStyle/>
          <a:p>
            <a:r>
              <a:rPr lang="en-US" sz="3200" dirty="0"/>
              <a:t>Who in the class is aware of carbon offsets’ availability?</a:t>
            </a:r>
          </a:p>
          <a:p>
            <a:r>
              <a:rPr lang="en-US" sz="3200" dirty="0"/>
              <a:t>Who purchases carbon offsets for major travel?</a:t>
            </a:r>
          </a:p>
          <a:p>
            <a:r>
              <a:rPr lang="en-US" sz="3200" dirty="0"/>
              <a:t>What vendor do you like (put info in Zoom Chat please)</a:t>
            </a:r>
          </a:p>
        </p:txBody>
      </p:sp>
    </p:spTree>
    <p:extLst>
      <p:ext uri="{BB962C8B-B14F-4D97-AF65-F5344CB8AC3E}">
        <p14:creationId xmlns:p14="http://schemas.microsoft.com/office/powerpoint/2010/main" val="106331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099F-AF26-DD5E-115E-25CFC961986C}"/>
              </a:ext>
            </a:extLst>
          </p:cNvPr>
          <p:cNvSpPr>
            <a:spLocks noGrp="1"/>
          </p:cNvSpPr>
          <p:nvPr>
            <p:ph type="title"/>
          </p:nvPr>
        </p:nvSpPr>
        <p:spPr/>
        <p:txBody>
          <a:bodyPr>
            <a:normAutofit/>
          </a:bodyPr>
          <a:lstStyle/>
          <a:p>
            <a:r>
              <a:rPr lang="en-US" sz="4400" b="1" dirty="0"/>
              <a:t>2. SIGN UP FOR RENEWABLE ENERGY</a:t>
            </a:r>
          </a:p>
        </p:txBody>
      </p:sp>
      <p:sp>
        <p:nvSpPr>
          <p:cNvPr id="3" name="Content Placeholder 2">
            <a:extLst>
              <a:ext uri="{FF2B5EF4-FFF2-40B4-BE49-F238E27FC236}">
                <a16:creationId xmlns:a16="http://schemas.microsoft.com/office/drawing/2014/main" id="{E1F6FCDB-2E67-B93D-52BF-68EF68A229B3}"/>
              </a:ext>
            </a:extLst>
          </p:cNvPr>
          <p:cNvSpPr>
            <a:spLocks noGrp="1"/>
          </p:cNvSpPr>
          <p:nvPr>
            <p:ph sz="half" idx="1"/>
          </p:nvPr>
        </p:nvSpPr>
        <p:spPr>
          <a:xfrm>
            <a:off x="1424824" y="2279737"/>
            <a:ext cx="3776769" cy="3749457"/>
          </a:xfrm>
        </p:spPr>
        <p:txBody>
          <a:bodyPr>
            <a:noAutofit/>
          </a:bodyPr>
          <a:lstStyle/>
          <a:p>
            <a:pPr marL="0" indent="0">
              <a:buNone/>
            </a:pPr>
            <a:r>
              <a:rPr lang="en-US" sz="3600" b="1" dirty="0"/>
              <a:t>Most energy utilities in the U.S. now offer this option</a:t>
            </a:r>
          </a:p>
        </p:txBody>
      </p:sp>
      <p:pic>
        <p:nvPicPr>
          <p:cNvPr id="5" name="Content Placeholder 4" descr="Design for an eco friendly banner, a light bulb shape with city and garden, save the planet and energy concept, paper illustration, and 3d paper.">
            <a:extLst>
              <a:ext uri="{FF2B5EF4-FFF2-40B4-BE49-F238E27FC236}">
                <a16:creationId xmlns:a16="http://schemas.microsoft.com/office/drawing/2014/main" id="{611CE009-21F0-817F-7721-A1B102B1C41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2106" y="2279737"/>
            <a:ext cx="6408870" cy="4222315"/>
          </a:xfrm>
          <a:prstGeom prst="rect">
            <a:avLst/>
          </a:prstGeom>
          <a:noFill/>
          <a:ln>
            <a:noFill/>
          </a:ln>
        </p:spPr>
      </p:pic>
    </p:spTree>
    <p:extLst>
      <p:ext uri="{BB962C8B-B14F-4D97-AF65-F5344CB8AC3E}">
        <p14:creationId xmlns:p14="http://schemas.microsoft.com/office/powerpoint/2010/main" val="320595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28B0-4716-60FA-15A9-12AC97FFDD33}"/>
              </a:ext>
            </a:extLst>
          </p:cNvPr>
          <p:cNvSpPr>
            <a:spLocks noGrp="1"/>
          </p:cNvSpPr>
          <p:nvPr>
            <p:ph type="title"/>
          </p:nvPr>
        </p:nvSpPr>
        <p:spPr/>
        <p:txBody>
          <a:bodyPr>
            <a:normAutofit fontScale="90000"/>
          </a:bodyPr>
          <a:lstStyle/>
          <a:p>
            <a:r>
              <a:rPr lang="en-US" sz="4400" b="1" dirty="0"/>
              <a:t>3. CHANGE OUT ALL </a:t>
            </a:r>
            <a:r>
              <a:rPr lang="en-US" sz="4400" b="1" i="1" dirty="0"/>
              <a:t>PERSONAL</a:t>
            </a:r>
            <a:r>
              <a:rPr lang="en-US" sz="4400" b="1" dirty="0"/>
              <a:t> LIGHT BULBS</a:t>
            </a:r>
            <a:br>
              <a:rPr lang="en-US" sz="4400" b="1" dirty="0"/>
            </a:br>
            <a:r>
              <a:rPr lang="en-US" sz="4400" b="1" dirty="0"/>
              <a:t> TO LEDS</a:t>
            </a:r>
          </a:p>
        </p:txBody>
      </p:sp>
      <p:sp>
        <p:nvSpPr>
          <p:cNvPr id="4" name="Content Placeholder 3">
            <a:extLst>
              <a:ext uri="{FF2B5EF4-FFF2-40B4-BE49-F238E27FC236}">
                <a16:creationId xmlns:a16="http://schemas.microsoft.com/office/drawing/2014/main" id="{6BE2533F-0A8A-1E32-EBCB-7974C4E4EB5C}"/>
              </a:ext>
            </a:extLst>
          </p:cNvPr>
          <p:cNvSpPr>
            <a:spLocks noGrp="1"/>
          </p:cNvSpPr>
          <p:nvPr>
            <p:ph sz="half" idx="2"/>
          </p:nvPr>
        </p:nvSpPr>
        <p:spPr>
          <a:xfrm>
            <a:off x="1772179" y="2438398"/>
            <a:ext cx="10018712" cy="3733801"/>
          </a:xfrm>
        </p:spPr>
        <p:txBody>
          <a:bodyPr>
            <a:noAutofit/>
          </a:bodyPr>
          <a:lstStyle/>
          <a:p>
            <a:r>
              <a:rPr lang="en-US" sz="3200" dirty="0"/>
              <a:t>Your apartment complex may have mainly – though not 100% -- LEDs throughout the building.</a:t>
            </a:r>
          </a:p>
          <a:p>
            <a:r>
              <a:rPr lang="en-US" sz="3200" dirty="0"/>
              <a:t>Nevertheless, your task lamps, reading lamps and other personal lighting may still be using incandescents.</a:t>
            </a:r>
          </a:p>
          <a:p>
            <a:r>
              <a:rPr lang="en-US" sz="3200" dirty="0"/>
              <a:t>LEDs cost more to install but are much more efficient and cheaper to operate.</a:t>
            </a:r>
          </a:p>
        </p:txBody>
      </p:sp>
    </p:spTree>
    <p:extLst>
      <p:ext uri="{BB962C8B-B14F-4D97-AF65-F5344CB8AC3E}">
        <p14:creationId xmlns:p14="http://schemas.microsoft.com/office/powerpoint/2010/main" val="339748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AC96-B66F-9F25-D2A4-4669E8DED735}"/>
              </a:ext>
            </a:extLst>
          </p:cNvPr>
          <p:cNvSpPr>
            <a:spLocks noGrp="1"/>
          </p:cNvSpPr>
          <p:nvPr>
            <p:ph type="title"/>
          </p:nvPr>
        </p:nvSpPr>
        <p:spPr>
          <a:xfrm>
            <a:off x="1094874" y="1752599"/>
            <a:ext cx="5814008" cy="1371600"/>
          </a:xfrm>
        </p:spPr>
        <p:txBody>
          <a:bodyPr>
            <a:normAutofit fontScale="90000"/>
          </a:bodyPr>
          <a:lstStyle/>
          <a:p>
            <a:r>
              <a:rPr lang="en-US" dirty="0"/>
              <a:t>4.</a:t>
            </a:r>
            <a:r>
              <a:rPr lang="en-US" sz="4400" b="1" dirty="0"/>
              <a:t>INSTALL INSIDE-WINDOW INSULATION</a:t>
            </a:r>
          </a:p>
        </p:txBody>
      </p:sp>
      <p:pic>
        <p:nvPicPr>
          <p:cNvPr id="4098" name="Picture 2" descr="Window Inserts Affordably Add Comfort To Your Home - Schedule Fred">
            <a:extLst>
              <a:ext uri="{FF2B5EF4-FFF2-40B4-BE49-F238E27FC236}">
                <a16:creationId xmlns:a16="http://schemas.microsoft.com/office/drawing/2014/main" id="{79220C2A-AC54-4BE8-613F-AD7A631CC965}"/>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337" r="2337"/>
          <a:stretch/>
        </p:blipFill>
        <p:spPr bwMode="auto">
          <a:xfrm>
            <a:off x="6773779" y="-229519"/>
            <a:ext cx="5008462" cy="697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2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A176-FB8B-CD60-0771-E1482B60986C}"/>
              </a:ext>
            </a:extLst>
          </p:cNvPr>
          <p:cNvSpPr>
            <a:spLocks noGrp="1"/>
          </p:cNvSpPr>
          <p:nvPr>
            <p:ph type="title"/>
          </p:nvPr>
        </p:nvSpPr>
        <p:spPr>
          <a:xfrm>
            <a:off x="1608011" y="0"/>
            <a:ext cx="10018713" cy="1752599"/>
          </a:xfrm>
        </p:spPr>
        <p:txBody>
          <a:bodyPr/>
          <a:lstStyle/>
          <a:p>
            <a:r>
              <a:rPr lang="en-US" dirty="0"/>
              <a:t>5</a:t>
            </a:r>
            <a:r>
              <a:rPr lang="en-US" sz="4400" b="1" dirty="0"/>
              <a:t>. USE AN ELECTRIC VEHICLE (EV)</a:t>
            </a:r>
          </a:p>
        </p:txBody>
      </p:sp>
      <p:pic>
        <p:nvPicPr>
          <p:cNvPr id="5122" name="Picture 2" descr="Why Electric Cars Are Better for the Environment | Earth.Org">
            <a:extLst>
              <a:ext uri="{FF2B5EF4-FFF2-40B4-BE49-F238E27FC236}">
                <a16:creationId xmlns:a16="http://schemas.microsoft.com/office/drawing/2014/main" id="{DD6E5EB0-AD27-1762-57DF-B3AE9CA524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6653" y="1834424"/>
            <a:ext cx="6641431" cy="497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74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C3E5-0BA0-AABA-23C5-BA7CF080F3AD}"/>
              </a:ext>
            </a:extLst>
          </p:cNvPr>
          <p:cNvSpPr>
            <a:spLocks noGrp="1"/>
          </p:cNvSpPr>
          <p:nvPr>
            <p:ph type="title"/>
          </p:nvPr>
        </p:nvSpPr>
        <p:spPr/>
        <p:txBody>
          <a:bodyPr>
            <a:normAutofit fontScale="90000"/>
          </a:bodyPr>
          <a:lstStyle/>
          <a:p>
            <a:r>
              <a:rPr lang="en-US" dirty="0"/>
              <a:t>USE</a:t>
            </a:r>
            <a:r>
              <a:rPr lang="en-US" sz="4400" b="1" dirty="0"/>
              <a:t> LESS HOT WATER</a:t>
            </a:r>
          </a:p>
        </p:txBody>
      </p:sp>
      <p:sp>
        <p:nvSpPr>
          <p:cNvPr id="4" name="Text Placeholder 3">
            <a:extLst>
              <a:ext uri="{FF2B5EF4-FFF2-40B4-BE49-F238E27FC236}">
                <a16:creationId xmlns:a16="http://schemas.microsoft.com/office/drawing/2014/main" id="{E70DCBF2-F247-1098-94D5-093F07E832B8}"/>
              </a:ext>
            </a:extLst>
          </p:cNvPr>
          <p:cNvSpPr>
            <a:spLocks noGrp="1"/>
          </p:cNvSpPr>
          <p:nvPr>
            <p:ph type="body" sz="half" idx="2"/>
          </p:nvPr>
        </p:nvSpPr>
        <p:spPr>
          <a:xfrm>
            <a:off x="1484312" y="3594652"/>
            <a:ext cx="3549121" cy="1828800"/>
          </a:xfrm>
        </p:spPr>
        <p:txBody>
          <a:bodyPr>
            <a:noAutofit/>
          </a:bodyPr>
          <a:lstStyle/>
          <a:p>
            <a:r>
              <a:rPr lang="en-US" sz="2400" b="1" dirty="0"/>
              <a:t>TRUE, WE HAVE NO MOTIVATION TO DO THIS AS WE’RE NOT BILLED BY THE HOT GALLON</a:t>
            </a:r>
          </a:p>
        </p:txBody>
      </p:sp>
      <p:pic>
        <p:nvPicPr>
          <p:cNvPr id="6146" name="Picture 2" descr="The Complete Scoop On Low Flow Shower Heads And More">
            <a:extLst>
              <a:ext uri="{FF2B5EF4-FFF2-40B4-BE49-F238E27FC236}">
                <a16:creationId xmlns:a16="http://schemas.microsoft.com/office/drawing/2014/main" id="{E7977A0E-6E15-484D-148C-FA19CD6D72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25453" y="-18841"/>
            <a:ext cx="6876841" cy="687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6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CC1E-A6EA-0E5F-EFFA-4AC18310791A}"/>
              </a:ext>
            </a:extLst>
          </p:cNvPr>
          <p:cNvSpPr>
            <a:spLocks noGrp="1"/>
          </p:cNvSpPr>
          <p:nvPr>
            <p:ph type="title"/>
          </p:nvPr>
        </p:nvSpPr>
        <p:spPr>
          <a:xfrm>
            <a:off x="936978" y="824089"/>
            <a:ext cx="4628444" cy="3337093"/>
          </a:xfrm>
        </p:spPr>
        <p:txBody>
          <a:bodyPr>
            <a:normAutofit/>
          </a:bodyPr>
          <a:lstStyle/>
          <a:p>
            <a:r>
              <a:rPr lang="en-US" dirty="0"/>
              <a:t>7. </a:t>
            </a:r>
            <a:r>
              <a:rPr lang="en-US" sz="4900" b="1" dirty="0"/>
              <a:t>SHOP AT CONSIGNMENT AND THRIFT STORES</a:t>
            </a:r>
          </a:p>
        </p:txBody>
      </p:sp>
      <p:pic>
        <p:nvPicPr>
          <p:cNvPr id="7170" name="Picture 2" descr="Thrift Store | The Bridge">
            <a:extLst>
              <a:ext uri="{FF2B5EF4-FFF2-40B4-BE49-F238E27FC236}">
                <a16:creationId xmlns:a16="http://schemas.microsoft.com/office/drawing/2014/main" id="{8B1A75D1-98DA-C125-7728-655F1CFF29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8447" y="2995862"/>
            <a:ext cx="7024818" cy="369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0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6BDB5-F8AE-313A-E293-DBAC52DD8249}"/>
              </a:ext>
            </a:extLst>
          </p:cNvPr>
          <p:cNvSpPr>
            <a:spLocks noGrp="1"/>
          </p:cNvSpPr>
          <p:nvPr>
            <p:ph type="title"/>
          </p:nvPr>
        </p:nvSpPr>
        <p:spPr/>
        <p:txBody>
          <a:bodyPr/>
          <a:lstStyle/>
          <a:p>
            <a:r>
              <a:rPr lang="en-US" dirty="0"/>
              <a:t>8. </a:t>
            </a:r>
            <a:r>
              <a:rPr lang="en-US" sz="4400" b="1" dirty="0"/>
              <a:t>PURCHASE CLOTHING FROM FIRMS THAT USE RECYCLED MATERIALS</a:t>
            </a:r>
          </a:p>
        </p:txBody>
      </p:sp>
      <p:sp>
        <p:nvSpPr>
          <p:cNvPr id="4" name="Content Placeholder 3">
            <a:extLst>
              <a:ext uri="{FF2B5EF4-FFF2-40B4-BE49-F238E27FC236}">
                <a16:creationId xmlns:a16="http://schemas.microsoft.com/office/drawing/2014/main" id="{E6723F1F-E224-ADED-09A8-9AC92C4A73D2}"/>
              </a:ext>
            </a:extLst>
          </p:cNvPr>
          <p:cNvSpPr>
            <a:spLocks noGrp="1"/>
          </p:cNvSpPr>
          <p:nvPr>
            <p:ph sz="half" idx="2"/>
          </p:nvPr>
        </p:nvSpPr>
        <p:spPr/>
        <p:txBody>
          <a:bodyPr/>
          <a:lstStyle/>
          <a:p>
            <a:endParaRPr lang="en-US" dirty="0"/>
          </a:p>
        </p:txBody>
      </p:sp>
      <p:sp>
        <p:nvSpPr>
          <p:cNvPr id="6" name="Content Placeholder 2">
            <a:extLst>
              <a:ext uri="{FF2B5EF4-FFF2-40B4-BE49-F238E27FC236}">
                <a16:creationId xmlns:a16="http://schemas.microsoft.com/office/drawing/2014/main" id="{F1503685-5F67-17B2-66C2-D2487E6D7C2F}"/>
              </a:ext>
            </a:extLst>
          </p:cNvPr>
          <p:cNvSpPr txBox="1">
            <a:spLocks/>
          </p:cNvSpPr>
          <p:nvPr/>
        </p:nvSpPr>
        <p:spPr>
          <a:xfrm>
            <a:off x="1809162" y="2835441"/>
            <a:ext cx="4895055"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r>
              <a:rPr lang="en-US" sz="3200" b="1" dirty="0"/>
              <a:t>Patagonia</a:t>
            </a:r>
          </a:p>
          <a:p>
            <a:r>
              <a:rPr lang="en-US" sz="3200" b="1" dirty="0"/>
              <a:t>Polartec</a:t>
            </a:r>
          </a:p>
          <a:p>
            <a:r>
              <a:rPr lang="en-US" sz="3200" b="1" dirty="0"/>
              <a:t>Karen Kane</a:t>
            </a:r>
          </a:p>
          <a:p>
            <a:r>
              <a:rPr lang="en-US" sz="3200" b="1" dirty="0"/>
              <a:t>Many more</a:t>
            </a:r>
          </a:p>
          <a:p>
            <a:endParaRPr lang="en-US" dirty="0"/>
          </a:p>
        </p:txBody>
      </p:sp>
      <p:pic>
        <p:nvPicPr>
          <p:cNvPr id="7" name="Picture 2" descr="Patagonia's amazing catalogs | Collater.al">
            <a:extLst>
              <a:ext uri="{FF2B5EF4-FFF2-40B4-BE49-F238E27FC236}">
                <a16:creationId xmlns:a16="http://schemas.microsoft.com/office/drawing/2014/main" id="{F64DE741-20B8-EC79-C4A7-B49EF77F5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174" y="2667000"/>
            <a:ext cx="517891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4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F525-59CF-F77B-FFA4-E5224B73A026}"/>
              </a:ext>
            </a:extLst>
          </p:cNvPr>
          <p:cNvSpPr>
            <a:spLocks noGrp="1"/>
          </p:cNvSpPr>
          <p:nvPr>
            <p:ph type="title"/>
          </p:nvPr>
        </p:nvSpPr>
        <p:spPr>
          <a:xfrm>
            <a:off x="1496343" y="36095"/>
            <a:ext cx="10018713" cy="1167063"/>
          </a:xfrm>
        </p:spPr>
        <p:txBody>
          <a:bodyPr>
            <a:noAutofit/>
          </a:bodyPr>
          <a:lstStyle/>
          <a:p>
            <a:r>
              <a:rPr lang="en-US" b="1" dirty="0"/>
              <a:t>SO, IF THESE GUYS JUST GOT THEIR ACTS TOGETHER…???</a:t>
            </a:r>
          </a:p>
        </p:txBody>
      </p:sp>
      <p:pic>
        <p:nvPicPr>
          <p:cNvPr id="1026" name="Picture 2" descr="Carbon Majors | Climate Accountability Institute">
            <a:extLst>
              <a:ext uri="{FF2B5EF4-FFF2-40B4-BE49-F238E27FC236}">
                <a16:creationId xmlns:a16="http://schemas.microsoft.com/office/drawing/2014/main" id="{E0AAD535-34B4-384B-660E-01FAFA7E9F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6632" y="1530931"/>
            <a:ext cx="8458200" cy="575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0B0B-DDDD-1368-2D3B-E5F376A0C931}"/>
              </a:ext>
            </a:extLst>
          </p:cNvPr>
          <p:cNvSpPr>
            <a:spLocks noGrp="1"/>
          </p:cNvSpPr>
          <p:nvPr>
            <p:ph type="title"/>
          </p:nvPr>
        </p:nvSpPr>
        <p:spPr>
          <a:xfrm>
            <a:off x="1484311" y="36796"/>
            <a:ext cx="10018713" cy="2401603"/>
          </a:xfrm>
        </p:spPr>
        <p:txBody>
          <a:bodyPr>
            <a:noAutofit/>
          </a:bodyPr>
          <a:lstStyle/>
          <a:p>
            <a:r>
              <a:rPr lang="en-US" sz="4400" dirty="0"/>
              <a:t>PARTICIPATE</a:t>
            </a:r>
            <a:r>
              <a:rPr lang="en-US" sz="4400" b="1" dirty="0"/>
              <a:t> IN COMMUNITY LEAVE ONE, TAKE ONE AND YARD SALE EVENTS</a:t>
            </a:r>
          </a:p>
        </p:txBody>
      </p:sp>
      <p:pic>
        <p:nvPicPr>
          <p:cNvPr id="9218" name="Picture 2" descr="Yard Sales | Lake Ridge HOA, VA">
            <a:extLst>
              <a:ext uri="{FF2B5EF4-FFF2-40B4-BE49-F238E27FC236}">
                <a16:creationId xmlns:a16="http://schemas.microsoft.com/office/drawing/2014/main" id="{C97EA5D2-3C64-71F3-870B-3E3ADAC1F5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71161" y="2151214"/>
            <a:ext cx="7017745" cy="466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F145-1590-7FBF-B9EA-15215321743A}"/>
              </a:ext>
            </a:extLst>
          </p:cNvPr>
          <p:cNvSpPr>
            <a:spLocks noGrp="1"/>
          </p:cNvSpPr>
          <p:nvPr>
            <p:ph type="title"/>
          </p:nvPr>
        </p:nvSpPr>
        <p:spPr/>
        <p:txBody>
          <a:bodyPr/>
          <a:lstStyle/>
          <a:p>
            <a:r>
              <a:rPr lang="en-US" dirty="0"/>
              <a:t>13. </a:t>
            </a:r>
            <a:r>
              <a:rPr lang="en-US" sz="4400" b="1" dirty="0"/>
              <a:t>DUMP THE CAR AND USE THE BUS!</a:t>
            </a:r>
          </a:p>
        </p:txBody>
      </p:sp>
      <p:pic>
        <p:nvPicPr>
          <p:cNvPr id="10242" name="Picture 2" descr="No car sign Royalty Free Vector Image - VectorStock">
            <a:extLst>
              <a:ext uri="{FF2B5EF4-FFF2-40B4-BE49-F238E27FC236}">
                <a16:creationId xmlns:a16="http://schemas.microsoft.com/office/drawing/2014/main" id="{6B654E32-40D8-B94D-FE4D-EB4A2EB92E9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05175" y="1865862"/>
            <a:ext cx="4214276" cy="454595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mall Bus Rental | Rent a 12 Passenger Small Shuttle Bus">
            <a:extLst>
              <a:ext uri="{FF2B5EF4-FFF2-40B4-BE49-F238E27FC236}">
                <a16:creationId xmlns:a16="http://schemas.microsoft.com/office/drawing/2014/main" id="{502519BC-284B-853E-31FD-2B3B4086632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519451" y="1952740"/>
            <a:ext cx="6340719" cy="421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4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806E-C49A-37BE-CBC1-879865AECE33}"/>
              </a:ext>
            </a:extLst>
          </p:cNvPr>
          <p:cNvSpPr>
            <a:spLocks noGrp="1"/>
          </p:cNvSpPr>
          <p:nvPr>
            <p:ph type="title"/>
          </p:nvPr>
        </p:nvSpPr>
        <p:spPr/>
        <p:txBody>
          <a:bodyPr>
            <a:normAutofit/>
          </a:bodyPr>
          <a:lstStyle/>
          <a:p>
            <a:r>
              <a:rPr lang="en-US" dirty="0"/>
              <a:t>16. </a:t>
            </a:r>
            <a:r>
              <a:rPr lang="en-US" sz="4400" b="1" dirty="0"/>
              <a:t>EAT MUCH LESS MEAT</a:t>
            </a:r>
          </a:p>
        </p:txBody>
      </p:sp>
      <p:pic>
        <p:nvPicPr>
          <p:cNvPr id="11266" name="Picture 2" descr="The Complete Book of Raw Food: Healthy, Delicious Vegetarian Cuisine Made with Living Foods">
            <a:extLst>
              <a:ext uri="{FF2B5EF4-FFF2-40B4-BE49-F238E27FC236}">
                <a16:creationId xmlns:a16="http://schemas.microsoft.com/office/drawing/2014/main" id="{546CA959-3108-61EA-6B0D-8C12FC98629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170324" y="1930152"/>
            <a:ext cx="3822852" cy="49903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B017AF-1ABF-448E-72D5-9DDCF568F4B9}"/>
              </a:ext>
            </a:extLst>
          </p:cNvPr>
          <p:cNvSpPr>
            <a:spLocks noGrp="1"/>
          </p:cNvSpPr>
          <p:nvPr>
            <p:ph sz="half" idx="2"/>
          </p:nvPr>
        </p:nvSpPr>
        <p:spPr/>
        <p:txBody>
          <a:bodyPr>
            <a:normAutofit/>
          </a:bodyPr>
          <a:lstStyle/>
          <a:p>
            <a:r>
              <a:rPr lang="en-US" sz="3200" b="1" dirty="0"/>
              <a:t>Pescatarian?</a:t>
            </a:r>
          </a:p>
          <a:p>
            <a:r>
              <a:rPr lang="en-US" sz="3200" b="1" dirty="0"/>
              <a:t>Vegetarian?</a:t>
            </a:r>
          </a:p>
          <a:p>
            <a:r>
              <a:rPr lang="en-US" sz="3200" b="1" dirty="0"/>
              <a:t>Vegan?</a:t>
            </a:r>
          </a:p>
          <a:p>
            <a:r>
              <a:rPr lang="en-US" sz="3200" b="1" dirty="0"/>
              <a:t>Raw vegan?</a:t>
            </a:r>
          </a:p>
        </p:txBody>
      </p:sp>
    </p:spTree>
    <p:extLst>
      <p:ext uri="{BB962C8B-B14F-4D97-AF65-F5344CB8AC3E}">
        <p14:creationId xmlns:p14="http://schemas.microsoft.com/office/powerpoint/2010/main" val="317750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3F2A1-F295-BAA5-A8A1-70A9699CC040}"/>
              </a:ext>
            </a:extLst>
          </p:cNvPr>
          <p:cNvSpPr>
            <a:spLocks noGrp="1"/>
          </p:cNvSpPr>
          <p:nvPr>
            <p:ph type="title"/>
          </p:nvPr>
        </p:nvSpPr>
        <p:spPr/>
        <p:txBody>
          <a:bodyPr>
            <a:noAutofit/>
          </a:bodyPr>
          <a:lstStyle/>
          <a:p>
            <a:r>
              <a:rPr lang="en-US" sz="4400" b="1" dirty="0"/>
              <a:t>14. INSTALL A MINI-SPLIT HEAT PUMP</a:t>
            </a:r>
          </a:p>
        </p:txBody>
      </p:sp>
      <p:sp>
        <p:nvSpPr>
          <p:cNvPr id="4" name="Text Placeholder 3">
            <a:extLst>
              <a:ext uri="{FF2B5EF4-FFF2-40B4-BE49-F238E27FC236}">
                <a16:creationId xmlns:a16="http://schemas.microsoft.com/office/drawing/2014/main" id="{77ABAB00-9689-4CB2-7CE5-7651F1D20C9D}"/>
              </a:ext>
            </a:extLst>
          </p:cNvPr>
          <p:cNvSpPr>
            <a:spLocks noGrp="1"/>
          </p:cNvSpPr>
          <p:nvPr>
            <p:ph type="body" sz="half" idx="2"/>
          </p:nvPr>
        </p:nvSpPr>
        <p:spPr>
          <a:xfrm>
            <a:off x="1482724" y="3884363"/>
            <a:ext cx="5426158" cy="2329150"/>
          </a:xfrm>
        </p:spPr>
        <p:txBody>
          <a:bodyPr>
            <a:normAutofit/>
          </a:bodyPr>
          <a:lstStyle/>
          <a:p>
            <a:r>
              <a:rPr lang="en-US" sz="4000" dirty="0"/>
              <a:t>No duct work</a:t>
            </a:r>
          </a:p>
          <a:p>
            <a:r>
              <a:rPr lang="en-US" sz="4000" dirty="0"/>
              <a:t>Lower bills</a:t>
            </a:r>
          </a:p>
        </p:txBody>
      </p:sp>
      <p:pic>
        <p:nvPicPr>
          <p:cNvPr id="1026" name="Picture 2" descr="The Best Ductless Mini Split Air Conditioner | Reviews by Wirecutter">
            <a:extLst>
              <a:ext uri="{FF2B5EF4-FFF2-40B4-BE49-F238E27FC236}">
                <a16:creationId xmlns:a16="http://schemas.microsoft.com/office/drawing/2014/main" id="{D7750EBE-493C-73A1-9217-7713816E4E7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2057" r="3205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3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4435-0A47-C3E0-85C9-CDDF6F360B59}"/>
              </a:ext>
            </a:extLst>
          </p:cNvPr>
          <p:cNvSpPr>
            <a:spLocks noGrp="1"/>
          </p:cNvSpPr>
          <p:nvPr>
            <p:ph type="title"/>
          </p:nvPr>
        </p:nvSpPr>
        <p:spPr>
          <a:xfrm>
            <a:off x="539749" y="2057400"/>
            <a:ext cx="5426158" cy="1371600"/>
          </a:xfrm>
        </p:spPr>
        <p:txBody>
          <a:bodyPr>
            <a:noAutofit/>
          </a:bodyPr>
          <a:lstStyle/>
          <a:p>
            <a:r>
              <a:rPr lang="en-US" sz="4400" b="1" dirty="0"/>
              <a:t>Laundry Day for Baggies!</a:t>
            </a:r>
          </a:p>
        </p:txBody>
      </p:sp>
      <p:sp>
        <p:nvSpPr>
          <p:cNvPr id="4" name="Text Placeholder 3">
            <a:extLst>
              <a:ext uri="{FF2B5EF4-FFF2-40B4-BE49-F238E27FC236}">
                <a16:creationId xmlns:a16="http://schemas.microsoft.com/office/drawing/2014/main" id="{9ED739AD-39C6-D2FF-B46A-E62DD8E39A77}"/>
              </a:ext>
            </a:extLst>
          </p:cNvPr>
          <p:cNvSpPr>
            <a:spLocks noGrp="1"/>
          </p:cNvSpPr>
          <p:nvPr>
            <p:ph type="body" sz="half" idx="2"/>
          </p:nvPr>
        </p:nvSpPr>
        <p:spPr>
          <a:xfrm>
            <a:off x="539749" y="3638549"/>
            <a:ext cx="5426158" cy="1828800"/>
          </a:xfrm>
        </p:spPr>
        <p:txBody>
          <a:bodyPr>
            <a:normAutofit/>
          </a:bodyPr>
          <a:lstStyle/>
          <a:p>
            <a:r>
              <a:rPr lang="en-US" sz="3600" dirty="0"/>
              <a:t>They can be reused many times</a:t>
            </a:r>
          </a:p>
        </p:txBody>
      </p:sp>
      <p:pic>
        <p:nvPicPr>
          <p:cNvPr id="8" name="Picture Placeholder 7">
            <a:extLst>
              <a:ext uri="{FF2B5EF4-FFF2-40B4-BE49-F238E27FC236}">
                <a16:creationId xmlns:a16="http://schemas.microsoft.com/office/drawing/2014/main" id="{15AA1E18-E25B-D6AF-D635-FC64AE21F37A}"/>
              </a:ext>
            </a:extLst>
          </p:cNvPr>
          <p:cNvPicPr>
            <a:picLocks noGrp="1"/>
          </p:cNvPicPr>
          <p:nvPr>
            <p:ph type="pic" idx="1"/>
          </p:nvPr>
        </p:nvPicPr>
        <p:blipFill>
          <a:blip r:embed="rId3" r:link="rId4">
            <a:extLst>
              <a:ext uri="{28A0092B-C50C-407E-A947-70E740481C1C}">
                <a14:useLocalDpi xmlns:a14="http://schemas.microsoft.com/office/drawing/2010/main" val="0"/>
              </a:ext>
            </a:extLst>
          </a:blip>
          <a:srcRect l="5495" r="5495"/>
          <a:stretch>
            <a:fillRect/>
          </a:stretch>
        </p:blipFill>
        <p:spPr bwMode="auto">
          <a:xfrm>
            <a:off x="6432550" y="914400"/>
            <a:ext cx="5426075" cy="4572000"/>
          </a:xfrm>
          <a:prstGeom prst="rect">
            <a:avLst/>
          </a:prstGeom>
          <a:noFill/>
          <a:ln>
            <a:noFill/>
          </a:ln>
        </p:spPr>
      </p:pic>
    </p:spTree>
    <p:extLst>
      <p:ext uri="{BB962C8B-B14F-4D97-AF65-F5344CB8AC3E}">
        <p14:creationId xmlns:p14="http://schemas.microsoft.com/office/powerpoint/2010/main" val="201546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7ADCA0-DCCB-5EAE-037E-1D88187EE784}"/>
              </a:ext>
            </a:extLst>
          </p:cNvPr>
          <p:cNvSpPr>
            <a:spLocks noGrp="1"/>
          </p:cNvSpPr>
          <p:nvPr>
            <p:ph type="title"/>
          </p:nvPr>
        </p:nvSpPr>
        <p:spPr/>
        <p:txBody>
          <a:bodyPr>
            <a:normAutofit/>
          </a:bodyPr>
          <a:lstStyle/>
          <a:p>
            <a:r>
              <a:rPr lang="en-US" sz="4400" b="1" dirty="0"/>
              <a:t>QUESTIONS</a:t>
            </a:r>
          </a:p>
        </p:txBody>
      </p:sp>
      <p:sp>
        <p:nvSpPr>
          <p:cNvPr id="6" name="Content Placeholder 5">
            <a:extLst>
              <a:ext uri="{FF2B5EF4-FFF2-40B4-BE49-F238E27FC236}">
                <a16:creationId xmlns:a16="http://schemas.microsoft.com/office/drawing/2014/main" id="{07396DFA-87F2-2A51-5F4A-ADDA3C939821}"/>
              </a:ext>
            </a:extLst>
          </p:cNvPr>
          <p:cNvSpPr>
            <a:spLocks noGrp="1"/>
          </p:cNvSpPr>
          <p:nvPr>
            <p:ph idx="1"/>
          </p:nvPr>
        </p:nvSpPr>
        <p:spPr/>
        <p:txBody>
          <a:bodyPr/>
          <a:lstStyle/>
          <a:p>
            <a:r>
              <a:rPr lang="en-US" dirty="0"/>
              <a:t>What else can we do to spend in ways that reduce fossil-fuel dependency?</a:t>
            </a:r>
          </a:p>
        </p:txBody>
      </p:sp>
    </p:spTree>
    <p:extLst>
      <p:ext uri="{BB962C8B-B14F-4D97-AF65-F5344CB8AC3E}">
        <p14:creationId xmlns:p14="http://schemas.microsoft.com/office/powerpoint/2010/main" val="2225730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8C08CF-581C-6197-CCC8-2A473A1A110E}"/>
              </a:ext>
            </a:extLst>
          </p:cNvPr>
          <p:cNvSpPr>
            <a:spLocks noGrp="1"/>
          </p:cNvSpPr>
          <p:nvPr>
            <p:ph type="title"/>
          </p:nvPr>
        </p:nvSpPr>
        <p:spPr/>
        <p:txBody>
          <a:bodyPr>
            <a:normAutofit/>
          </a:bodyPr>
          <a:lstStyle/>
          <a:p>
            <a:r>
              <a:rPr lang="en-US" sz="4400" b="1" dirty="0"/>
              <a:t>AND IF YOU STILL OWN YOUR HOME?</a:t>
            </a:r>
          </a:p>
        </p:txBody>
      </p:sp>
      <p:pic>
        <p:nvPicPr>
          <p:cNvPr id="7" name="Content Placeholder 6">
            <a:extLst>
              <a:ext uri="{FF2B5EF4-FFF2-40B4-BE49-F238E27FC236}">
                <a16:creationId xmlns:a16="http://schemas.microsoft.com/office/drawing/2014/main" id="{96682089-B082-3DDA-8074-9FF9EE3C156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37990" y="2156178"/>
            <a:ext cx="6129632" cy="4391378"/>
          </a:xfrm>
          <a:prstGeom prst="rect">
            <a:avLst/>
          </a:prstGeom>
          <a:noFill/>
          <a:ln>
            <a:noFill/>
          </a:ln>
        </p:spPr>
      </p:pic>
      <p:pic>
        <p:nvPicPr>
          <p:cNvPr id="9" name="Content Placeholder 8" descr="SOLAR WATER HEATING SYSTEM VECTOR SCHEME">
            <a:extLst>
              <a:ext uri="{FF2B5EF4-FFF2-40B4-BE49-F238E27FC236}">
                <a16:creationId xmlns:a16="http://schemas.microsoft.com/office/drawing/2014/main" id="{10E685DF-2ADB-B39A-469C-5C3E255C52F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11745" y="2054578"/>
            <a:ext cx="5247156" cy="4492978"/>
          </a:xfrm>
          <a:prstGeom prst="rect">
            <a:avLst/>
          </a:prstGeom>
          <a:noFill/>
          <a:ln>
            <a:noFill/>
          </a:ln>
        </p:spPr>
      </p:pic>
    </p:spTree>
    <p:extLst>
      <p:ext uri="{BB962C8B-B14F-4D97-AF65-F5344CB8AC3E}">
        <p14:creationId xmlns:p14="http://schemas.microsoft.com/office/powerpoint/2010/main" val="278555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3A889-2B39-4F9E-3496-5109E73D7693}"/>
              </a:ext>
            </a:extLst>
          </p:cNvPr>
          <p:cNvSpPr>
            <a:spLocks noGrp="1"/>
          </p:cNvSpPr>
          <p:nvPr>
            <p:ph type="title"/>
          </p:nvPr>
        </p:nvSpPr>
        <p:spPr>
          <a:xfrm>
            <a:off x="1427866" y="211667"/>
            <a:ext cx="10018713" cy="770467"/>
          </a:xfrm>
        </p:spPr>
        <p:txBody>
          <a:bodyPr>
            <a:normAutofit fontScale="90000"/>
          </a:bodyPr>
          <a:lstStyle/>
          <a:p>
            <a:r>
              <a:rPr lang="en-US" sz="4400" b="1" dirty="0"/>
              <a:t>BACK TO THE BIG PICTURE--WHY HAS THE IPCC BEEN SO INEFFECTIVE?</a:t>
            </a:r>
          </a:p>
        </p:txBody>
      </p:sp>
      <p:pic>
        <p:nvPicPr>
          <p:cNvPr id="2050" name="Picture 2" descr="Urgent need to adapt to massive impacts of climate change highlighted in  latest IPCC report - European Commission">
            <a:extLst>
              <a:ext uri="{FF2B5EF4-FFF2-40B4-BE49-F238E27FC236}">
                <a16:creationId xmlns:a16="http://schemas.microsoft.com/office/drawing/2014/main" id="{22499DC6-7887-BC1D-C24D-165197EBA0C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440563" y="1420575"/>
            <a:ext cx="8170994" cy="543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51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3C05D-6957-9092-AC53-F645AD842300}"/>
              </a:ext>
            </a:extLst>
          </p:cNvPr>
          <p:cNvSpPr>
            <a:spLocks noGrp="1"/>
          </p:cNvSpPr>
          <p:nvPr>
            <p:ph type="title"/>
          </p:nvPr>
        </p:nvSpPr>
        <p:spPr>
          <a:xfrm>
            <a:off x="1286602" y="278028"/>
            <a:ext cx="10018713" cy="1019432"/>
          </a:xfrm>
        </p:spPr>
        <p:txBody>
          <a:bodyPr>
            <a:normAutofit fontScale="90000"/>
          </a:bodyPr>
          <a:lstStyle/>
          <a:p>
            <a:r>
              <a:rPr lang="en-US" sz="4400" b="1" dirty="0"/>
              <a:t>BEYOND OUR HOUSEHOLDS, WHAT CAN WE DO?</a:t>
            </a:r>
          </a:p>
        </p:txBody>
      </p:sp>
      <p:pic>
        <p:nvPicPr>
          <p:cNvPr id="1026" name="Picture 2" descr="Whose Brains Respond to Carrots and Whose to Sticks? | by Andy Hab |  leading brains Review | Medium">
            <a:extLst>
              <a:ext uri="{FF2B5EF4-FFF2-40B4-BE49-F238E27FC236}">
                <a16:creationId xmlns:a16="http://schemas.microsoft.com/office/drawing/2014/main" id="{8881EFD2-1B35-6336-8A84-E17DF2BC54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6972" y="1494610"/>
            <a:ext cx="7505426" cy="527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13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7637-D8A5-E2F9-00D6-5652571A6AAC}"/>
              </a:ext>
            </a:extLst>
          </p:cNvPr>
          <p:cNvSpPr>
            <a:spLocks noGrp="1"/>
          </p:cNvSpPr>
          <p:nvPr>
            <p:ph type="title"/>
          </p:nvPr>
        </p:nvSpPr>
        <p:spPr/>
        <p:txBody>
          <a:bodyPr/>
          <a:lstStyle/>
          <a:p>
            <a:r>
              <a:rPr lang="en-US" b="1" dirty="0"/>
              <a:t>SO, YET AGAIN, WHAT CAN </a:t>
            </a:r>
            <a:r>
              <a:rPr lang="en-US" i="1" dirty="0">
                <a:latin typeface="Old English Text MT" panose="03040902040508030806" pitchFamily="66" charset="0"/>
              </a:rPr>
              <a:t>WE</a:t>
            </a:r>
            <a:r>
              <a:rPr lang="en-US" i="1" dirty="0"/>
              <a:t> </a:t>
            </a:r>
            <a:r>
              <a:rPr lang="en-US" b="1" dirty="0"/>
              <a:t>DO?</a:t>
            </a:r>
          </a:p>
        </p:txBody>
      </p:sp>
      <p:sp>
        <p:nvSpPr>
          <p:cNvPr id="3" name="Content Placeholder 2">
            <a:extLst>
              <a:ext uri="{FF2B5EF4-FFF2-40B4-BE49-F238E27FC236}">
                <a16:creationId xmlns:a16="http://schemas.microsoft.com/office/drawing/2014/main" id="{FF18986C-6C9C-191A-1275-46B57515A33C}"/>
              </a:ext>
            </a:extLst>
          </p:cNvPr>
          <p:cNvSpPr>
            <a:spLocks noGrp="1"/>
          </p:cNvSpPr>
          <p:nvPr>
            <p:ph idx="1"/>
          </p:nvPr>
        </p:nvSpPr>
        <p:spPr/>
        <p:txBody>
          <a:bodyPr>
            <a:noAutofit/>
          </a:bodyPr>
          <a:lstStyle/>
          <a:p>
            <a:r>
              <a:rPr lang="en-US" sz="3200" b="1" dirty="0"/>
              <a:t>One resource we have is time</a:t>
            </a:r>
          </a:p>
          <a:p>
            <a:r>
              <a:rPr lang="en-US" sz="3200" b="1" dirty="0"/>
              <a:t>One skill-set we have is we’re well-educated and articulate</a:t>
            </a:r>
          </a:p>
          <a:p>
            <a:r>
              <a:rPr lang="en-US" sz="3200" b="1" dirty="0"/>
              <a:t>We can be persistent in communicating with electeds at every level</a:t>
            </a:r>
          </a:p>
          <a:p>
            <a:r>
              <a:rPr lang="en-US" sz="3200" b="1" dirty="0"/>
              <a:t>We can teach in local schools</a:t>
            </a:r>
          </a:p>
        </p:txBody>
      </p:sp>
    </p:spTree>
    <p:extLst>
      <p:ext uri="{BB962C8B-B14F-4D97-AF65-F5344CB8AC3E}">
        <p14:creationId xmlns:p14="http://schemas.microsoft.com/office/powerpoint/2010/main" val="247842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FB7B-1D04-4AA4-5893-AA6FBB8E3393}"/>
              </a:ext>
            </a:extLst>
          </p:cNvPr>
          <p:cNvSpPr>
            <a:spLocks noGrp="1"/>
          </p:cNvSpPr>
          <p:nvPr>
            <p:ph type="title"/>
          </p:nvPr>
        </p:nvSpPr>
        <p:spPr>
          <a:xfrm>
            <a:off x="1384103" y="190500"/>
            <a:ext cx="10018713" cy="1337675"/>
          </a:xfrm>
        </p:spPr>
        <p:txBody>
          <a:bodyPr/>
          <a:lstStyle/>
          <a:p>
            <a:r>
              <a:rPr lang="en-US" b="1" dirty="0"/>
              <a:t>AMERICAN EMISSIONS ARE SOME OF THE HIGHEST IN THE WORLD</a:t>
            </a:r>
          </a:p>
        </p:txBody>
      </p:sp>
      <p:pic>
        <p:nvPicPr>
          <p:cNvPr id="4" name="Content Placeholder 3">
            <a:extLst>
              <a:ext uri="{FF2B5EF4-FFF2-40B4-BE49-F238E27FC236}">
                <a16:creationId xmlns:a16="http://schemas.microsoft.com/office/drawing/2014/main" id="{CF160105-1346-A298-FF4D-A04FCBF8E17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04581" y="1528175"/>
            <a:ext cx="8868427" cy="6368208"/>
          </a:xfrm>
          <a:prstGeom prst="rect">
            <a:avLst/>
          </a:prstGeom>
          <a:noFill/>
          <a:ln>
            <a:noFill/>
          </a:ln>
        </p:spPr>
      </p:pic>
    </p:spTree>
    <p:extLst>
      <p:ext uri="{BB962C8B-B14F-4D97-AF65-F5344CB8AC3E}">
        <p14:creationId xmlns:p14="http://schemas.microsoft.com/office/powerpoint/2010/main" val="2626750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1A36-B539-A6EF-345F-A9D6F338B2AE}"/>
              </a:ext>
            </a:extLst>
          </p:cNvPr>
          <p:cNvSpPr>
            <a:spLocks noGrp="1"/>
          </p:cNvSpPr>
          <p:nvPr>
            <p:ph type="title"/>
          </p:nvPr>
        </p:nvSpPr>
        <p:spPr/>
        <p:txBody>
          <a:bodyPr>
            <a:normAutofit/>
          </a:bodyPr>
          <a:lstStyle/>
          <a:p>
            <a:r>
              <a:rPr lang="en-US" sz="4000" b="1" dirty="0"/>
              <a:t>CONCLUSIONS</a:t>
            </a:r>
          </a:p>
        </p:txBody>
      </p:sp>
      <p:sp>
        <p:nvSpPr>
          <p:cNvPr id="4" name="Text Placeholder 3">
            <a:extLst>
              <a:ext uri="{FF2B5EF4-FFF2-40B4-BE49-F238E27FC236}">
                <a16:creationId xmlns:a16="http://schemas.microsoft.com/office/drawing/2014/main" id="{ED367AFA-FE86-A8C2-50DD-29F3092BB94A}"/>
              </a:ext>
            </a:extLst>
          </p:cNvPr>
          <p:cNvSpPr>
            <a:spLocks noGrp="1"/>
          </p:cNvSpPr>
          <p:nvPr>
            <p:ph type="body" sz="half" idx="2"/>
          </p:nvPr>
        </p:nvSpPr>
        <p:spPr>
          <a:xfrm>
            <a:off x="1482724" y="3124198"/>
            <a:ext cx="5426158" cy="2985199"/>
          </a:xfrm>
        </p:spPr>
        <p:txBody>
          <a:bodyPr>
            <a:normAutofit/>
          </a:bodyPr>
          <a:lstStyle/>
          <a:p>
            <a:r>
              <a:rPr lang="en-US" sz="3200" b="1" dirty="0"/>
              <a:t>FIRST, OUR OWN HOUSEHOLD ACTION PLANS</a:t>
            </a:r>
          </a:p>
          <a:p>
            <a:r>
              <a:rPr lang="en-US" sz="3200" b="1" dirty="0"/>
              <a:t>THEN, SPEAK UP!</a:t>
            </a:r>
          </a:p>
        </p:txBody>
      </p:sp>
      <p:pic>
        <p:nvPicPr>
          <p:cNvPr id="6" name="Picture 2">
            <a:extLst>
              <a:ext uri="{FF2B5EF4-FFF2-40B4-BE49-F238E27FC236}">
                <a16:creationId xmlns:a16="http://schemas.microsoft.com/office/drawing/2014/main" id="{32E128F4-B68B-E9EE-DEA7-3130B8D93AD6}"/>
              </a:ext>
            </a:extLst>
          </p:cNvPr>
          <p:cNvPicPr>
            <a:picLocks noGrp="1" noChangeAspect="1" noChangeArrowheads="1"/>
          </p:cNvPicPr>
          <p:nvPr>
            <p:ph type="pic" idx="1"/>
          </p:nvPr>
        </p:nvPicPr>
        <p:blipFill>
          <a:blip r:embed="rId3" cstate="print"/>
          <a:srcRect l="2691" r="2691"/>
          <a:stretch>
            <a:fillRect/>
          </a:stretch>
        </p:blipFill>
        <p:spPr bwMode="auto">
          <a:xfrm>
            <a:off x="7594600" y="914400"/>
            <a:ext cx="4325938" cy="4572000"/>
          </a:xfrm>
          <a:prstGeom prst="rect">
            <a:avLst/>
          </a:prstGeom>
          <a:noFill/>
          <a:ln w="9525">
            <a:noFill/>
            <a:miter lim="800000"/>
            <a:headEnd/>
            <a:tailEnd/>
          </a:ln>
          <a:effectLst/>
        </p:spPr>
      </p:pic>
    </p:spTree>
    <p:extLst>
      <p:ext uri="{BB962C8B-B14F-4D97-AF65-F5344CB8AC3E}">
        <p14:creationId xmlns:p14="http://schemas.microsoft.com/office/powerpoint/2010/main" val="4954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2D64-8121-8A59-BB82-FD719A2B7656}"/>
              </a:ext>
            </a:extLst>
          </p:cNvPr>
          <p:cNvSpPr>
            <a:spLocks noGrp="1"/>
          </p:cNvSpPr>
          <p:nvPr>
            <p:ph type="title"/>
          </p:nvPr>
        </p:nvSpPr>
        <p:spPr>
          <a:xfrm>
            <a:off x="1469366" y="39172"/>
            <a:ext cx="10018713" cy="1200081"/>
          </a:xfrm>
        </p:spPr>
        <p:txBody>
          <a:bodyPr>
            <a:normAutofit/>
          </a:bodyPr>
          <a:lstStyle/>
          <a:p>
            <a:r>
              <a:rPr lang="en-US" sz="4400" b="1" dirty="0"/>
              <a:t>SO IS THIS REALLY </a:t>
            </a:r>
            <a:r>
              <a:rPr lang="en-US" sz="4400" b="1" i="1" dirty="0"/>
              <a:t>OUR</a:t>
            </a:r>
            <a:r>
              <a:rPr lang="en-US" sz="4400" b="1" dirty="0"/>
              <a:t> JOB?</a:t>
            </a:r>
          </a:p>
        </p:txBody>
      </p:sp>
      <p:pic>
        <p:nvPicPr>
          <p:cNvPr id="7" name="Content Placeholder 6" descr="Visual search query image">
            <a:extLst>
              <a:ext uri="{FF2B5EF4-FFF2-40B4-BE49-F238E27FC236}">
                <a16:creationId xmlns:a16="http://schemas.microsoft.com/office/drawing/2014/main" id="{8BBA3A60-920D-366A-EA61-ACC390DE53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946358" y="1050060"/>
            <a:ext cx="4824099" cy="5290582"/>
          </a:xfrm>
          <a:prstGeom prst="rect">
            <a:avLst/>
          </a:prstGeom>
          <a:noFill/>
          <a:ln>
            <a:noFill/>
          </a:ln>
        </p:spPr>
      </p:pic>
    </p:spTree>
    <p:extLst>
      <p:ext uri="{BB962C8B-B14F-4D97-AF65-F5344CB8AC3E}">
        <p14:creationId xmlns:p14="http://schemas.microsoft.com/office/powerpoint/2010/main" val="172265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E084-54DB-C4B1-7329-953BADC5AED7}"/>
              </a:ext>
            </a:extLst>
          </p:cNvPr>
          <p:cNvSpPr>
            <a:spLocks noGrp="1"/>
          </p:cNvSpPr>
          <p:nvPr>
            <p:ph type="title"/>
          </p:nvPr>
        </p:nvSpPr>
        <p:spPr>
          <a:xfrm>
            <a:off x="1038578" y="228599"/>
            <a:ext cx="5870304" cy="2785533"/>
          </a:xfrm>
        </p:spPr>
        <p:txBody>
          <a:bodyPr>
            <a:noAutofit/>
          </a:bodyPr>
          <a:lstStyle/>
          <a:p>
            <a:r>
              <a:rPr lang="en-US" sz="5000" b="1" dirty="0">
                <a:latin typeface="Old English Text MT" panose="03040902040508030806" pitchFamily="66" charset="0"/>
              </a:rPr>
              <a:t>WE THE PEOPLE</a:t>
            </a:r>
            <a:br>
              <a:rPr lang="en-US" sz="5000" b="1" dirty="0">
                <a:latin typeface="Old English Text MT" panose="03040902040508030806" pitchFamily="66" charset="0"/>
              </a:rPr>
            </a:br>
            <a:r>
              <a:rPr lang="en-US" sz="5000" b="1" dirty="0">
                <a:latin typeface="Old English Text MT" panose="03040902040508030806" pitchFamily="66" charset="0"/>
              </a:rPr>
              <a:t>are also</a:t>
            </a:r>
          </a:p>
        </p:txBody>
      </p:sp>
      <p:sp>
        <p:nvSpPr>
          <p:cNvPr id="4" name="Text Placeholder 3">
            <a:extLst>
              <a:ext uri="{FF2B5EF4-FFF2-40B4-BE49-F238E27FC236}">
                <a16:creationId xmlns:a16="http://schemas.microsoft.com/office/drawing/2014/main" id="{13E5998F-0940-9DD6-EC46-EDCDF315CC76}"/>
              </a:ext>
            </a:extLst>
          </p:cNvPr>
          <p:cNvSpPr>
            <a:spLocks noGrp="1"/>
          </p:cNvSpPr>
          <p:nvPr>
            <p:ph type="body" sz="half" idx="2"/>
          </p:nvPr>
        </p:nvSpPr>
        <p:spPr>
          <a:xfrm>
            <a:off x="1482724" y="3124199"/>
            <a:ext cx="5426158" cy="2785532"/>
          </a:xfrm>
        </p:spPr>
        <p:txBody>
          <a:bodyPr>
            <a:normAutofit/>
          </a:bodyPr>
          <a:lstStyle/>
          <a:p>
            <a:r>
              <a:rPr lang="en-US" sz="5000" b="1" dirty="0">
                <a:latin typeface="Old English Text MT" panose="03040902040508030806" pitchFamily="66" charset="0"/>
              </a:rPr>
              <a:t>WE THE CONSUMERS</a:t>
            </a:r>
            <a:endParaRPr lang="en-US" sz="5000" dirty="0"/>
          </a:p>
        </p:txBody>
      </p:sp>
      <p:pic>
        <p:nvPicPr>
          <p:cNvPr id="4098" name="Picture 2" descr="Statue of Liberty | History, Information, Height, Poem, &amp; Facts | Britannica">
            <a:extLst>
              <a:ext uri="{FF2B5EF4-FFF2-40B4-BE49-F238E27FC236}">
                <a16:creationId xmlns:a16="http://schemas.microsoft.com/office/drawing/2014/main" id="{32D8D36A-729C-FF6A-2E54-68450335A99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120" r="261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4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311-8451-B6D0-DC44-119E8E8B033E}"/>
              </a:ext>
            </a:extLst>
          </p:cNvPr>
          <p:cNvSpPr>
            <a:spLocks noGrp="1"/>
          </p:cNvSpPr>
          <p:nvPr>
            <p:ph type="title"/>
          </p:nvPr>
        </p:nvSpPr>
        <p:spPr>
          <a:xfrm>
            <a:off x="1484311" y="191387"/>
            <a:ext cx="10018713" cy="1175452"/>
          </a:xfrm>
        </p:spPr>
        <p:txBody>
          <a:bodyPr/>
          <a:lstStyle/>
          <a:p>
            <a:r>
              <a:rPr lang="en-US" b="1" dirty="0"/>
              <a:t>THE BUGGY-WHIP ANALOGY</a:t>
            </a:r>
          </a:p>
        </p:txBody>
      </p:sp>
      <p:pic>
        <p:nvPicPr>
          <p:cNvPr id="1026" name="Picture 2" descr="What Company Made the Last Buggy Whip in America and Was It Really the  Best? | Mid-19th Century Life">
            <a:extLst>
              <a:ext uri="{FF2B5EF4-FFF2-40B4-BE49-F238E27FC236}">
                <a16:creationId xmlns:a16="http://schemas.microsoft.com/office/drawing/2014/main" id="{4E920909-D8BC-F584-D9CB-34D0A842A0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1040" y="1818167"/>
            <a:ext cx="11386281" cy="471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52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F003-CC38-9903-A365-64E427E4D840}"/>
              </a:ext>
            </a:extLst>
          </p:cNvPr>
          <p:cNvSpPr>
            <a:spLocks noGrp="1"/>
          </p:cNvSpPr>
          <p:nvPr>
            <p:ph type="title"/>
          </p:nvPr>
        </p:nvSpPr>
        <p:spPr/>
        <p:txBody>
          <a:bodyPr>
            <a:normAutofit/>
          </a:bodyPr>
          <a:lstStyle/>
          <a:p>
            <a:r>
              <a:rPr lang="en-US" sz="4400" b="1" dirty="0"/>
              <a:t>IT’S HARDER IN AN APARTMENT!</a:t>
            </a:r>
          </a:p>
        </p:txBody>
      </p:sp>
      <p:pic>
        <p:nvPicPr>
          <p:cNvPr id="2050" name="Picture 2" descr="Single-Family Home: Defined And Explained | Rocket Mortgage">
            <a:extLst>
              <a:ext uri="{FF2B5EF4-FFF2-40B4-BE49-F238E27FC236}">
                <a16:creationId xmlns:a16="http://schemas.microsoft.com/office/drawing/2014/main" id="{2650DB9C-B979-2C98-036E-F4A967FCE99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08" y="2538664"/>
            <a:ext cx="726854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Build An Apartment Complex In 10 Steps">
            <a:extLst>
              <a:ext uri="{FF2B5EF4-FFF2-40B4-BE49-F238E27FC236}">
                <a16:creationId xmlns:a16="http://schemas.microsoft.com/office/drawing/2014/main" id="{3455DA95-C970-C1D0-D6BD-5DB1E7F3EE7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96000" y="2438399"/>
            <a:ext cx="5677194" cy="377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6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4FFD-4285-FB2B-4F1D-CC2D2D63799A}"/>
              </a:ext>
            </a:extLst>
          </p:cNvPr>
          <p:cNvSpPr>
            <a:spLocks noGrp="1"/>
          </p:cNvSpPr>
          <p:nvPr>
            <p:ph type="title"/>
          </p:nvPr>
        </p:nvSpPr>
        <p:spPr/>
        <p:txBody>
          <a:bodyPr>
            <a:normAutofit/>
          </a:bodyPr>
          <a:lstStyle/>
          <a:p>
            <a:r>
              <a:rPr lang="en-US" b="1" dirty="0"/>
              <a:t>THERE’S A LOT WE </a:t>
            </a:r>
            <a:r>
              <a:rPr lang="en-US" b="1" i="1" dirty="0"/>
              <a:t>CAN </a:t>
            </a:r>
            <a:r>
              <a:rPr lang="en-US" b="1" dirty="0"/>
              <a:t>DO</a:t>
            </a:r>
          </a:p>
        </p:txBody>
      </p:sp>
      <p:pic>
        <p:nvPicPr>
          <p:cNvPr id="3076" name="Picture 4" descr="Senior Power! | The Grim Adventures of Billy and Mandy Wiki | Fandom">
            <a:extLst>
              <a:ext uri="{FF2B5EF4-FFF2-40B4-BE49-F238E27FC236}">
                <a16:creationId xmlns:a16="http://schemas.microsoft.com/office/drawing/2014/main" id="{90848FAA-BEB3-EA47-C789-E8E16BD8451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84311" y="2438399"/>
            <a:ext cx="4583381" cy="34508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ant to Tap into the Lucrative Senior Market? Follow the Money">
            <a:extLst>
              <a:ext uri="{FF2B5EF4-FFF2-40B4-BE49-F238E27FC236}">
                <a16:creationId xmlns:a16="http://schemas.microsoft.com/office/drawing/2014/main" id="{F524CC2F-BF6F-C8D1-0B29-19F3A418141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791110" y="2528886"/>
            <a:ext cx="6624698" cy="345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7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6D1D-FE2D-B91D-534B-5F911F17684F}"/>
              </a:ext>
            </a:extLst>
          </p:cNvPr>
          <p:cNvSpPr>
            <a:spLocks noGrp="1"/>
          </p:cNvSpPr>
          <p:nvPr>
            <p:ph type="title"/>
          </p:nvPr>
        </p:nvSpPr>
        <p:spPr/>
        <p:txBody>
          <a:bodyPr>
            <a:normAutofit/>
          </a:bodyPr>
          <a:lstStyle/>
          <a:p>
            <a:r>
              <a:rPr lang="en-US" sz="4400" b="1" dirty="0"/>
              <a:t>1. STOP YOUR AIR TRAVEL</a:t>
            </a:r>
          </a:p>
        </p:txBody>
      </p:sp>
      <p:sp>
        <p:nvSpPr>
          <p:cNvPr id="3" name="Content Placeholder 2">
            <a:extLst>
              <a:ext uri="{FF2B5EF4-FFF2-40B4-BE49-F238E27FC236}">
                <a16:creationId xmlns:a16="http://schemas.microsoft.com/office/drawing/2014/main" id="{78622008-AD7F-A83A-3041-FB3A2E1BFEA2}"/>
              </a:ext>
            </a:extLst>
          </p:cNvPr>
          <p:cNvSpPr>
            <a:spLocks noGrp="1"/>
          </p:cNvSpPr>
          <p:nvPr>
            <p:ph idx="1"/>
          </p:nvPr>
        </p:nvSpPr>
        <p:spPr>
          <a:xfrm>
            <a:off x="1484310" y="1952978"/>
            <a:ext cx="10018713" cy="4301065"/>
          </a:xfrm>
        </p:spPr>
        <p:txBody>
          <a:bodyPr>
            <a:noAutofit/>
          </a:bodyPr>
          <a:lstStyle/>
          <a:p>
            <a:r>
              <a:rPr lang="en-US" sz="3200" dirty="0"/>
              <a:t>By far the biggest source of emissions</a:t>
            </a:r>
          </a:p>
          <a:p>
            <a:r>
              <a:rPr lang="en-US" sz="3200" dirty="0"/>
              <a:t>The aviation industry is working on renewable fuel, but it’s going to be a few years before it happens significantly enough</a:t>
            </a:r>
          </a:p>
          <a:p>
            <a:r>
              <a:rPr lang="en-US" sz="3200" dirty="0"/>
              <a:t>You can buy carbon offsets</a:t>
            </a:r>
          </a:p>
          <a:p>
            <a:r>
              <a:rPr lang="en-US" sz="3200" dirty="0"/>
              <a:t>As grandparents, the needs and wishes of family and friends may prevail.</a:t>
            </a:r>
          </a:p>
        </p:txBody>
      </p:sp>
    </p:spTree>
    <p:extLst>
      <p:ext uri="{BB962C8B-B14F-4D97-AF65-F5344CB8AC3E}">
        <p14:creationId xmlns:p14="http://schemas.microsoft.com/office/powerpoint/2010/main" val="422502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3106</TotalTime>
  <Words>5484</Words>
  <Application>Microsoft Office PowerPoint</Application>
  <PresentationFormat>Widescreen</PresentationFormat>
  <Paragraphs>317</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vt:lpstr>
      <vt:lpstr>Arial</vt:lpstr>
      <vt:lpstr>Calibri</vt:lpstr>
      <vt:lpstr>Calibri </vt:lpstr>
      <vt:lpstr>Corbel</vt:lpstr>
      <vt:lpstr>Georgia</vt:lpstr>
      <vt:lpstr>inherit</vt:lpstr>
      <vt:lpstr>Old English Text MT</vt:lpstr>
      <vt:lpstr>roboto-regular</vt:lpstr>
      <vt:lpstr>Times New Roman</vt:lpstr>
      <vt:lpstr>Parallax</vt:lpstr>
      <vt:lpstr>SHRINKING ONE’S PERSONAL CARBON FOOTPRINT</vt:lpstr>
      <vt:lpstr>SO, IF THESE GUYS JUST GOT THEIR ACTS TOGETHER…???</vt:lpstr>
      <vt:lpstr>AMERICAN EMISSIONS ARE SOME OF THE HIGHEST IN THE WORLD</vt:lpstr>
      <vt:lpstr>SO IS THIS REALLY OUR JOB?</vt:lpstr>
      <vt:lpstr>WE THE PEOPLE are also</vt:lpstr>
      <vt:lpstr>THE BUGGY-WHIP ANALOGY</vt:lpstr>
      <vt:lpstr>IT’S HARDER IN AN APARTMENT!</vt:lpstr>
      <vt:lpstr>THERE’S A LOT WE CAN DO</vt:lpstr>
      <vt:lpstr>1. STOP YOUR AIR TRAVEL</vt:lpstr>
      <vt:lpstr>CARBON OFFSETS</vt:lpstr>
      <vt:lpstr>PowerPoint Presentation</vt:lpstr>
      <vt:lpstr>QUESTIONS</vt:lpstr>
      <vt:lpstr>2. SIGN UP FOR RENEWABLE ENERGY</vt:lpstr>
      <vt:lpstr>3. CHANGE OUT ALL PERSONAL LIGHT BULBS  TO LEDS</vt:lpstr>
      <vt:lpstr>4.INSTALL INSIDE-WINDOW INSULATION</vt:lpstr>
      <vt:lpstr>5. USE AN ELECTRIC VEHICLE (EV)</vt:lpstr>
      <vt:lpstr>USE LESS HOT WATER</vt:lpstr>
      <vt:lpstr>7. SHOP AT CONSIGNMENT AND THRIFT STORES</vt:lpstr>
      <vt:lpstr>8. PURCHASE CLOTHING FROM FIRMS THAT USE RECYCLED MATERIALS</vt:lpstr>
      <vt:lpstr>PARTICIPATE IN COMMUNITY LEAVE ONE, TAKE ONE AND YARD SALE EVENTS</vt:lpstr>
      <vt:lpstr>13. DUMP THE CAR AND USE THE BUS!</vt:lpstr>
      <vt:lpstr>16. EAT MUCH LESS MEAT</vt:lpstr>
      <vt:lpstr>14. INSTALL A MINI-SPLIT HEAT PUMP</vt:lpstr>
      <vt:lpstr>Laundry Day for Baggies!</vt:lpstr>
      <vt:lpstr>QUESTIONS</vt:lpstr>
      <vt:lpstr>AND IF YOU STILL OWN YOUR HOME?</vt:lpstr>
      <vt:lpstr>BACK TO THE BIG PICTURE--WHY HAS THE IPCC BEEN SO INEFFECTIVE?</vt:lpstr>
      <vt:lpstr>BEYOND OUR HOUSEHOLDS, WHAT CAN WE DO?</vt:lpstr>
      <vt:lpstr>SO, YET AGAIN, WHAT CAN WE DO?</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SHRINKING ONE’S PERSONAL CARBON FOOTPRINT</dc:title>
  <dc:creator>Julie Rodwell</dc:creator>
  <cp:lastModifiedBy>Julie Rodwell</cp:lastModifiedBy>
  <cp:revision>11</cp:revision>
  <cp:lastPrinted>2024-06-17T20:03:14Z</cp:lastPrinted>
  <dcterms:created xsi:type="dcterms:W3CDTF">2023-10-09T21:30:58Z</dcterms:created>
  <dcterms:modified xsi:type="dcterms:W3CDTF">2024-06-18T16:41:10Z</dcterms:modified>
</cp:coreProperties>
</file>