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65" r:id="rId8"/>
    <p:sldId id="259" r:id="rId9"/>
    <p:sldId id="260" r:id="rId10"/>
    <p:sldId id="261" r:id="rId11"/>
    <p:sldId id="262" r:id="rId12"/>
    <p:sldId id="263" r:id="rId13"/>
    <p:sldId id="264"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B73788-B699-4445-BACE-E706C77EAF29}" v="47" dt="2025-03-03T22:18:44.6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82" d="100"/>
          <a:sy n="82" d="100"/>
        </p:scale>
        <p:origin x="8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6A41B8-765D-4A00-A918-CD0342D1EA2B}"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30F87-1D3B-4E6D-9253-593BF7E81FEF}" type="slidenum">
              <a:rPr lang="en-US" smtClean="0"/>
              <a:t>‹#›</a:t>
            </a:fld>
            <a:endParaRPr lang="en-US"/>
          </a:p>
        </p:txBody>
      </p:sp>
    </p:spTree>
    <p:extLst>
      <p:ext uri="{BB962C8B-B14F-4D97-AF65-F5344CB8AC3E}">
        <p14:creationId xmlns:p14="http://schemas.microsoft.com/office/powerpoint/2010/main" val="1582469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6A41B8-765D-4A00-A918-CD0342D1EA2B}"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30F87-1D3B-4E6D-9253-593BF7E81FEF}" type="slidenum">
              <a:rPr lang="en-US" smtClean="0"/>
              <a:t>‹#›</a:t>
            </a:fld>
            <a:endParaRPr lang="en-US"/>
          </a:p>
        </p:txBody>
      </p:sp>
    </p:spTree>
    <p:extLst>
      <p:ext uri="{BB962C8B-B14F-4D97-AF65-F5344CB8AC3E}">
        <p14:creationId xmlns:p14="http://schemas.microsoft.com/office/powerpoint/2010/main" val="23192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6A41B8-765D-4A00-A918-CD0342D1EA2B}"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30F87-1D3B-4E6D-9253-593BF7E81FEF}" type="slidenum">
              <a:rPr lang="en-US" smtClean="0"/>
              <a:t>‹#›</a:t>
            </a:fld>
            <a:endParaRPr lang="en-US"/>
          </a:p>
        </p:txBody>
      </p:sp>
    </p:spTree>
    <p:extLst>
      <p:ext uri="{BB962C8B-B14F-4D97-AF65-F5344CB8AC3E}">
        <p14:creationId xmlns:p14="http://schemas.microsoft.com/office/powerpoint/2010/main" val="1496669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6A41B8-765D-4A00-A918-CD0342D1EA2B}"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30F87-1D3B-4E6D-9253-593BF7E81FEF}" type="slidenum">
              <a:rPr lang="en-US" smtClean="0"/>
              <a:t>‹#›</a:t>
            </a:fld>
            <a:endParaRPr lang="en-US"/>
          </a:p>
        </p:txBody>
      </p:sp>
    </p:spTree>
    <p:extLst>
      <p:ext uri="{BB962C8B-B14F-4D97-AF65-F5344CB8AC3E}">
        <p14:creationId xmlns:p14="http://schemas.microsoft.com/office/powerpoint/2010/main" val="426271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6A41B8-765D-4A00-A918-CD0342D1EA2B}"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30F87-1D3B-4E6D-9253-593BF7E81FEF}" type="slidenum">
              <a:rPr lang="en-US" smtClean="0"/>
              <a:t>‹#›</a:t>
            </a:fld>
            <a:endParaRPr lang="en-US"/>
          </a:p>
        </p:txBody>
      </p:sp>
    </p:spTree>
    <p:extLst>
      <p:ext uri="{BB962C8B-B14F-4D97-AF65-F5344CB8AC3E}">
        <p14:creationId xmlns:p14="http://schemas.microsoft.com/office/powerpoint/2010/main" val="39306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6A41B8-765D-4A00-A918-CD0342D1EA2B}" type="datetimeFigureOut">
              <a:rPr lang="en-US" smtClean="0"/>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30F87-1D3B-4E6D-9253-593BF7E81FEF}" type="slidenum">
              <a:rPr lang="en-US" smtClean="0"/>
              <a:t>‹#›</a:t>
            </a:fld>
            <a:endParaRPr lang="en-US"/>
          </a:p>
        </p:txBody>
      </p:sp>
    </p:spTree>
    <p:extLst>
      <p:ext uri="{BB962C8B-B14F-4D97-AF65-F5344CB8AC3E}">
        <p14:creationId xmlns:p14="http://schemas.microsoft.com/office/powerpoint/2010/main" val="1765326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6A41B8-765D-4A00-A918-CD0342D1EA2B}" type="datetimeFigureOut">
              <a:rPr lang="en-US" smtClean="0"/>
              <a:t>3/2/2025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330F87-1D3B-4E6D-9253-593BF7E81FEF}" type="slidenum">
              <a:rPr lang="en-US" smtClean="0"/>
              <a:t>‹#›</a:t>
            </a:fld>
            <a:endParaRPr lang="en-US"/>
          </a:p>
        </p:txBody>
      </p:sp>
    </p:spTree>
    <p:extLst>
      <p:ext uri="{BB962C8B-B14F-4D97-AF65-F5344CB8AC3E}">
        <p14:creationId xmlns:p14="http://schemas.microsoft.com/office/powerpoint/2010/main" val="302198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6A41B8-765D-4A00-A918-CD0342D1EA2B}" type="datetimeFigureOut">
              <a:rPr lang="en-US" smtClean="0"/>
              <a:t>3/2/2025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330F87-1D3B-4E6D-9253-593BF7E81FEF}" type="slidenum">
              <a:rPr lang="en-US" smtClean="0"/>
              <a:t>‹#›</a:t>
            </a:fld>
            <a:endParaRPr lang="en-US"/>
          </a:p>
        </p:txBody>
      </p:sp>
    </p:spTree>
    <p:extLst>
      <p:ext uri="{BB962C8B-B14F-4D97-AF65-F5344CB8AC3E}">
        <p14:creationId xmlns:p14="http://schemas.microsoft.com/office/powerpoint/2010/main" val="2803155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6A41B8-765D-4A00-A918-CD0342D1EA2B}" type="datetimeFigureOut">
              <a:rPr lang="en-US" smtClean="0"/>
              <a:t>3/2/2025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330F87-1D3B-4E6D-9253-593BF7E81FEF}" type="slidenum">
              <a:rPr lang="en-US" smtClean="0"/>
              <a:t>‹#›</a:t>
            </a:fld>
            <a:endParaRPr lang="en-US"/>
          </a:p>
        </p:txBody>
      </p:sp>
    </p:spTree>
    <p:extLst>
      <p:ext uri="{BB962C8B-B14F-4D97-AF65-F5344CB8AC3E}">
        <p14:creationId xmlns:p14="http://schemas.microsoft.com/office/powerpoint/2010/main" val="3252113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6A41B8-765D-4A00-A918-CD0342D1EA2B}" type="datetimeFigureOut">
              <a:rPr lang="en-US" smtClean="0"/>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30F87-1D3B-4E6D-9253-593BF7E81FEF}" type="slidenum">
              <a:rPr lang="en-US" smtClean="0"/>
              <a:t>‹#›</a:t>
            </a:fld>
            <a:endParaRPr lang="en-US"/>
          </a:p>
        </p:txBody>
      </p:sp>
    </p:spTree>
    <p:extLst>
      <p:ext uri="{BB962C8B-B14F-4D97-AF65-F5344CB8AC3E}">
        <p14:creationId xmlns:p14="http://schemas.microsoft.com/office/powerpoint/2010/main" val="357792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6A41B8-765D-4A00-A918-CD0342D1EA2B}" type="datetimeFigureOut">
              <a:rPr lang="en-US" smtClean="0"/>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30F87-1D3B-4E6D-9253-593BF7E81FEF}" type="slidenum">
              <a:rPr lang="en-US" smtClean="0"/>
              <a:t>‹#›</a:t>
            </a:fld>
            <a:endParaRPr lang="en-US"/>
          </a:p>
        </p:txBody>
      </p:sp>
    </p:spTree>
    <p:extLst>
      <p:ext uri="{BB962C8B-B14F-4D97-AF65-F5344CB8AC3E}">
        <p14:creationId xmlns:p14="http://schemas.microsoft.com/office/powerpoint/2010/main" val="3122750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146A41B8-765D-4A00-A918-CD0342D1EA2B}" type="datetimeFigureOut">
              <a:rPr lang="en-US" smtClean="0"/>
              <a:t>3/2/2025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6E330F87-1D3B-4E6D-9253-593BF7E81FEF}" type="slidenum">
              <a:rPr lang="en-US" smtClean="0"/>
              <a:t>‹#›</a:t>
            </a:fld>
            <a:endParaRPr lang="en-US"/>
          </a:p>
        </p:txBody>
      </p:sp>
    </p:spTree>
    <p:extLst>
      <p:ext uri="{BB962C8B-B14F-4D97-AF65-F5344CB8AC3E}">
        <p14:creationId xmlns:p14="http://schemas.microsoft.com/office/powerpoint/2010/main" val="119418291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mpyzauPzKjE" TargetMode="External"/><Relationship Id="rId2" Type="http://schemas.openxmlformats.org/officeDocument/2006/relationships/hyperlink" Target="https://mountains2thesea.com/about" TargetMode="External"/><Relationship Id="rId1" Type="http://schemas.openxmlformats.org/officeDocument/2006/relationships/slideLayout" Target="../slideLayouts/slideLayout2.xml"/><Relationship Id="rId5" Type="http://schemas.openxmlformats.org/officeDocument/2006/relationships/hyperlink" Target="https://www.youtube.com/watch?v=FkgTnjDx_sE" TargetMode="External"/><Relationship Id="rId4" Type="http://schemas.openxmlformats.org/officeDocument/2006/relationships/hyperlink" Target="https://findingaids.loc.gov/exist_collections/ead3pdf/afc/2005/af005001.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video" Target="https://www.youtube.com/embed/nh9jokvMSZc?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ideo" Target="https://www.youtube.com/embed/ytVXb_7lQng?feature=oemb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video" Target="https://www.youtube.com/embed/zDEua85M_JA?feature=oembed" TargetMode="External"/><Relationship Id="rId5" Type="http://schemas.openxmlformats.org/officeDocument/2006/relationships/image" Target="../media/image6.jp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video" Target="https://www.youtube.com/embed/xlgtstszi_Q?feature=oembed"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https://www.youtube.com/embed/TH0ssz5g-b8?feature=oembed" TargetMode="External"/><Relationship Id="rId1" Type="http://schemas.openxmlformats.org/officeDocument/2006/relationships/video" Target="https://www.youtube.com/embed/cQP6iVW8EH8?feature=oembed" TargetMode="Externa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https://www.youtube.com/embed/DZ-JbQ5s6NI?feature=oembed" TargetMode="External"/><Relationship Id="rId1" Type="http://schemas.openxmlformats.org/officeDocument/2006/relationships/video" Target="https://www.youtube.com/embed/nxQL4ICLTjY?feature=oembed" TargetMode="Externa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video" Target="https://www.youtube.com/embed/CtP7HflTVSo?feature=oembed" TargetMode="External"/><Relationship Id="rId7" Type="http://schemas.openxmlformats.org/officeDocument/2006/relationships/image" Target="../media/image17.jpeg"/><Relationship Id="rId2" Type="http://schemas.openxmlformats.org/officeDocument/2006/relationships/video" Target="https://www.youtube.com/embed/DHQtSTTPROA?feature=oembed" TargetMode="External"/><Relationship Id="rId1" Type="http://schemas.openxmlformats.org/officeDocument/2006/relationships/video" Target="https://www.youtube.com/embed/24oBuuuWkXc?feature=oembed" TargetMode="Externa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35CB2F-9DA9-5B1D-0DEC-014CD8C1E91C}"/>
              </a:ext>
            </a:extLst>
          </p:cNvPr>
          <p:cNvSpPr>
            <a:spLocks noGrp="1"/>
          </p:cNvSpPr>
          <p:nvPr>
            <p:ph type="title"/>
          </p:nvPr>
        </p:nvSpPr>
        <p:spPr>
          <a:xfrm>
            <a:off x="762000" y="224692"/>
            <a:ext cx="10515600" cy="912690"/>
          </a:xfrm>
        </p:spPr>
        <p:txBody>
          <a:bodyPr>
            <a:normAutofit/>
          </a:bodyPr>
          <a:lstStyle/>
          <a:p>
            <a:pPr algn="ctr"/>
            <a:r>
              <a:rPr lang="en-US" sz="3600" dirty="0" err="1">
                <a:latin typeface="Times New Roman" panose="02020603050405020304" pitchFamily="18" charset="0"/>
                <a:cs typeface="Times New Roman" panose="02020603050405020304" pitchFamily="18" charset="0"/>
              </a:rPr>
              <a:t>Songcatchers</a:t>
            </a:r>
            <a:r>
              <a:rPr lang="en-US" sz="3600" dirty="0">
                <a:latin typeface="Times New Roman" panose="02020603050405020304" pitchFamily="18" charset="0"/>
                <a:cs typeface="Times New Roman" panose="02020603050405020304" pitchFamily="18" charset="0"/>
              </a:rPr>
              <a:t>: Frank and Anne Warner</a:t>
            </a:r>
          </a:p>
        </p:txBody>
      </p:sp>
      <p:sp>
        <p:nvSpPr>
          <p:cNvPr id="5" name="Content Placeholder 4">
            <a:extLst>
              <a:ext uri="{FF2B5EF4-FFF2-40B4-BE49-F238E27FC236}">
                <a16:creationId xmlns:a16="http://schemas.microsoft.com/office/drawing/2014/main" id="{7DD14933-FE35-5920-B599-AE19257545D9}"/>
              </a:ext>
            </a:extLst>
          </p:cNvPr>
          <p:cNvSpPr>
            <a:spLocks noGrp="1"/>
          </p:cNvSpPr>
          <p:nvPr>
            <p:ph sz="half" idx="1"/>
          </p:nvPr>
        </p:nvSpPr>
        <p:spPr>
          <a:xfrm>
            <a:off x="838200" y="1348154"/>
            <a:ext cx="5181600" cy="5017477"/>
          </a:xfrm>
        </p:spPr>
        <p:txBody>
          <a:bodyPr>
            <a:normAutofit lnSpcReduction="10000"/>
          </a:bodyPr>
          <a:lstStyle/>
          <a:p>
            <a:r>
              <a:rPr lang="en-US" dirty="0">
                <a:latin typeface="Times New Roman" panose="02020603050405020304" pitchFamily="18" charset="0"/>
                <a:cs typeface="Times New Roman" panose="02020603050405020304" pitchFamily="18" charset="0"/>
              </a:rPr>
              <a:t>Between 1938-1969, they collected about 1000 songs.</a:t>
            </a:r>
          </a:p>
          <a:p>
            <a:r>
              <a:rPr lang="en-US" dirty="0">
                <a:latin typeface="Times New Roman" panose="02020603050405020304" pitchFamily="18" charset="0"/>
                <a:cs typeface="Times New Roman" panose="02020603050405020304" pitchFamily="18" charset="0"/>
              </a:rPr>
              <a:t>Southern Appalachians; Outer Banks; Tidewater Virginia;  Maine and Vermont; Adirondacks in upstate New York.</a:t>
            </a:r>
          </a:p>
          <a:p>
            <a:r>
              <a:rPr lang="en-US" dirty="0">
                <a:latin typeface="Times New Roman" panose="02020603050405020304" pitchFamily="18" charset="0"/>
                <a:cs typeface="Times New Roman" panose="02020603050405020304" pitchFamily="18" charset="0"/>
              </a:rPr>
              <a:t>Archive is housed in the American Folklife Center, the Library of Congress.</a:t>
            </a:r>
          </a:p>
          <a:p>
            <a:r>
              <a:rPr lang="en-US" i="1" dirty="0">
                <a:latin typeface="Times New Roman" panose="02020603050405020304" pitchFamily="18" charset="0"/>
                <a:cs typeface="Times New Roman" panose="02020603050405020304" pitchFamily="18" charset="0"/>
              </a:rPr>
              <a:t>Traditional American Folk Songs, </a:t>
            </a:r>
            <a:r>
              <a:rPr lang="en-US" dirty="0">
                <a:latin typeface="Times New Roman" panose="02020603050405020304" pitchFamily="18" charset="0"/>
                <a:cs typeface="Times New Roman" panose="02020603050405020304" pitchFamily="18" charset="0"/>
              </a:rPr>
              <a:t>1984.</a:t>
            </a:r>
            <a:endParaRPr lang="en-US" i="1" dirty="0">
              <a:latin typeface="Times New Roman" panose="02020603050405020304" pitchFamily="18" charset="0"/>
              <a:cs typeface="Times New Roman" panose="02020603050405020304" pitchFamily="18" charset="0"/>
            </a:endParaRPr>
          </a:p>
        </p:txBody>
      </p:sp>
      <p:pic>
        <p:nvPicPr>
          <p:cNvPr id="1026" name="Picture 2" descr="Frank and Anne Warner, Rebecca King Jones">
            <a:extLst>
              <a:ext uri="{FF2B5EF4-FFF2-40B4-BE49-F238E27FC236}">
                <a16:creationId xmlns:a16="http://schemas.microsoft.com/office/drawing/2014/main" id="{C2B5B518-1DB0-C44F-9F31-4AC7419DB35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83215" y="2491772"/>
            <a:ext cx="5181600" cy="240944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C6187D3-5AF6-1CF1-5E39-2169DD9B5913}"/>
              </a:ext>
            </a:extLst>
          </p:cNvPr>
          <p:cNvSpPr txBox="1"/>
          <p:nvPr/>
        </p:nvSpPr>
        <p:spPr>
          <a:xfrm>
            <a:off x="8182708" y="5096580"/>
            <a:ext cx="1758461" cy="507831"/>
          </a:xfrm>
          <a:prstGeom prst="rect">
            <a:avLst/>
          </a:prstGeom>
          <a:noFill/>
        </p:spPr>
        <p:txBody>
          <a:bodyPr wrap="square">
            <a:spAutoFit/>
          </a:bodyPr>
          <a:lstStyle/>
          <a:p>
            <a:r>
              <a:rPr lang="en-US" sz="900" dirty="0"/>
              <a:t>https://mountains2thesea.com</a:t>
            </a:r>
            <a:r>
              <a:rPr lang="en-US" dirty="0"/>
              <a:t>/</a:t>
            </a:r>
          </a:p>
        </p:txBody>
      </p:sp>
      <p:sp>
        <p:nvSpPr>
          <p:cNvPr id="9" name="TextBox 8">
            <a:extLst>
              <a:ext uri="{FF2B5EF4-FFF2-40B4-BE49-F238E27FC236}">
                <a16:creationId xmlns:a16="http://schemas.microsoft.com/office/drawing/2014/main" id="{D81527C2-AB7B-C779-7363-2D56789C4A0A}"/>
              </a:ext>
            </a:extLst>
          </p:cNvPr>
          <p:cNvSpPr txBox="1"/>
          <p:nvPr/>
        </p:nvSpPr>
        <p:spPr>
          <a:xfrm>
            <a:off x="6711216" y="1825625"/>
            <a:ext cx="490390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Recording Rebecca King Jones, Durham, NC 1940</a:t>
            </a:r>
          </a:p>
        </p:txBody>
      </p:sp>
    </p:spTree>
    <p:extLst>
      <p:ext uri="{BB962C8B-B14F-4D97-AF65-F5344CB8AC3E}">
        <p14:creationId xmlns:p14="http://schemas.microsoft.com/office/powerpoint/2010/main" val="933059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38A9A-DADF-5A7E-E44B-EEA52333496B}"/>
              </a:ext>
            </a:extLst>
          </p:cNvPr>
          <p:cNvSpPr>
            <a:spLocks noGrp="1"/>
          </p:cNvSpPr>
          <p:nvPr>
            <p:ph type="title"/>
          </p:nvPr>
        </p:nvSpPr>
        <p:spPr>
          <a:xfrm>
            <a:off x="838200" y="177555"/>
            <a:ext cx="10515600" cy="748567"/>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Fathers Now Our Meeting Is Over</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Buna Vista (Presnell Hicks) 1959</a:t>
            </a:r>
          </a:p>
        </p:txBody>
      </p:sp>
      <p:sp>
        <p:nvSpPr>
          <p:cNvPr id="3" name="Content Placeholder 2">
            <a:extLst>
              <a:ext uri="{FF2B5EF4-FFF2-40B4-BE49-F238E27FC236}">
                <a16:creationId xmlns:a16="http://schemas.microsoft.com/office/drawing/2014/main" id="{23ACF888-DA5E-5408-F02D-2586ED762BB2}"/>
              </a:ext>
            </a:extLst>
          </p:cNvPr>
          <p:cNvSpPr>
            <a:spLocks noGrp="1"/>
          </p:cNvSpPr>
          <p:nvPr>
            <p:ph idx="1"/>
          </p:nvPr>
        </p:nvSpPr>
        <p:spPr>
          <a:xfrm>
            <a:off x="193430" y="1628897"/>
            <a:ext cx="11805139" cy="5051548"/>
          </a:xfrm>
        </p:spPr>
        <p:txBody>
          <a:bodyPr numCol="2">
            <a:normAutofit lnSpcReduction="10000"/>
          </a:bodyPr>
          <a:lstStyle/>
          <a:p>
            <a:pPr marL="0" indent="0">
              <a:buNone/>
            </a:pPr>
            <a:r>
              <a:rPr lang="en-US" dirty="0">
                <a:latin typeface="Times New Roman" panose="02020603050405020304" pitchFamily="18" charset="0"/>
                <a:cs typeface="Times New Roman" panose="02020603050405020304" pitchFamily="18" charset="0"/>
              </a:rPr>
              <a:t>Now, my friends, the meeting is over;</a:t>
            </a:r>
          </a:p>
          <a:p>
            <a:pPr marL="0" indent="0">
              <a:buNone/>
            </a:pPr>
            <a:r>
              <a:rPr lang="en-US" dirty="0">
                <a:latin typeface="Times New Roman" panose="02020603050405020304" pitchFamily="18" charset="0"/>
                <a:cs typeface="Times New Roman" panose="02020603050405020304" pitchFamily="18" charset="0"/>
              </a:rPr>
              <a:t>Fathers, we must part.</a:t>
            </a:r>
          </a:p>
          <a:p>
            <a:pPr marL="0" indent="0">
              <a:buNone/>
            </a:pPr>
            <a:r>
              <a:rPr lang="en-US" dirty="0">
                <a:latin typeface="Times New Roman" panose="02020603050405020304" pitchFamily="18" charset="0"/>
                <a:cs typeface="Times New Roman" panose="02020603050405020304" pitchFamily="18" charset="0"/>
              </a:rPr>
              <a:t>And, if I never see you any more,</a:t>
            </a:r>
          </a:p>
          <a:p>
            <a:pPr marL="0" indent="0">
              <a:buNone/>
            </a:pPr>
            <a:r>
              <a:rPr lang="en-US" dirty="0">
                <a:latin typeface="Times New Roman" panose="02020603050405020304" pitchFamily="18" charset="0"/>
                <a:cs typeface="Times New Roman" panose="02020603050405020304" pitchFamily="18" charset="0"/>
              </a:rPr>
              <a:t>I’ll love you in my heart.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Chorus (repeated after each verse):</a:t>
            </a:r>
          </a:p>
          <a:p>
            <a:pPr marL="0" indent="0">
              <a:buNone/>
            </a:pPr>
            <a:r>
              <a:rPr lang="en-US" dirty="0">
                <a:latin typeface="Times New Roman" panose="02020603050405020304" pitchFamily="18" charset="0"/>
                <a:cs typeface="Times New Roman" panose="02020603050405020304" pitchFamily="18" charset="0"/>
              </a:rPr>
              <a:t>We will land on shore,</a:t>
            </a:r>
          </a:p>
          <a:p>
            <a:pPr marL="0" indent="0">
              <a:buNone/>
            </a:pPr>
            <a:r>
              <a:rPr lang="en-US" dirty="0">
                <a:latin typeface="Times New Roman" panose="02020603050405020304" pitchFamily="18" charset="0"/>
                <a:cs typeface="Times New Roman" panose="02020603050405020304" pitchFamily="18" charset="0"/>
              </a:rPr>
              <a:t>We will land on shore,</a:t>
            </a:r>
          </a:p>
          <a:p>
            <a:pPr marL="0" indent="0">
              <a:buNone/>
            </a:pPr>
            <a:r>
              <a:rPr lang="en-US" dirty="0">
                <a:latin typeface="Times New Roman" panose="02020603050405020304" pitchFamily="18" charset="0"/>
                <a:cs typeface="Times New Roman" panose="02020603050405020304" pitchFamily="18" charset="0"/>
              </a:rPr>
              <a:t>We will land on shore</a:t>
            </a:r>
          </a:p>
          <a:p>
            <a:pPr marL="0" indent="0">
              <a:buNone/>
            </a:pPr>
            <a:r>
              <a:rPr lang="en-US" dirty="0">
                <a:latin typeface="Times New Roman" panose="02020603050405020304" pitchFamily="18" charset="0"/>
                <a:cs typeface="Times New Roman" panose="02020603050405020304" pitchFamily="18" charset="0"/>
              </a:rPr>
              <a:t>And be safe forever more.</a:t>
            </a:r>
          </a:p>
          <a:p>
            <a:pPr marL="0" indent="0">
              <a:buNone/>
            </a:pPr>
            <a:r>
              <a:rPr lang="en-US" dirty="0">
                <a:latin typeface="Times New Roman" panose="02020603050405020304" pitchFamily="18" charset="0"/>
                <a:cs typeface="Times New Roman" panose="02020603050405020304" pitchFamily="18" charset="0"/>
              </a:rPr>
              <a:t>Now, my friends, the meeting is over;</a:t>
            </a:r>
          </a:p>
          <a:p>
            <a:pPr marL="0" indent="0">
              <a:buNone/>
            </a:pPr>
            <a:r>
              <a:rPr lang="en-US" dirty="0">
                <a:latin typeface="Times New Roman" panose="02020603050405020304" pitchFamily="18" charset="0"/>
                <a:cs typeface="Times New Roman" panose="02020603050405020304" pitchFamily="18" charset="0"/>
              </a:rPr>
              <a:t>Brothers, we must part.</a:t>
            </a:r>
          </a:p>
          <a:p>
            <a:pPr marL="0" indent="0">
              <a:buNone/>
            </a:pPr>
            <a:r>
              <a:rPr lang="en-US" dirty="0">
                <a:latin typeface="Times New Roman" panose="02020603050405020304" pitchFamily="18" charset="0"/>
                <a:cs typeface="Times New Roman" panose="02020603050405020304" pitchFamily="18" charset="0"/>
              </a:rPr>
              <a:t>And, if I never see you any more,</a:t>
            </a:r>
          </a:p>
          <a:p>
            <a:pPr marL="0" indent="0">
              <a:buNone/>
            </a:pPr>
            <a:r>
              <a:rPr lang="en-US" dirty="0">
                <a:latin typeface="Times New Roman" panose="02020603050405020304" pitchFamily="18" charset="0"/>
                <a:cs typeface="Times New Roman" panose="02020603050405020304" pitchFamily="18" charset="0"/>
              </a:rPr>
              <a:t>I’ll love you in my heart.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Now, my friends, the meeting is over;</a:t>
            </a:r>
          </a:p>
          <a:p>
            <a:pPr marL="0" indent="0">
              <a:buNone/>
            </a:pPr>
            <a:r>
              <a:rPr lang="en-US" dirty="0">
                <a:latin typeface="Times New Roman" panose="02020603050405020304" pitchFamily="18" charset="0"/>
                <a:cs typeface="Times New Roman" panose="02020603050405020304" pitchFamily="18" charset="0"/>
              </a:rPr>
              <a:t>Sisters, we must part.</a:t>
            </a:r>
          </a:p>
          <a:p>
            <a:pPr marL="0" indent="0">
              <a:buNone/>
            </a:pPr>
            <a:r>
              <a:rPr lang="en-US" dirty="0">
                <a:latin typeface="Times New Roman" panose="02020603050405020304" pitchFamily="18" charset="0"/>
                <a:cs typeface="Times New Roman" panose="02020603050405020304" pitchFamily="18" charset="0"/>
              </a:rPr>
              <a:t>And, if I never see you any more,</a:t>
            </a:r>
          </a:p>
          <a:p>
            <a:pPr marL="0" indent="0">
              <a:buNone/>
            </a:pPr>
            <a:r>
              <a:rPr lang="en-US" dirty="0">
                <a:latin typeface="Times New Roman" panose="02020603050405020304" pitchFamily="18" charset="0"/>
                <a:cs typeface="Times New Roman" panose="02020603050405020304" pitchFamily="18" charset="0"/>
              </a:rPr>
              <a:t>I’ll love you in my heart.</a:t>
            </a:r>
          </a:p>
        </p:txBody>
      </p:sp>
    </p:spTree>
    <p:extLst>
      <p:ext uri="{BB962C8B-B14F-4D97-AF65-F5344CB8AC3E}">
        <p14:creationId xmlns:p14="http://schemas.microsoft.com/office/powerpoint/2010/main" val="327442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DE55C-2B54-EDBF-7D20-C14F3ABA7E0B}"/>
              </a:ext>
            </a:extLst>
          </p:cNvPr>
          <p:cNvSpPr>
            <a:spLocks noGrp="1"/>
          </p:cNvSpPr>
          <p:nvPr>
            <p:ph type="title"/>
          </p:nvPr>
        </p:nvSpPr>
        <p:spPr>
          <a:xfrm>
            <a:off x="838200" y="2808"/>
            <a:ext cx="10515600" cy="678229"/>
          </a:xfrm>
        </p:spPr>
        <p:txBody>
          <a:bodyPr>
            <a:normAutofit/>
          </a:bodyPr>
          <a:lstStyle/>
          <a:p>
            <a:pPr algn="ctr"/>
            <a:r>
              <a:rPr lang="en-US" sz="3600" dirty="0">
                <a:latin typeface="Times New Roman" panose="02020603050405020304" pitchFamily="18" charset="0"/>
                <a:cs typeface="Times New Roman" panose="02020603050405020304" pitchFamily="18" charset="0"/>
              </a:rPr>
              <a:t>Resources</a:t>
            </a:r>
          </a:p>
        </p:txBody>
      </p:sp>
      <p:sp>
        <p:nvSpPr>
          <p:cNvPr id="3" name="Content Placeholder 2">
            <a:extLst>
              <a:ext uri="{FF2B5EF4-FFF2-40B4-BE49-F238E27FC236}">
                <a16:creationId xmlns:a16="http://schemas.microsoft.com/office/drawing/2014/main" id="{F1516D4D-6BAB-D919-F138-4C960B99F8A3}"/>
              </a:ext>
            </a:extLst>
          </p:cNvPr>
          <p:cNvSpPr>
            <a:spLocks noGrp="1"/>
          </p:cNvSpPr>
          <p:nvPr>
            <p:ph idx="1"/>
          </p:nvPr>
        </p:nvSpPr>
        <p:spPr>
          <a:xfrm>
            <a:off x="838200" y="808893"/>
            <a:ext cx="10515600" cy="5791199"/>
          </a:xfrm>
        </p:spPr>
        <p:txBody>
          <a:bodyPr>
            <a:normAutofit/>
          </a:bodyPr>
          <a:lstStyle/>
          <a:p>
            <a:r>
              <a:rPr lang="en-US" sz="2400" i="1" dirty="0">
                <a:latin typeface="Times New Roman" panose="02020603050405020304" pitchFamily="18" charset="0"/>
                <a:cs typeface="Times New Roman" panose="02020603050405020304" pitchFamily="18" charset="0"/>
              </a:rPr>
              <a:t>Traditional American Folk Songs, </a:t>
            </a:r>
            <a:r>
              <a:rPr lang="en-US" sz="2400" dirty="0">
                <a:latin typeface="Times New Roman" panose="02020603050405020304" pitchFamily="18" charset="0"/>
                <a:cs typeface="Times New Roman" panose="02020603050405020304" pitchFamily="18" charset="0"/>
              </a:rPr>
              <a:t>Syracuse University Press,</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1984.</a:t>
            </a:r>
          </a:p>
          <a:p>
            <a:r>
              <a:rPr lang="en-US" sz="2400" i="1" dirty="0">
                <a:latin typeface="Times New Roman" panose="02020603050405020304" pitchFamily="18" charset="0"/>
                <a:cs typeface="Times New Roman" panose="02020603050405020304" pitchFamily="18" charset="0"/>
              </a:rPr>
              <a:t>From the Mountains to the Sea: The Anne and Frank Warner Collection. </a:t>
            </a:r>
            <a:r>
              <a:rPr lang="en-US" sz="2400" dirty="0">
                <a:latin typeface="Times New Roman" panose="02020603050405020304" pitchFamily="18" charset="0"/>
                <a:cs typeface="Times New Roman" panose="02020603050405020304" pitchFamily="18" charset="0"/>
                <a:hlinkClick r:id="rId2"/>
              </a:rPr>
              <a:t>https://mountains2thesea.com/about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Frank and Anne warner 1999 Folk Alliance Lifetime Achievement Award. </a:t>
            </a:r>
            <a:r>
              <a:rPr lang="en-US" sz="2400" dirty="0">
                <a:latin typeface="Times New Roman" panose="02020603050405020304" pitchFamily="18" charset="0"/>
                <a:cs typeface="Times New Roman" panose="02020603050405020304" pitchFamily="18" charset="0"/>
                <a:hlinkClick r:id="rId3"/>
              </a:rPr>
              <a:t>https://www.youtube.com/watch?v=mpyzauPzKjE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Anne and Frank Warner Collection, Library of Congress. </a:t>
            </a:r>
            <a:r>
              <a:rPr lang="en-US" sz="2400" dirty="0">
                <a:latin typeface="Times New Roman" panose="02020603050405020304" pitchFamily="18" charset="0"/>
                <a:cs typeface="Times New Roman" panose="02020603050405020304" pitchFamily="18" charset="0"/>
                <a:hlinkClick r:id="rId4"/>
              </a:rPr>
              <a:t>https://findingaids.loc.gov/exist_collections/ead3pdf/afc/2005/af005001.pdf</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LOC Oral History: Jeff and </a:t>
            </a:r>
            <a:r>
              <a:rPr lang="en-US" sz="2400" dirty="0" err="1">
                <a:latin typeface="Times New Roman" panose="02020603050405020304" pitchFamily="18" charset="0"/>
                <a:cs typeface="Times New Roman" panose="02020603050405020304" pitchFamily="18" charset="0"/>
              </a:rPr>
              <a:t>Gerret</a:t>
            </a:r>
            <a:r>
              <a:rPr lang="en-US" sz="2400" dirty="0">
                <a:latin typeface="Times New Roman" panose="02020603050405020304" pitchFamily="18" charset="0"/>
                <a:cs typeface="Times New Roman" panose="02020603050405020304" pitchFamily="18" charset="0"/>
              </a:rPr>
              <a:t> Warner. </a:t>
            </a:r>
            <a:r>
              <a:rPr lang="en-US" sz="2400" dirty="0">
                <a:latin typeface="Times New Roman" panose="02020603050405020304" pitchFamily="18" charset="0"/>
                <a:cs typeface="Times New Roman" panose="02020603050405020304" pitchFamily="18" charset="0"/>
                <a:hlinkClick r:id="rId5"/>
              </a:rPr>
              <a:t>https://www.youtube.com/watch?v=FkgTnjDx_sE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Frank Warner recordings: </a:t>
            </a:r>
            <a:r>
              <a:rPr lang="en-US" sz="2400" i="1" dirty="0">
                <a:latin typeface="Times New Roman" panose="02020603050405020304" pitchFamily="18" charset="0"/>
                <a:cs typeface="Times New Roman" panose="02020603050405020304" pitchFamily="18" charset="0"/>
              </a:rPr>
              <a:t>Hudson Valley Songs (1946); American Folk Songs and Ballads (1952); Songs and Ballads of America’s Wars (1954); Our Singing Heritage (1958); Songs of the Civil War (1961); All You Good People (1976)</a:t>
            </a:r>
          </a:p>
          <a:p>
            <a:r>
              <a:rPr lang="en-US" sz="2400" i="1" dirty="0">
                <a:latin typeface="Times New Roman" panose="02020603050405020304" pitchFamily="18" charset="0"/>
                <a:cs typeface="Times New Roman" panose="02020603050405020304" pitchFamily="18" charset="0"/>
              </a:rPr>
              <a:t>Her Bright Smile Haunts Me Still </a:t>
            </a:r>
            <a:r>
              <a:rPr lang="en-US" sz="2400" dirty="0">
                <a:latin typeface="Times New Roman" panose="02020603050405020304" pitchFamily="18" charset="0"/>
                <a:cs typeface="Times New Roman" panose="02020603050405020304" pitchFamily="18" charset="0"/>
              </a:rPr>
              <a:t>&amp; </a:t>
            </a:r>
            <a:r>
              <a:rPr lang="en-US" sz="2400" i="1" dirty="0">
                <a:latin typeface="Times New Roman" panose="02020603050405020304" pitchFamily="18" charset="0"/>
                <a:cs typeface="Times New Roman" panose="02020603050405020304" pitchFamily="18" charset="0"/>
              </a:rPr>
              <a:t>Nothing Seems Better to Me. </a:t>
            </a:r>
            <a:r>
              <a:rPr lang="en-US" sz="2400" dirty="0">
                <a:latin typeface="Times New Roman" panose="02020603050405020304" pitchFamily="18" charset="0"/>
                <a:cs typeface="Times New Roman" panose="02020603050405020304" pitchFamily="18" charset="0"/>
              </a:rPr>
              <a:t>The warner Collection, Vols, I-II. Appleseed Recordings.</a:t>
            </a:r>
            <a:endParaRPr lang="en-US" sz="2400" i="1"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0914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A7B5A-A00F-B674-EF37-0BD406E0105F}"/>
              </a:ext>
            </a:extLst>
          </p:cNvPr>
          <p:cNvSpPr>
            <a:spLocks noGrp="1"/>
          </p:cNvSpPr>
          <p:nvPr>
            <p:ph type="title"/>
          </p:nvPr>
        </p:nvSpPr>
        <p:spPr>
          <a:xfrm>
            <a:off x="838200" y="0"/>
            <a:ext cx="10515600" cy="1325563"/>
          </a:xfrm>
        </p:spPr>
        <p:txBody>
          <a:bodyPr>
            <a:normAutofit/>
          </a:bodyPr>
          <a:lstStyle/>
          <a:p>
            <a:pPr algn="ctr"/>
            <a:r>
              <a:rPr lang="en-US" sz="3600" dirty="0">
                <a:latin typeface="Times New Roman" panose="02020603050405020304" pitchFamily="18" charset="0"/>
                <a:cs typeface="Times New Roman" panose="02020603050405020304" pitchFamily="18" charset="0"/>
              </a:rPr>
              <a:t>Tom Dula</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Frank Proffitt, Beech Mountain, NC 1937</a:t>
            </a:r>
          </a:p>
        </p:txBody>
      </p:sp>
      <p:sp>
        <p:nvSpPr>
          <p:cNvPr id="3" name="Content Placeholder 2">
            <a:extLst>
              <a:ext uri="{FF2B5EF4-FFF2-40B4-BE49-F238E27FC236}">
                <a16:creationId xmlns:a16="http://schemas.microsoft.com/office/drawing/2014/main" id="{1333C92C-DADE-1B61-72A1-0C2370DD6B58}"/>
              </a:ext>
            </a:extLst>
          </p:cNvPr>
          <p:cNvSpPr>
            <a:spLocks noGrp="1"/>
          </p:cNvSpPr>
          <p:nvPr>
            <p:ph sz="half" idx="1"/>
          </p:nvPr>
        </p:nvSpPr>
        <p:spPr>
          <a:xfrm>
            <a:off x="592015" y="1457447"/>
            <a:ext cx="5181600" cy="5086105"/>
          </a:xfrm>
        </p:spPr>
        <p:txBody>
          <a:bodyPr>
            <a:normAutofit lnSpcReduction="10000"/>
          </a:bodyPr>
          <a:lstStyle/>
          <a:p>
            <a:r>
              <a:rPr lang="en-US" sz="2000" dirty="0">
                <a:latin typeface="Times New Roman" panose="02020603050405020304" pitchFamily="18" charset="0"/>
                <a:cs typeface="Times New Roman" panose="02020603050405020304" pitchFamily="18" charset="0"/>
              </a:rPr>
              <a:t>Traditional ballad of the murder of Laura Foster by civil war veteran Tom Dula.</a:t>
            </a:r>
          </a:p>
          <a:p>
            <a:r>
              <a:rPr lang="en-US" sz="2000" dirty="0">
                <a:latin typeface="Times New Roman" panose="02020603050405020304" pitchFamily="18" charset="0"/>
                <a:cs typeface="Times New Roman" panose="02020603050405020304" pitchFamily="18" charset="0"/>
              </a:rPr>
              <a:t>A story of a love triangle involving Dula and three women who were cousins, Laura Foster, Ann Foster Melton and Pauline Foster.</a:t>
            </a:r>
          </a:p>
          <a:p>
            <a:r>
              <a:rPr lang="en-US" sz="2000" dirty="0">
                <a:latin typeface="Times New Roman" panose="02020603050405020304" pitchFamily="18" charset="0"/>
                <a:cs typeface="Times New Roman" panose="02020603050405020304" pitchFamily="18" charset="0"/>
              </a:rPr>
              <a:t>Dula believed that Laura had given him syphilis; he passed it on to Ann and Pauline.</a:t>
            </a:r>
          </a:p>
          <a:p>
            <a:r>
              <a:rPr lang="en-US" sz="2000" dirty="0">
                <a:latin typeface="Times New Roman" panose="02020603050405020304" pitchFamily="18" charset="0"/>
                <a:cs typeface="Times New Roman" panose="02020603050405020304" pitchFamily="18" charset="0"/>
              </a:rPr>
              <a:t>Dula was arrested some time later by James Grayson. And Ann was arrested as an accomplice.</a:t>
            </a:r>
          </a:p>
          <a:p>
            <a:r>
              <a:rPr lang="en-US" sz="2000" dirty="0">
                <a:latin typeface="Times New Roman" panose="02020603050405020304" pitchFamily="18" charset="0"/>
                <a:cs typeface="Times New Roman" panose="02020603050405020304" pitchFamily="18" charset="0"/>
              </a:rPr>
              <a:t>Dula was convicted and hanged on May 1, 1868. Ann was acquitted.</a:t>
            </a:r>
          </a:p>
          <a:p>
            <a:r>
              <a:rPr lang="en-US" sz="2000" dirty="0">
                <a:latin typeface="Times New Roman" panose="02020603050405020304" pitchFamily="18" charset="0"/>
                <a:cs typeface="Times New Roman" panose="02020603050405020304" pitchFamily="18" charset="0"/>
              </a:rPr>
              <a:t>Proffitt’s version was recorded by the Kingston Trio, who copyrighted the song.</a:t>
            </a:r>
          </a:p>
          <a:p>
            <a:r>
              <a:rPr lang="en-US" sz="2000" dirty="0">
                <a:latin typeface="Times New Roman" panose="02020603050405020304" pitchFamily="18" charset="0"/>
                <a:cs typeface="Times New Roman" panose="02020603050405020304" pitchFamily="18" charset="0"/>
              </a:rPr>
              <a:t>The settlement assigned copyright to Frank Warner.</a:t>
            </a:r>
          </a:p>
          <a:p>
            <a:endParaRPr lang="en-US" sz="2000" dirty="0">
              <a:latin typeface="Times New Roman" panose="02020603050405020304" pitchFamily="18" charset="0"/>
              <a:cs typeface="Times New Roman" panose="02020603050405020304" pitchFamily="18" charset="0"/>
            </a:endParaRPr>
          </a:p>
        </p:txBody>
      </p:sp>
      <p:pic>
        <p:nvPicPr>
          <p:cNvPr id="5" name="Online Media 4" title="Tom Dooley">
            <a:hlinkClick r:id="" action="ppaction://media"/>
            <a:extLst>
              <a:ext uri="{FF2B5EF4-FFF2-40B4-BE49-F238E27FC236}">
                <a16:creationId xmlns:a16="http://schemas.microsoft.com/office/drawing/2014/main" id="{4F4371CF-F753-AE94-3677-F4182A1663B8}"/>
              </a:ext>
            </a:extLst>
          </p:cNvPr>
          <p:cNvPicPr>
            <a:picLocks noGrp="1" noRot="1" noChangeAspect="1"/>
          </p:cNvPicPr>
          <p:nvPr>
            <p:ph sz="half" idx="2"/>
            <a:videoFile r:link="rId1"/>
          </p:nvPr>
        </p:nvPicPr>
        <p:blipFill>
          <a:blip r:embed="rId3"/>
          <a:stretch>
            <a:fillRect/>
          </a:stretch>
        </p:blipFill>
        <p:spPr>
          <a:xfrm>
            <a:off x="6172200" y="2057400"/>
            <a:ext cx="5181600" cy="3886200"/>
          </a:xfrm>
          <a:prstGeom prst="rect">
            <a:avLst/>
          </a:prstGeom>
        </p:spPr>
      </p:pic>
    </p:spTree>
    <p:extLst>
      <p:ext uri="{BB962C8B-B14F-4D97-AF65-F5344CB8AC3E}">
        <p14:creationId xmlns:p14="http://schemas.microsoft.com/office/powerpoint/2010/main" val="235914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19DF5-6E22-BFDD-2CD3-964FB3121783}"/>
              </a:ext>
            </a:extLst>
          </p:cNvPr>
          <p:cNvSpPr>
            <a:spLocks noGrp="1"/>
          </p:cNvSpPr>
          <p:nvPr>
            <p:ph type="title"/>
          </p:nvPr>
        </p:nvSpPr>
        <p:spPr>
          <a:xfrm>
            <a:off x="838200" y="118174"/>
            <a:ext cx="10515600" cy="713398"/>
          </a:xfrm>
        </p:spPr>
        <p:txBody>
          <a:bodyPr>
            <a:normAutofit/>
          </a:bodyPr>
          <a:lstStyle/>
          <a:p>
            <a:pPr algn="ctr"/>
            <a:r>
              <a:rPr lang="en-US" sz="3600" dirty="0">
                <a:latin typeface="Times New Roman" panose="02020603050405020304" pitchFamily="18" charset="0"/>
                <a:cs typeface="Times New Roman" panose="02020603050405020304" pitchFamily="18" charset="0"/>
              </a:rPr>
              <a:t>Their Careers</a:t>
            </a:r>
          </a:p>
        </p:txBody>
      </p:sp>
      <p:sp>
        <p:nvSpPr>
          <p:cNvPr id="3" name="Content Placeholder 2">
            <a:extLst>
              <a:ext uri="{FF2B5EF4-FFF2-40B4-BE49-F238E27FC236}">
                <a16:creationId xmlns:a16="http://schemas.microsoft.com/office/drawing/2014/main" id="{4DE2B31F-6D83-7468-9A64-E2F4A260DBAA}"/>
              </a:ext>
            </a:extLst>
          </p:cNvPr>
          <p:cNvSpPr>
            <a:spLocks noGrp="1"/>
          </p:cNvSpPr>
          <p:nvPr>
            <p:ph sz="half" idx="1"/>
          </p:nvPr>
        </p:nvSpPr>
        <p:spPr>
          <a:xfrm>
            <a:off x="351692" y="1078522"/>
            <a:ext cx="6963507" cy="5392615"/>
          </a:xfrm>
        </p:spPr>
        <p:txBody>
          <a:bodyPr>
            <a:normAutofit/>
          </a:bodyPr>
          <a:lstStyle/>
          <a:p>
            <a:r>
              <a:rPr lang="en-US" sz="2000" dirty="0">
                <a:latin typeface="Times New Roman" panose="02020603050405020304" pitchFamily="18" charset="0"/>
                <a:cs typeface="Times New Roman" panose="02020603050405020304" pitchFamily="18" charset="0"/>
              </a:rPr>
              <a:t>Frank Warner (1903-1978) was born in Selma, Alabama in an integrated neighborhood, down the street from an African American church.</a:t>
            </a:r>
          </a:p>
          <a:p>
            <a:r>
              <a:rPr lang="en-US" sz="2000" dirty="0">
                <a:latin typeface="Times New Roman" panose="02020603050405020304" pitchFamily="18" charset="0"/>
                <a:cs typeface="Times New Roman" panose="02020603050405020304" pitchFamily="18" charset="0"/>
              </a:rPr>
              <a:t>He mostly grew up in Durham, NC;</a:t>
            </a:r>
          </a:p>
          <a:p>
            <a:r>
              <a:rPr lang="en-US" sz="2000" dirty="0">
                <a:latin typeface="Times New Roman" panose="02020603050405020304" pitchFamily="18" charset="0"/>
                <a:cs typeface="Times New Roman" panose="02020603050405020304" pitchFamily="18" charset="0"/>
              </a:rPr>
              <a:t>Attended Duke And studied with Frank C. Brown, a folklorist.</a:t>
            </a:r>
          </a:p>
          <a:p>
            <a:r>
              <a:rPr lang="en-US" sz="2000" dirty="0">
                <a:latin typeface="Times New Roman" panose="02020603050405020304" pitchFamily="18" charset="0"/>
                <a:cs typeface="Times New Roman" panose="02020603050405020304" pitchFamily="18" charset="0"/>
              </a:rPr>
              <a:t>After graduation, he went to work for the YMCA, his lifetime worked. But also had a folk music show on a radio station in Greensboro. </a:t>
            </a:r>
          </a:p>
          <a:p>
            <a:r>
              <a:rPr lang="en-US" sz="2000" dirty="0">
                <a:latin typeface="Times New Roman" panose="02020603050405020304" pitchFamily="18" charset="0"/>
                <a:cs typeface="Times New Roman" panose="02020603050405020304" pitchFamily="18" charset="0"/>
              </a:rPr>
              <a:t>He moved to New York in 1931.</a:t>
            </a:r>
          </a:p>
          <a:p>
            <a:r>
              <a:rPr lang="en-US" sz="2000" dirty="0">
                <a:latin typeface="Times New Roman" panose="02020603050405020304" pitchFamily="18" charset="0"/>
                <a:cs typeface="Times New Roman" panose="02020603050405020304" pitchFamily="18" charset="0"/>
              </a:rPr>
              <a:t>Anne Locher Warner was from St. Louis; her family moved the NY when she was in college at Northwestern.</a:t>
            </a:r>
          </a:p>
          <a:p>
            <a:r>
              <a:rPr lang="en-US" sz="2000" dirty="0">
                <a:latin typeface="Times New Roman" panose="02020603050405020304" pitchFamily="18" charset="0"/>
                <a:cs typeface="Times New Roman" panose="02020603050405020304" pitchFamily="18" charset="0"/>
              </a:rPr>
              <a:t>They married in 1938 and lived in an apartment on West 10</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St. in Greenwich. They fell into a circle of friends that included Carl Sandberg.</a:t>
            </a:r>
          </a:p>
          <a:p>
            <a:r>
              <a:rPr lang="en-US" sz="2000" dirty="0">
                <a:latin typeface="Times New Roman" panose="02020603050405020304" pitchFamily="18" charset="0"/>
                <a:cs typeface="Times New Roman" panose="02020603050405020304" pitchFamily="18" charset="0"/>
              </a:rPr>
              <a:t>That same year, Maurice Matteson brought a mountain dulcimer to a house party.</a:t>
            </a:r>
          </a:p>
          <a:p>
            <a:endParaRPr lang="en-US" sz="20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5" name="Online Media 4" title="Raccoon -  Frank Warner">
            <a:hlinkClick r:id="" action="ppaction://media"/>
            <a:extLst>
              <a:ext uri="{FF2B5EF4-FFF2-40B4-BE49-F238E27FC236}">
                <a16:creationId xmlns:a16="http://schemas.microsoft.com/office/drawing/2014/main" id="{FC557276-FAC2-55CE-4996-44C10048202F}"/>
              </a:ext>
            </a:extLst>
          </p:cNvPr>
          <p:cNvPicPr>
            <a:picLocks noGrp="1" noRot="1" noChangeAspect="1"/>
          </p:cNvPicPr>
          <p:nvPr>
            <p:ph sz="half" idx="2"/>
            <a:videoFile r:link="rId1"/>
          </p:nvPr>
        </p:nvPicPr>
        <p:blipFill>
          <a:blip r:embed="rId3"/>
          <a:stretch>
            <a:fillRect/>
          </a:stretch>
        </p:blipFill>
        <p:spPr>
          <a:xfrm>
            <a:off x="7633658" y="2128559"/>
            <a:ext cx="4206650" cy="2376551"/>
          </a:xfrm>
          <a:prstGeom prst="rect">
            <a:avLst/>
          </a:prstGeom>
        </p:spPr>
      </p:pic>
      <p:sp>
        <p:nvSpPr>
          <p:cNvPr id="6" name="TextBox 5">
            <a:extLst>
              <a:ext uri="{FF2B5EF4-FFF2-40B4-BE49-F238E27FC236}">
                <a16:creationId xmlns:a16="http://schemas.microsoft.com/office/drawing/2014/main" id="{6896B3DD-7A4E-601C-2371-D121CBCBC8D9}"/>
              </a:ext>
            </a:extLst>
          </p:cNvPr>
          <p:cNvSpPr txBox="1"/>
          <p:nvPr/>
        </p:nvSpPr>
        <p:spPr>
          <a:xfrm>
            <a:off x="8225849" y="1512277"/>
            <a:ext cx="280076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Chicago Folk Festival, 1961</a:t>
            </a:r>
          </a:p>
        </p:txBody>
      </p:sp>
    </p:spTree>
    <p:extLst>
      <p:ext uri="{BB962C8B-B14F-4D97-AF65-F5344CB8AC3E}">
        <p14:creationId xmlns:p14="http://schemas.microsoft.com/office/powerpoint/2010/main" val="124172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70573-2281-1D21-8D16-DC3D2F3D4CC1}"/>
              </a:ext>
            </a:extLst>
          </p:cNvPr>
          <p:cNvSpPr>
            <a:spLocks noGrp="1"/>
          </p:cNvSpPr>
          <p:nvPr>
            <p:ph type="title"/>
          </p:nvPr>
        </p:nvSpPr>
        <p:spPr>
          <a:xfrm>
            <a:off x="838200" y="365125"/>
            <a:ext cx="10515600" cy="549275"/>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Anne Warner on How the Collection Began</a:t>
            </a:r>
          </a:p>
        </p:txBody>
      </p:sp>
      <p:sp>
        <p:nvSpPr>
          <p:cNvPr id="3" name="Content Placeholder 2">
            <a:extLst>
              <a:ext uri="{FF2B5EF4-FFF2-40B4-BE49-F238E27FC236}">
                <a16:creationId xmlns:a16="http://schemas.microsoft.com/office/drawing/2014/main" id="{5E12C328-C68A-DA2A-3113-7FFCF7B2E702}"/>
              </a:ext>
            </a:extLst>
          </p:cNvPr>
          <p:cNvSpPr>
            <a:spLocks noGrp="1"/>
          </p:cNvSpPr>
          <p:nvPr>
            <p:ph idx="1"/>
          </p:nvPr>
        </p:nvSpPr>
        <p:spPr>
          <a:xfrm>
            <a:off x="838200" y="1336431"/>
            <a:ext cx="10515600" cy="4840532"/>
          </a:xfrm>
        </p:spPr>
        <p:txBody>
          <a:bodyPr>
            <a:normAutofit/>
          </a:bodyPr>
          <a:lstStyle/>
          <a:p>
            <a:r>
              <a:rPr lang="en-US" sz="2400" i="1" dirty="0">
                <a:latin typeface="Times New Roman" panose="02020603050405020304" pitchFamily="18" charset="0"/>
                <a:cs typeface="Times New Roman" panose="02020603050405020304" pitchFamily="18" charset="0"/>
              </a:rPr>
              <a:t>We wanted very much to have a dulcimer, so we wrote Nathan Hicks to see if he would make one for us, which he did. So began out relationship with the Hicks family which continues to this day (1982), to the second and third generations.</a:t>
            </a:r>
          </a:p>
          <a:p>
            <a:r>
              <a:rPr lang="en-US" sz="2400" dirty="0">
                <a:latin typeface="Times New Roman" panose="02020603050405020304" pitchFamily="18" charset="0"/>
                <a:cs typeface="Times New Roman" panose="02020603050405020304" pitchFamily="18" charset="0"/>
              </a:rPr>
              <a:t>A letter from Nathan Hicks: </a:t>
            </a:r>
            <a:r>
              <a:rPr lang="en-US" sz="2400" i="1" dirty="0">
                <a:latin typeface="Times New Roman" panose="02020603050405020304" pitchFamily="18" charset="0"/>
                <a:cs typeface="Times New Roman" panose="02020603050405020304" pitchFamily="18" charset="0"/>
              </a:rPr>
              <a:t>Dear Mr. Warner, I Received your Letter that you wanted a Dulcimer like Mr. Matteson I cant send it unless I get some money as Postage and glue and nails cost me money and times are so Hard and m wife is sick most of the time and we have tin </a:t>
            </a:r>
            <a:r>
              <a:rPr lang="en-US" sz="2400" i="1" dirty="0" err="1">
                <a:latin typeface="Times New Roman" panose="02020603050405020304" pitchFamily="18" charset="0"/>
                <a:cs typeface="Times New Roman" panose="02020603050405020304" pitchFamily="18" charset="0"/>
              </a:rPr>
              <a:t>chilrlden</a:t>
            </a:r>
            <a:r>
              <a:rPr lang="en-US" sz="2400" i="1" dirty="0">
                <a:latin typeface="Times New Roman" panose="02020603050405020304" pitchFamily="18" charset="0"/>
                <a:cs typeface="Times New Roman" panose="02020603050405020304" pitchFamily="18" charset="0"/>
              </a:rPr>
              <a:t> and times are so Hard I cant get much money…Please send the money and I will have the Dulcimer </a:t>
            </a:r>
            <a:r>
              <a:rPr lang="en-US" sz="2400" i="1" dirty="0" err="1">
                <a:latin typeface="Times New Roman" panose="02020603050405020304" pitchFamily="18" charset="0"/>
                <a:cs typeface="Times New Roman" panose="02020603050405020304" pitchFamily="18" charset="0"/>
              </a:rPr>
              <a:t>Redy</a:t>
            </a:r>
            <a:r>
              <a:rPr lang="en-US" sz="2400" i="1" dirty="0">
                <a:latin typeface="Times New Roman" panose="02020603050405020304" pitchFamily="18" charset="0"/>
                <a:cs typeface="Times New Roman" panose="02020603050405020304" pitchFamily="18" charset="0"/>
              </a:rPr>
              <a:t> time I hear from you.</a:t>
            </a:r>
          </a:p>
          <a:p>
            <a:r>
              <a:rPr lang="en-US" sz="2400" i="1" dirty="0">
                <a:latin typeface="Times New Roman" panose="02020603050405020304" pitchFamily="18" charset="0"/>
                <a:cs typeface="Times New Roman" panose="02020603050405020304" pitchFamily="18" charset="0"/>
              </a:rPr>
              <a:t>Before we went to see Nathan and Rena for the first time we sent them a big box of clothes and bedding which we had gathered from all our friends.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8850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46992-1885-497D-5289-BB46113A846A}"/>
              </a:ext>
            </a:extLst>
          </p:cNvPr>
          <p:cNvSpPr>
            <a:spLocks noGrp="1"/>
          </p:cNvSpPr>
          <p:nvPr>
            <p:ph type="title"/>
          </p:nvPr>
        </p:nvSpPr>
        <p:spPr>
          <a:xfrm>
            <a:off x="838200" y="130665"/>
            <a:ext cx="10515600" cy="959582"/>
          </a:xfrm>
        </p:spPr>
        <p:txBody>
          <a:bodyPr>
            <a:normAutofit fontScale="90000"/>
          </a:bodyPr>
          <a:lstStyle/>
          <a:p>
            <a:pPr algn="ctr"/>
            <a:r>
              <a:rPr lang="en-US" sz="3600" dirty="0">
                <a:latin typeface="Times New Roman" panose="02020603050405020304" pitchFamily="18" charset="0"/>
                <a:cs typeface="Times New Roman" panose="02020603050405020304" pitchFamily="18" charset="0"/>
              </a:rPr>
              <a:t>The Hicks Family</a:t>
            </a:r>
            <a:br>
              <a:rPr lang="en-US" sz="36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Nathan and Rena, Buna Vista (Presnell) Hicks, Linzy Hicks, Lee Monroe Presnell,</a:t>
            </a:r>
          </a:p>
        </p:txBody>
      </p:sp>
      <p:pic>
        <p:nvPicPr>
          <p:cNvPr id="7" name="Online Media 6" title="Uncle Dave Macon - Deliverance Will Come (Palms of Victory)">
            <a:hlinkClick r:id="" action="ppaction://media"/>
            <a:extLst>
              <a:ext uri="{FF2B5EF4-FFF2-40B4-BE49-F238E27FC236}">
                <a16:creationId xmlns:a16="http://schemas.microsoft.com/office/drawing/2014/main" id="{77584207-CF52-0CB3-9FB1-DE1FE1624253}"/>
              </a:ext>
            </a:extLst>
          </p:cNvPr>
          <p:cNvPicPr>
            <a:picLocks noGrp="1" noRot="1" noChangeAspect="1"/>
          </p:cNvPicPr>
          <p:nvPr>
            <p:ph sz="half" idx="1"/>
            <a:videoFile r:link="rId1"/>
          </p:nvPr>
        </p:nvPicPr>
        <p:blipFill>
          <a:blip r:embed="rId3"/>
          <a:stretch>
            <a:fillRect/>
          </a:stretch>
        </p:blipFill>
        <p:spPr>
          <a:xfrm>
            <a:off x="1790613" y="4959041"/>
            <a:ext cx="2202497" cy="1651676"/>
          </a:xfrm>
          <a:prstGeom prst="rect">
            <a:avLst/>
          </a:prstGeom>
        </p:spPr>
      </p:pic>
      <p:pic>
        <p:nvPicPr>
          <p:cNvPr id="5122" name="Picture 2">
            <a:extLst>
              <a:ext uri="{FF2B5EF4-FFF2-40B4-BE49-F238E27FC236}">
                <a16:creationId xmlns:a16="http://schemas.microsoft.com/office/drawing/2014/main" id="{5ACE72BC-5975-160D-E131-6B858E441689}"/>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522957" y="1419417"/>
            <a:ext cx="3878430" cy="46637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8560A03-E229-9413-6F38-22577677CA57}"/>
              </a:ext>
            </a:extLst>
          </p:cNvPr>
          <p:cNvSpPr txBox="1"/>
          <p:nvPr/>
        </p:nvSpPr>
        <p:spPr>
          <a:xfrm>
            <a:off x="6307014" y="6181516"/>
            <a:ext cx="6096000" cy="230832"/>
          </a:xfrm>
          <a:prstGeom prst="rect">
            <a:avLst/>
          </a:prstGeom>
          <a:noFill/>
        </p:spPr>
        <p:txBody>
          <a:bodyPr wrap="square">
            <a:spAutoFit/>
          </a:bodyPr>
          <a:lstStyle/>
          <a:p>
            <a:r>
              <a:rPr lang="en-US" sz="900" dirty="0"/>
              <a:t>http://www.bluegrassmessengers.com/nathan-hicks-frank-proffitt-hicks-family.aspx</a:t>
            </a:r>
          </a:p>
        </p:txBody>
      </p:sp>
      <p:sp>
        <p:nvSpPr>
          <p:cNvPr id="8" name="TextBox 7">
            <a:extLst>
              <a:ext uri="{FF2B5EF4-FFF2-40B4-BE49-F238E27FC236}">
                <a16:creationId xmlns:a16="http://schemas.microsoft.com/office/drawing/2014/main" id="{D83E5832-E27D-5A18-B9DA-15FDACCA3659}"/>
              </a:ext>
            </a:extLst>
          </p:cNvPr>
          <p:cNvSpPr txBox="1"/>
          <p:nvPr/>
        </p:nvSpPr>
        <p:spPr>
          <a:xfrm>
            <a:off x="996462" y="4589709"/>
            <a:ext cx="365478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Uncle Dave Macon, Palms of Victory</a:t>
            </a:r>
          </a:p>
        </p:txBody>
      </p:sp>
      <p:sp>
        <p:nvSpPr>
          <p:cNvPr id="10" name="AutoShape 4">
            <a:extLst>
              <a:ext uri="{FF2B5EF4-FFF2-40B4-BE49-F238E27FC236}">
                <a16:creationId xmlns:a16="http://schemas.microsoft.com/office/drawing/2014/main" id="{3CB20A27-D599-E363-4BDF-3D9AF14102C0}"/>
              </a:ext>
            </a:extLst>
          </p:cNvPr>
          <p:cNvSpPr>
            <a:spLocks noChangeAspect="1" noChangeArrowheads="1"/>
          </p:cNvSpPr>
          <p:nvPr/>
        </p:nvSpPr>
        <p:spPr bwMode="auto">
          <a:xfrm>
            <a:off x="5943599" y="3276599"/>
            <a:ext cx="363415" cy="363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descr="A group of people sitting on the grass&#10;&#10;AI-generated content may be incorrect.">
            <a:extLst>
              <a:ext uri="{FF2B5EF4-FFF2-40B4-BE49-F238E27FC236}">
                <a16:creationId xmlns:a16="http://schemas.microsoft.com/office/drawing/2014/main" id="{D4342CD2-B5E6-2530-0E6D-E44ADB1C85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768" y="1231636"/>
            <a:ext cx="3971078" cy="2978309"/>
          </a:xfrm>
          <a:prstGeom prst="rect">
            <a:avLst/>
          </a:prstGeom>
        </p:spPr>
      </p:pic>
    </p:spTree>
    <p:extLst>
      <p:ext uri="{BB962C8B-B14F-4D97-AF65-F5344CB8AC3E}">
        <p14:creationId xmlns:p14="http://schemas.microsoft.com/office/powerpoint/2010/main" val="215438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FB220-4E43-AF73-C424-AC604B66275E}"/>
              </a:ext>
            </a:extLst>
          </p:cNvPr>
          <p:cNvSpPr>
            <a:spLocks noGrp="1"/>
          </p:cNvSpPr>
          <p:nvPr>
            <p:ph type="title"/>
          </p:nvPr>
        </p:nvSpPr>
        <p:spPr>
          <a:xfrm>
            <a:off x="1126313" y="99586"/>
            <a:ext cx="3697224" cy="793115"/>
          </a:xfrm>
        </p:spPr>
        <p:txBody>
          <a:bodyPr>
            <a:normAutofit/>
          </a:bodyPr>
          <a:lstStyle/>
          <a:p>
            <a:pPr algn="ctr"/>
            <a:r>
              <a:rPr lang="en-US" sz="3200" dirty="0">
                <a:latin typeface="Times New Roman" panose="02020603050405020304" pitchFamily="18" charset="0"/>
                <a:cs typeface="Times New Roman" panose="02020603050405020304" pitchFamily="18" charset="0"/>
              </a:rPr>
              <a:t>Frank Proffitt</a:t>
            </a:r>
          </a:p>
        </p:txBody>
      </p:sp>
      <p:pic>
        <p:nvPicPr>
          <p:cNvPr id="10" name="Online Media 9" title="Frank Proffitt - Goin’ Across the Mountain(Live)">
            <a:hlinkClick r:id="" action="ppaction://media"/>
            <a:extLst>
              <a:ext uri="{FF2B5EF4-FFF2-40B4-BE49-F238E27FC236}">
                <a16:creationId xmlns:a16="http://schemas.microsoft.com/office/drawing/2014/main" id="{16873354-1EE6-7CD9-2D84-4A69CB325307}"/>
              </a:ext>
            </a:extLst>
          </p:cNvPr>
          <p:cNvPicPr>
            <a:picLocks noGrp="1" noRot="1" noChangeAspect="1"/>
          </p:cNvPicPr>
          <p:nvPr>
            <p:ph sz="half" idx="1"/>
            <a:videoFile r:link="rId1"/>
          </p:nvPr>
        </p:nvPicPr>
        <p:blipFill>
          <a:blip r:embed="rId3"/>
          <a:stretch>
            <a:fillRect/>
          </a:stretch>
        </p:blipFill>
        <p:spPr>
          <a:xfrm>
            <a:off x="481801" y="892701"/>
            <a:ext cx="5916931" cy="4437698"/>
          </a:xfrm>
          <a:prstGeom prst="rect">
            <a:avLst/>
          </a:prstGeom>
        </p:spPr>
      </p:pic>
      <p:pic>
        <p:nvPicPr>
          <p:cNvPr id="2050" name="Picture 2" descr="No ordinary banjo | Folklife Today">
            <a:extLst>
              <a:ext uri="{FF2B5EF4-FFF2-40B4-BE49-F238E27FC236}">
                <a16:creationId xmlns:a16="http://schemas.microsoft.com/office/drawing/2014/main" id="{5FD9FE6C-557A-CE81-9E26-62DC513D9E03}"/>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8932601" y="1247062"/>
            <a:ext cx="2949910" cy="36181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4603666-28F9-FFF8-AAD3-AE33CA72F08A}"/>
              </a:ext>
            </a:extLst>
          </p:cNvPr>
          <p:cNvSpPr txBox="1"/>
          <p:nvPr/>
        </p:nvSpPr>
        <p:spPr>
          <a:xfrm>
            <a:off x="8932601" y="5099567"/>
            <a:ext cx="3106999" cy="230832"/>
          </a:xfrm>
          <a:prstGeom prst="rect">
            <a:avLst/>
          </a:prstGeom>
          <a:noFill/>
        </p:spPr>
        <p:txBody>
          <a:bodyPr wrap="square">
            <a:spAutoFit/>
          </a:bodyPr>
          <a:lstStyle/>
          <a:p>
            <a:r>
              <a:rPr lang="en-US" sz="900" dirty="0"/>
              <a:t>https://blogs.loc.gov/folklife/2018/04/no-ordinary-banjo/</a:t>
            </a:r>
          </a:p>
        </p:txBody>
      </p:sp>
      <p:pic>
        <p:nvPicPr>
          <p:cNvPr id="2052" name="Picture 4" descr="Frank Proffitt 5 String Fretless Banjo (1964) | RetroFret">
            <a:extLst>
              <a:ext uri="{FF2B5EF4-FFF2-40B4-BE49-F238E27FC236}">
                <a16:creationId xmlns:a16="http://schemas.microsoft.com/office/drawing/2014/main" id="{04EC1171-735A-DAB5-8C30-DD3D0A28D63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348" r="23972"/>
          <a:stretch/>
        </p:blipFill>
        <p:spPr bwMode="auto">
          <a:xfrm>
            <a:off x="6398732" y="781846"/>
            <a:ext cx="1636778" cy="454855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753EAED-7167-4DAB-D192-7AE8FD189088}"/>
              </a:ext>
            </a:extLst>
          </p:cNvPr>
          <p:cNvSpPr txBox="1"/>
          <p:nvPr/>
        </p:nvSpPr>
        <p:spPr>
          <a:xfrm>
            <a:off x="6398732" y="5441254"/>
            <a:ext cx="1729156" cy="369332"/>
          </a:xfrm>
          <a:prstGeom prst="rect">
            <a:avLst/>
          </a:prstGeom>
          <a:noFill/>
        </p:spPr>
        <p:txBody>
          <a:bodyPr wrap="square">
            <a:spAutoFit/>
          </a:bodyPr>
          <a:lstStyle/>
          <a:p>
            <a:r>
              <a:rPr lang="en-US" sz="900" dirty="0"/>
              <a:t>https://www.retrofret.com/product.asp?ProductID=8934</a:t>
            </a:r>
          </a:p>
        </p:txBody>
      </p:sp>
      <p:sp>
        <p:nvSpPr>
          <p:cNvPr id="9" name="TextBox 8">
            <a:extLst>
              <a:ext uri="{FF2B5EF4-FFF2-40B4-BE49-F238E27FC236}">
                <a16:creationId xmlns:a16="http://schemas.microsoft.com/office/drawing/2014/main" id="{FCE341F6-ED5A-2BC9-BEC2-F5951B313B87}"/>
              </a:ext>
            </a:extLst>
          </p:cNvPr>
          <p:cNvSpPr txBox="1"/>
          <p:nvPr/>
        </p:nvSpPr>
        <p:spPr>
          <a:xfrm>
            <a:off x="10250155" y="781846"/>
            <a:ext cx="64633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1941</a:t>
            </a:r>
          </a:p>
        </p:txBody>
      </p:sp>
      <p:sp>
        <p:nvSpPr>
          <p:cNvPr id="11" name="TextBox 10">
            <a:extLst>
              <a:ext uri="{FF2B5EF4-FFF2-40B4-BE49-F238E27FC236}">
                <a16:creationId xmlns:a16="http://schemas.microsoft.com/office/drawing/2014/main" id="{977AF7DC-D06C-F033-E3CA-7AF1A7060169}"/>
              </a:ext>
            </a:extLst>
          </p:cNvPr>
          <p:cNvSpPr txBox="1"/>
          <p:nvPr/>
        </p:nvSpPr>
        <p:spPr>
          <a:xfrm>
            <a:off x="2016252" y="5550610"/>
            <a:ext cx="273023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Newport Folk festival 1964</a:t>
            </a:r>
          </a:p>
        </p:txBody>
      </p:sp>
    </p:spTree>
    <p:extLst>
      <p:ext uri="{BB962C8B-B14F-4D97-AF65-F5344CB8AC3E}">
        <p14:creationId xmlns:p14="http://schemas.microsoft.com/office/powerpoint/2010/main" val="348426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9B52-B6B1-254F-8D68-C32B46C3ABEA}"/>
              </a:ext>
            </a:extLst>
          </p:cNvPr>
          <p:cNvSpPr>
            <a:spLocks noGrp="1"/>
          </p:cNvSpPr>
          <p:nvPr>
            <p:ph type="title"/>
          </p:nvPr>
        </p:nvSpPr>
        <p:spPr>
          <a:xfrm>
            <a:off x="838200" y="333247"/>
            <a:ext cx="10515600" cy="695579"/>
          </a:xfrm>
        </p:spPr>
        <p:txBody>
          <a:bodyPr>
            <a:normAutofit/>
          </a:bodyPr>
          <a:lstStyle/>
          <a:p>
            <a:pPr algn="ctr"/>
            <a:r>
              <a:rPr lang="en-US" sz="3600" dirty="0">
                <a:latin typeface="Times New Roman" panose="02020603050405020304" pitchFamily="18" charset="0"/>
                <a:cs typeface="Times New Roman" panose="02020603050405020304" pitchFamily="18" charset="0"/>
              </a:rPr>
              <a:t>Yankee John Galusha</a:t>
            </a:r>
          </a:p>
        </p:txBody>
      </p:sp>
      <p:sp>
        <p:nvSpPr>
          <p:cNvPr id="3" name="Content Placeholder 2">
            <a:extLst>
              <a:ext uri="{FF2B5EF4-FFF2-40B4-BE49-F238E27FC236}">
                <a16:creationId xmlns:a16="http://schemas.microsoft.com/office/drawing/2014/main" id="{1CF24B28-5964-21EC-3CE0-3898AB2B77FF}"/>
              </a:ext>
            </a:extLst>
          </p:cNvPr>
          <p:cNvSpPr>
            <a:spLocks noGrp="1"/>
          </p:cNvSpPr>
          <p:nvPr>
            <p:ph sz="half" idx="1"/>
          </p:nvPr>
        </p:nvSpPr>
        <p:spPr>
          <a:xfrm>
            <a:off x="838200" y="1304545"/>
            <a:ext cx="5181600" cy="3091610"/>
          </a:xfrm>
        </p:spPr>
        <p:txBody>
          <a:bodyPr/>
          <a:lstStyle/>
          <a:p>
            <a:r>
              <a:rPr lang="en-US" dirty="0">
                <a:latin typeface="Times New Roman" panose="02020603050405020304" pitchFamily="18" charset="0"/>
                <a:cs typeface="Times New Roman" panose="02020603050405020304" pitchFamily="18" charset="0"/>
              </a:rPr>
              <a:t>Logger, farmer, trail guide and forest ranger from warren County, NY.</a:t>
            </a:r>
          </a:p>
          <a:p>
            <a:r>
              <a:rPr lang="en-US" dirty="0">
                <a:latin typeface="Times New Roman" panose="02020603050405020304" pitchFamily="18" charset="0"/>
                <a:cs typeface="Times New Roman" panose="02020603050405020304" pitchFamily="18" charset="0"/>
              </a:rPr>
              <a:t>81 years old when the Warners recorded 60 songs with him.</a:t>
            </a:r>
          </a:p>
          <a:p>
            <a:r>
              <a:rPr lang="en-US" dirty="0">
                <a:latin typeface="Times New Roman" panose="02020603050405020304" pitchFamily="18" charset="0"/>
                <a:cs typeface="Times New Roman" panose="02020603050405020304" pitchFamily="18" charset="0"/>
              </a:rPr>
              <a:t>Revolutionary and Civil War songs; Irish ballads; sea shanties.</a:t>
            </a:r>
          </a:p>
        </p:txBody>
      </p:sp>
      <p:pic>
        <p:nvPicPr>
          <p:cNvPr id="3074" name="Picture 2" descr="W is for the Woods - John Galusha">
            <a:extLst>
              <a:ext uri="{FF2B5EF4-FFF2-40B4-BE49-F238E27FC236}">
                <a16:creationId xmlns:a16="http://schemas.microsoft.com/office/drawing/2014/main" id="{FDBAA2B8-446F-12F5-67C5-04B4D57C769F}"/>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071360" y="1304544"/>
            <a:ext cx="4647056" cy="46470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0125C24-A6FE-E351-2FE9-3D949334A3B6}"/>
              </a:ext>
            </a:extLst>
          </p:cNvPr>
          <p:cNvSpPr txBox="1"/>
          <p:nvPr/>
        </p:nvSpPr>
        <p:spPr>
          <a:xfrm>
            <a:off x="7936992" y="6166675"/>
            <a:ext cx="6096000" cy="230832"/>
          </a:xfrm>
          <a:prstGeom prst="rect">
            <a:avLst/>
          </a:prstGeom>
          <a:noFill/>
        </p:spPr>
        <p:txBody>
          <a:bodyPr wrap="square">
            <a:spAutoFit/>
          </a:bodyPr>
          <a:lstStyle/>
          <a:p>
            <a:r>
              <a:rPr lang="en-US" sz="900" dirty="0"/>
              <a:t>http://woods.tauny.org/subpages/69/3/6/john-galusha</a:t>
            </a:r>
          </a:p>
        </p:txBody>
      </p:sp>
      <p:pic>
        <p:nvPicPr>
          <p:cNvPr id="7" name="Online Media 6" title="The Lass of Glenshee -  Yankee John Galusha">
            <a:hlinkClick r:id="" action="ppaction://media"/>
            <a:extLst>
              <a:ext uri="{FF2B5EF4-FFF2-40B4-BE49-F238E27FC236}">
                <a16:creationId xmlns:a16="http://schemas.microsoft.com/office/drawing/2014/main" id="{848CBA39-15D8-C41D-75BF-3CBBC9FCE8FA}"/>
              </a:ext>
            </a:extLst>
          </p:cNvPr>
          <p:cNvPicPr>
            <a:picLocks noRot="1" noChangeAspect="1"/>
          </p:cNvPicPr>
          <p:nvPr>
            <a:videoFile r:link="rId1"/>
          </p:nvPr>
        </p:nvPicPr>
        <p:blipFill>
          <a:blip r:embed="rId5"/>
          <a:stretch>
            <a:fillRect/>
          </a:stretch>
        </p:blipFill>
        <p:spPr>
          <a:xfrm>
            <a:off x="378680" y="4671874"/>
            <a:ext cx="2894048" cy="1635141"/>
          </a:xfrm>
          <a:prstGeom prst="rect">
            <a:avLst/>
          </a:prstGeom>
        </p:spPr>
      </p:pic>
      <p:pic>
        <p:nvPicPr>
          <p:cNvPr id="8" name="Online Media 7" title="The Flying Cloud">
            <a:hlinkClick r:id="" action="ppaction://media"/>
            <a:extLst>
              <a:ext uri="{FF2B5EF4-FFF2-40B4-BE49-F238E27FC236}">
                <a16:creationId xmlns:a16="http://schemas.microsoft.com/office/drawing/2014/main" id="{6027433D-486B-52AD-4597-90F2FF278B27}"/>
              </a:ext>
            </a:extLst>
          </p:cNvPr>
          <p:cNvPicPr>
            <a:picLocks noRot="1" noChangeAspect="1"/>
          </p:cNvPicPr>
          <p:nvPr>
            <a:videoFile r:link="rId2"/>
          </p:nvPr>
        </p:nvPicPr>
        <p:blipFill>
          <a:blip r:embed="rId6"/>
          <a:stretch>
            <a:fillRect/>
          </a:stretch>
        </p:blipFill>
        <p:spPr>
          <a:xfrm>
            <a:off x="3775133" y="4619119"/>
            <a:ext cx="2320867" cy="1740650"/>
          </a:xfrm>
          <a:prstGeom prst="rect">
            <a:avLst/>
          </a:prstGeom>
        </p:spPr>
      </p:pic>
    </p:spTree>
    <p:extLst>
      <p:ext uri="{BB962C8B-B14F-4D97-AF65-F5344CB8AC3E}">
        <p14:creationId xmlns:p14="http://schemas.microsoft.com/office/powerpoint/2010/main" val="225467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7"/>
                </p:tgtEl>
              </p:cMediaNode>
            </p:video>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7"/>
                                        </p:tgtEl>
                                      </p:cBhvr>
                                    </p:cmd>
                                  </p:childTnLst>
                                </p:cTn>
                              </p:par>
                            </p:childTnLst>
                          </p:cTn>
                        </p:par>
                      </p:childTnLst>
                    </p:cTn>
                  </p:par>
                </p:childTnLst>
              </p:cTn>
              <p:nextCondLst>
                <p:cond evt="onClick" delay="0">
                  <p:tgtEl>
                    <p:spTgt spid="7"/>
                  </p:tgtEl>
                </p:cond>
              </p:nextCondLst>
            </p:seq>
            <p:video>
              <p:cMediaNode vol="80000">
                <p:cTn id="17" fill="hold" display="0">
                  <p:stCondLst>
                    <p:cond delay="indefinite"/>
                  </p:stCondLst>
                </p:cTn>
                <p:tgtEl>
                  <p:spTgt spid="8"/>
                </p:tgtEl>
              </p:cMediaNode>
            </p:video>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01F6D-1FBA-88B5-F66A-D076E6DC03BD}"/>
              </a:ext>
            </a:extLst>
          </p:cNvPr>
          <p:cNvSpPr>
            <a:spLocks noGrp="1"/>
          </p:cNvSpPr>
          <p:nvPr>
            <p:ph type="title"/>
          </p:nvPr>
        </p:nvSpPr>
        <p:spPr>
          <a:xfrm>
            <a:off x="838200" y="83772"/>
            <a:ext cx="10515600" cy="772013"/>
          </a:xfrm>
        </p:spPr>
        <p:txBody>
          <a:bodyPr>
            <a:normAutofit/>
          </a:bodyPr>
          <a:lstStyle/>
          <a:p>
            <a:pPr algn="ctr"/>
            <a:r>
              <a:rPr lang="en-US" sz="3200" dirty="0">
                <a:latin typeface="Times New Roman" panose="02020603050405020304" pitchFamily="18" charset="0"/>
                <a:cs typeface="Times New Roman" panose="02020603050405020304" pitchFamily="18" charset="0"/>
              </a:rPr>
              <a:t>Lena </a:t>
            </a:r>
            <a:r>
              <a:rPr lang="en-US" sz="3200" dirty="0" err="1">
                <a:latin typeface="Times New Roman" panose="02020603050405020304" pitchFamily="18" charset="0"/>
                <a:cs typeface="Times New Roman" panose="02020603050405020304" pitchFamily="18" charset="0"/>
              </a:rPr>
              <a:t>Bourne</a:t>
            </a:r>
            <a:r>
              <a:rPr lang="en-US" sz="3200" dirty="0">
                <a:latin typeface="Times New Roman" panose="02020603050405020304" pitchFamily="18" charset="0"/>
                <a:cs typeface="Times New Roman" panose="02020603050405020304" pitchFamily="18" charset="0"/>
              </a:rPr>
              <a:t> Fish</a:t>
            </a:r>
          </a:p>
        </p:txBody>
      </p:sp>
      <p:pic>
        <p:nvPicPr>
          <p:cNvPr id="7" name="Online Media 6" title="The Ship Carpenter (Child 243) (Improved) - Lena Bourne Fish">
            <a:hlinkClick r:id="" action="ppaction://media"/>
            <a:extLst>
              <a:ext uri="{FF2B5EF4-FFF2-40B4-BE49-F238E27FC236}">
                <a16:creationId xmlns:a16="http://schemas.microsoft.com/office/drawing/2014/main" id="{4A9DBD4D-26FF-4462-E09A-D886C2BC9F95}"/>
              </a:ext>
            </a:extLst>
          </p:cNvPr>
          <p:cNvPicPr>
            <a:picLocks noGrp="1" noRot="1" noChangeAspect="1"/>
          </p:cNvPicPr>
          <p:nvPr>
            <p:ph sz="half" idx="1"/>
            <a:videoFile r:link="rId1"/>
          </p:nvPr>
        </p:nvPicPr>
        <p:blipFill>
          <a:blip r:embed="rId4"/>
          <a:stretch>
            <a:fillRect/>
          </a:stretch>
        </p:blipFill>
        <p:spPr>
          <a:xfrm>
            <a:off x="838200" y="4508597"/>
            <a:ext cx="2154809" cy="1616300"/>
          </a:xfrm>
          <a:prstGeom prst="rect">
            <a:avLst/>
          </a:prstGeom>
        </p:spPr>
      </p:pic>
      <p:pic>
        <p:nvPicPr>
          <p:cNvPr id="4098" name="Picture 2" descr="Ochtendhumeur met brede opklaringen: Lena Bourne Fish – Gilgarrah Mountain  (1941)">
            <a:extLst>
              <a:ext uri="{FF2B5EF4-FFF2-40B4-BE49-F238E27FC236}">
                <a16:creationId xmlns:a16="http://schemas.microsoft.com/office/drawing/2014/main" id="{ADB9BEEE-EC96-D93A-A04C-1F67B881ACEF}"/>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866027" y="1327272"/>
            <a:ext cx="4863738" cy="37488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0CB1B95-5F72-B65B-F7CE-046B89BF2EF1}"/>
              </a:ext>
            </a:extLst>
          </p:cNvPr>
          <p:cNvSpPr txBox="1"/>
          <p:nvPr/>
        </p:nvSpPr>
        <p:spPr>
          <a:xfrm>
            <a:off x="7841387" y="5316747"/>
            <a:ext cx="6096000" cy="230832"/>
          </a:xfrm>
          <a:prstGeom prst="rect">
            <a:avLst/>
          </a:prstGeom>
          <a:noFill/>
        </p:spPr>
        <p:txBody>
          <a:bodyPr wrap="square">
            <a:spAutoFit/>
          </a:bodyPr>
          <a:lstStyle/>
          <a:p>
            <a:r>
              <a:rPr lang="en-US" sz="900" dirty="0"/>
              <a:t>https://folktrax-archive.org/menus/cassprogs/922.htm</a:t>
            </a:r>
          </a:p>
        </p:txBody>
      </p:sp>
      <p:pic>
        <p:nvPicPr>
          <p:cNvPr id="8" name="Online Media 7" title="Castle by the Sea (Child 4) (Noise Reduced) - Lena Bourne Fish">
            <a:hlinkClick r:id="" action="ppaction://media"/>
            <a:extLst>
              <a:ext uri="{FF2B5EF4-FFF2-40B4-BE49-F238E27FC236}">
                <a16:creationId xmlns:a16="http://schemas.microsoft.com/office/drawing/2014/main" id="{658ABEF7-7453-1A32-8C5C-9569CBE23EEC}"/>
              </a:ext>
            </a:extLst>
          </p:cNvPr>
          <p:cNvPicPr>
            <a:picLocks noRot="1" noChangeAspect="1"/>
          </p:cNvPicPr>
          <p:nvPr>
            <a:videoFile r:link="rId2"/>
          </p:nvPr>
        </p:nvPicPr>
        <p:blipFill>
          <a:blip r:embed="rId4"/>
          <a:stretch>
            <a:fillRect/>
          </a:stretch>
        </p:blipFill>
        <p:spPr>
          <a:xfrm>
            <a:off x="3612832" y="4508597"/>
            <a:ext cx="2483168" cy="1862376"/>
          </a:xfrm>
          <a:prstGeom prst="rect">
            <a:avLst/>
          </a:prstGeom>
        </p:spPr>
      </p:pic>
      <p:sp>
        <p:nvSpPr>
          <p:cNvPr id="9" name="TextBox 8">
            <a:extLst>
              <a:ext uri="{FF2B5EF4-FFF2-40B4-BE49-F238E27FC236}">
                <a16:creationId xmlns:a16="http://schemas.microsoft.com/office/drawing/2014/main" id="{525B12F6-9952-025D-1C4A-5FDA9BF4E79A}"/>
              </a:ext>
            </a:extLst>
          </p:cNvPr>
          <p:cNvSpPr txBox="1"/>
          <p:nvPr/>
        </p:nvSpPr>
        <p:spPr>
          <a:xfrm>
            <a:off x="3936310" y="4011168"/>
            <a:ext cx="181972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Castle By the Sea</a:t>
            </a:r>
          </a:p>
        </p:txBody>
      </p:sp>
      <p:sp>
        <p:nvSpPr>
          <p:cNvPr id="10" name="TextBox 9">
            <a:extLst>
              <a:ext uri="{FF2B5EF4-FFF2-40B4-BE49-F238E27FC236}">
                <a16:creationId xmlns:a16="http://schemas.microsoft.com/office/drawing/2014/main" id="{B493804A-D382-D5DF-2ADB-59F024E4DC60}"/>
              </a:ext>
            </a:extLst>
          </p:cNvPr>
          <p:cNvSpPr txBox="1"/>
          <p:nvPr/>
        </p:nvSpPr>
        <p:spPr>
          <a:xfrm>
            <a:off x="1000156" y="4011168"/>
            <a:ext cx="199285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The Ship Carpenter</a:t>
            </a:r>
          </a:p>
        </p:txBody>
      </p:sp>
      <p:sp>
        <p:nvSpPr>
          <p:cNvPr id="12" name="TextBox 11">
            <a:extLst>
              <a:ext uri="{FF2B5EF4-FFF2-40B4-BE49-F238E27FC236}">
                <a16:creationId xmlns:a16="http://schemas.microsoft.com/office/drawing/2014/main" id="{E8311183-C6CA-8C07-49FE-547D4F592742}"/>
              </a:ext>
            </a:extLst>
          </p:cNvPr>
          <p:cNvSpPr txBox="1"/>
          <p:nvPr/>
        </p:nvSpPr>
        <p:spPr>
          <a:xfrm>
            <a:off x="468923" y="961292"/>
            <a:ext cx="5486400"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Born in 1873, in Black Brook NY. Her father was a lumber salesman.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She lived her adult life in New Hampshire and married a farmer, John Fish, and had 7 children.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She was 70 when the Warners met her, with a reputation in her community as a singer.</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She recorded nearly 100 songs for the Warners, including ballads, sea shanties, Irish songs, and children’s song.</a:t>
            </a:r>
          </a:p>
        </p:txBody>
      </p:sp>
    </p:spTree>
    <p:extLst>
      <p:ext uri="{BB962C8B-B14F-4D97-AF65-F5344CB8AC3E}">
        <p14:creationId xmlns:p14="http://schemas.microsoft.com/office/powerpoint/2010/main" val="349271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7"/>
                </p:tgtEl>
              </p:cMediaNode>
            </p:video>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7"/>
                                        </p:tgtEl>
                                      </p:cBhvr>
                                    </p:cmd>
                                  </p:childTnLst>
                                </p:cTn>
                              </p:par>
                            </p:childTnLst>
                          </p:cTn>
                        </p:par>
                      </p:childTnLst>
                    </p:cTn>
                  </p:par>
                </p:childTnLst>
              </p:cTn>
              <p:nextCondLst>
                <p:cond evt="onClick" delay="0">
                  <p:tgtEl>
                    <p:spTgt spid="7"/>
                  </p:tgtEl>
                </p:cond>
              </p:nextCondLst>
            </p:seq>
            <p:video>
              <p:cMediaNode vol="80000">
                <p:cTn id="17" fill="hold" display="0">
                  <p:stCondLst>
                    <p:cond delay="indefinite"/>
                  </p:stCondLst>
                </p:cTn>
                <p:tgtEl>
                  <p:spTgt spid="8"/>
                </p:tgtEl>
              </p:cMediaNode>
            </p:video>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CF23-7BBB-DDF7-4330-A7394A5A34C7}"/>
              </a:ext>
            </a:extLst>
          </p:cNvPr>
          <p:cNvSpPr>
            <a:spLocks noGrp="1"/>
          </p:cNvSpPr>
          <p:nvPr>
            <p:ph type="title"/>
          </p:nvPr>
        </p:nvSpPr>
        <p:spPr>
          <a:xfrm>
            <a:off x="838200" y="365125"/>
            <a:ext cx="10515600" cy="695579"/>
          </a:xfrm>
        </p:spPr>
        <p:txBody>
          <a:bodyPr>
            <a:normAutofit/>
          </a:bodyPr>
          <a:lstStyle/>
          <a:p>
            <a:pPr algn="ctr"/>
            <a:r>
              <a:rPr lang="en-US" sz="3200" dirty="0">
                <a:latin typeface="Times New Roman" panose="02020603050405020304" pitchFamily="18" charset="0"/>
                <a:cs typeface="Times New Roman" panose="02020603050405020304" pitchFamily="18" charset="0"/>
              </a:rPr>
              <a:t>More Songs from the Warner Collection</a:t>
            </a:r>
          </a:p>
        </p:txBody>
      </p:sp>
      <p:pic>
        <p:nvPicPr>
          <p:cNvPr id="7" name="Online Media 6" title="2nd South Carolina String Band - Old Rosin the Beau">
            <a:hlinkClick r:id="" action="ppaction://media"/>
            <a:extLst>
              <a:ext uri="{FF2B5EF4-FFF2-40B4-BE49-F238E27FC236}">
                <a16:creationId xmlns:a16="http://schemas.microsoft.com/office/drawing/2014/main" id="{1518FB75-3C46-725A-2949-B0BCB2684B6E}"/>
              </a:ext>
            </a:extLst>
          </p:cNvPr>
          <p:cNvPicPr>
            <a:picLocks noGrp="1" noRot="1" noChangeAspect="1"/>
          </p:cNvPicPr>
          <p:nvPr>
            <p:ph idx="1"/>
            <a:videoFile r:link="rId1"/>
          </p:nvPr>
        </p:nvPicPr>
        <p:blipFill>
          <a:blip r:embed="rId5"/>
          <a:stretch>
            <a:fillRect/>
          </a:stretch>
        </p:blipFill>
        <p:spPr>
          <a:xfrm>
            <a:off x="231394" y="1755647"/>
            <a:ext cx="3180625" cy="2385251"/>
          </a:xfrm>
          <a:prstGeom prst="rect">
            <a:avLst/>
          </a:prstGeom>
        </p:spPr>
      </p:pic>
      <p:sp>
        <p:nvSpPr>
          <p:cNvPr id="8" name="TextBox 7">
            <a:extLst>
              <a:ext uri="{FF2B5EF4-FFF2-40B4-BE49-F238E27FC236}">
                <a16:creationId xmlns:a16="http://schemas.microsoft.com/office/drawing/2014/main" id="{038D1306-E88F-04C6-E379-298E3CFF7C81}"/>
              </a:ext>
            </a:extLst>
          </p:cNvPr>
          <p:cNvSpPr txBox="1"/>
          <p:nvPr/>
        </p:nvSpPr>
        <p:spPr>
          <a:xfrm>
            <a:off x="231394" y="1223510"/>
            <a:ext cx="307007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2</a:t>
            </a:r>
            <a:r>
              <a:rPr lang="en-US" baseline="30000" dirty="0">
                <a:latin typeface="Times New Roman" panose="02020603050405020304" pitchFamily="18" charset="0"/>
                <a:cs typeface="Times New Roman" panose="02020603050405020304" pitchFamily="18" charset="0"/>
              </a:rPr>
              <a:t>nd</a:t>
            </a:r>
            <a:r>
              <a:rPr lang="en-US" dirty="0">
                <a:latin typeface="Times New Roman" panose="02020603050405020304" pitchFamily="18" charset="0"/>
                <a:cs typeface="Times New Roman" panose="02020603050405020304" pitchFamily="18" charset="0"/>
              </a:rPr>
              <a:t> South Carolina String Band</a:t>
            </a:r>
          </a:p>
        </p:txBody>
      </p:sp>
      <p:pic>
        <p:nvPicPr>
          <p:cNvPr id="9" name="Online Media 8" title="Sheila Kay Adams &amp; the Scofflaws  - &quot;His Bright Smile&quot;">
            <a:hlinkClick r:id="" action="ppaction://media"/>
            <a:extLst>
              <a:ext uri="{FF2B5EF4-FFF2-40B4-BE49-F238E27FC236}">
                <a16:creationId xmlns:a16="http://schemas.microsoft.com/office/drawing/2014/main" id="{C20CCA19-2EE8-8DAD-2D58-6558E1F14367}"/>
              </a:ext>
            </a:extLst>
          </p:cNvPr>
          <p:cNvPicPr>
            <a:picLocks noRot="1" noChangeAspect="1"/>
          </p:cNvPicPr>
          <p:nvPr>
            <a:videoFile r:link="rId2"/>
          </p:nvPr>
        </p:nvPicPr>
        <p:blipFill>
          <a:blip r:embed="rId6"/>
          <a:stretch>
            <a:fillRect/>
          </a:stretch>
        </p:blipFill>
        <p:spPr>
          <a:xfrm>
            <a:off x="4062778" y="1950717"/>
            <a:ext cx="3582068" cy="2023873"/>
          </a:xfrm>
          <a:prstGeom prst="rect">
            <a:avLst/>
          </a:prstGeom>
        </p:spPr>
      </p:pic>
      <p:sp>
        <p:nvSpPr>
          <p:cNvPr id="10" name="TextBox 9">
            <a:extLst>
              <a:ext uri="{FF2B5EF4-FFF2-40B4-BE49-F238E27FC236}">
                <a16:creationId xmlns:a16="http://schemas.microsoft.com/office/drawing/2014/main" id="{DC506EAD-07D7-7645-CFB8-39F8467CFAF9}"/>
              </a:ext>
            </a:extLst>
          </p:cNvPr>
          <p:cNvSpPr txBox="1"/>
          <p:nvPr/>
        </p:nvSpPr>
        <p:spPr>
          <a:xfrm>
            <a:off x="3823030" y="1223510"/>
            <a:ext cx="3821816"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Sheila Kay Adams, Branson Raines and Dan Lewis</a:t>
            </a:r>
          </a:p>
        </p:txBody>
      </p:sp>
      <p:pic>
        <p:nvPicPr>
          <p:cNvPr id="11" name="Online Media 10" title="Lonesome Valley">
            <a:hlinkClick r:id="" action="ppaction://media"/>
            <a:extLst>
              <a:ext uri="{FF2B5EF4-FFF2-40B4-BE49-F238E27FC236}">
                <a16:creationId xmlns:a16="http://schemas.microsoft.com/office/drawing/2014/main" id="{BB4DFC63-1DC9-3D96-5653-E9F2EF7C1F98}"/>
              </a:ext>
            </a:extLst>
          </p:cNvPr>
          <p:cNvPicPr>
            <a:picLocks noRot="1" noChangeAspect="1"/>
          </p:cNvPicPr>
          <p:nvPr>
            <a:videoFile r:link="rId3"/>
          </p:nvPr>
        </p:nvPicPr>
        <p:blipFill>
          <a:blip r:embed="rId7"/>
          <a:stretch>
            <a:fillRect/>
          </a:stretch>
        </p:blipFill>
        <p:spPr>
          <a:xfrm>
            <a:off x="8169565" y="1685506"/>
            <a:ext cx="3405729" cy="2554297"/>
          </a:xfrm>
          <a:prstGeom prst="rect">
            <a:avLst/>
          </a:prstGeom>
        </p:spPr>
      </p:pic>
      <p:sp>
        <p:nvSpPr>
          <p:cNvPr id="12" name="TextBox 11">
            <a:extLst>
              <a:ext uri="{FF2B5EF4-FFF2-40B4-BE49-F238E27FC236}">
                <a16:creationId xmlns:a16="http://schemas.microsoft.com/office/drawing/2014/main" id="{188FE702-CE0E-B1A8-81C4-95C391D36459}"/>
              </a:ext>
            </a:extLst>
          </p:cNvPr>
          <p:cNvSpPr txBox="1"/>
          <p:nvPr/>
        </p:nvSpPr>
        <p:spPr>
          <a:xfrm>
            <a:off x="9212633" y="1408176"/>
            <a:ext cx="1319592" cy="369332"/>
          </a:xfrm>
          <a:prstGeom prst="rect">
            <a:avLst/>
          </a:prstGeom>
          <a:noFill/>
        </p:spPr>
        <p:txBody>
          <a:bodyPr wrap="none" rtlCol="0">
            <a:spAutoFit/>
          </a:bodyPr>
          <a:lstStyle/>
          <a:p>
            <a:r>
              <a:rPr lang="en-US" dirty="0" err="1">
                <a:latin typeface="Times New Roman" panose="02020603050405020304" pitchFamily="18" charset="0"/>
                <a:cs typeface="Times New Roman" panose="02020603050405020304" pitchFamily="18" charset="0"/>
              </a:rPr>
              <a:t>Estil</a:t>
            </a:r>
            <a:r>
              <a:rPr lang="en-US" dirty="0">
                <a:latin typeface="Times New Roman" panose="02020603050405020304" pitchFamily="18" charset="0"/>
                <a:cs typeface="Times New Roman" panose="02020603050405020304" pitchFamily="18" charset="0"/>
              </a:rPr>
              <a:t> C. Ball</a:t>
            </a:r>
          </a:p>
        </p:txBody>
      </p:sp>
    </p:spTree>
    <p:extLst>
      <p:ext uri="{BB962C8B-B14F-4D97-AF65-F5344CB8AC3E}">
        <p14:creationId xmlns:p14="http://schemas.microsoft.com/office/powerpoint/2010/main" val="249030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9"/>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7"/>
                </p:tgtEl>
              </p:cMediaNode>
            </p:video>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7"/>
                                        </p:tgtEl>
                                      </p:cBhvr>
                                    </p:cmd>
                                  </p:childTnLst>
                                </p:cTn>
                              </p:par>
                            </p:childTnLst>
                          </p:cTn>
                        </p:par>
                      </p:childTnLst>
                    </p:cTn>
                  </p:par>
                </p:childTnLst>
              </p:cTn>
              <p:nextCondLst>
                <p:cond evt="onClick" delay="0">
                  <p:tgtEl>
                    <p:spTgt spid="7"/>
                  </p:tgtEl>
                </p:cond>
              </p:nextCondLst>
            </p:seq>
            <p:video>
              <p:cMediaNode vol="80000">
                <p:cTn id="21" fill="hold" display="0">
                  <p:stCondLst>
                    <p:cond delay="indefinite"/>
                  </p:stCondLst>
                </p:cTn>
                <p:tgtEl>
                  <p:spTgt spid="9"/>
                </p:tgtEl>
              </p:cMediaNode>
            </p:video>
            <p:seq concurrent="1" nextAc="seek">
              <p:cTn id="22" restart="whenNotActive" fill="hold" evtFilter="cancelBubble" nodeType="interactiveSeq">
                <p:stCondLst>
                  <p:cond evt="onClick" delay="0">
                    <p:tgtEl>
                      <p:spTgt spid="9"/>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9"/>
                                        </p:tgtEl>
                                      </p:cBhvr>
                                    </p:cmd>
                                  </p:childTnLst>
                                </p:cTn>
                              </p:par>
                            </p:childTnLst>
                          </p:cTn>
                        </p:par>
                      </p:childTnLst>
                    </p:cTn>
                  </p:par>
                </p:childTnLst>
              </p:cTn>
              <p:nextCondLst>
                <p:cond evt="onClick" delay="0">
                  <p:tgtEl>
                    <p:spTgt spid="9"/>
                  </p:tgtEl>
                </p:cond>
              </p:nextCondLst>
            </p:seq>
            <p:video>
              <p:cMediaNode vol="80000">
                <p:cTn id="27" fill="hold" display="0">
                  <p:stCondLst>
                    <p:cond delay="indefinite"/>
                  </p:stCondLst>
                </p:cTn>
                <p:tgtEl>
                  <p:spTgt spid="11"/>
                </p:tgtEl>
              </p:cMediaNode>
            </p:video>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C0A3E416-13B0-4CFE-8B85-8989D8AEFB5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6F6F5560F50C44AF8CBCEF715F7115" ma:contentTypeVersion="19" ma:contentTypeDescription="Create a new document." ma:contentTypeScope="" ma:versionID="b18769f45f3440ce03133e849a42fe3c">
  <xsd:schema xmlns:xsd="http://www.w3.org/2001/XMLSchema" xmlns:xs="http://www.w3.org/2001/XMLSchema" xmlns:p="http://schemas.microsoft.com/office/2006/metadata/properties" xmlns:ns1="http://schemas.microsoft.com/sharepoint/v3" xmlns:ns3="8f4c6c3a-007b-449e-a0cd-4555f3e7247f" xmlns:ns4="80d7bb0d-14c8-469f-8943-664b7db2f8d2" targetNamespace="http://schemas.microsoft.com/office/2006/metadata/properties" ma:root="true" ma:fieldsID="cd9504ad190d8aabde7be99a41a9800d" ns1:_="" ns3:_="" ns4:_="">
    <xsd:import namespace="http://schemas.microsoft.com/sharepoint/v3"/>
    <xsd:import namespace="8f4c6c3a-007b-449e-a0cd-4555f3e7247f"/>
    <xsd:import namespace="80d7bb0d-14c8-469f-8943-664b7db2f8d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4c6c3a-007b-449e-a0cd-4555f3e72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descrip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d7bb0d-14c8-469f-8943-664b7db2f8d2"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8f4c6c3a-007b-449e-a0cd-4555f3e7247f"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C169B58E-1095-4AA2-A573-9042FF552F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f4c6c3a-007b-449e-a0cd-4555f3e7247f"/>
    <ds:schemaRef ds:uri="80d7bb0d-14c8-469f-8943-664b7db2f8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47C37C-33A1-4FC7-BA68-437825EBA632}">
  <ds:schemaRefs>
    <ds:schemaRef ds:uri="http://schemas.microsoft.com/sharepoint/v3/contenttype/forms"/>
  </ds:schemaRefs>
</ds:datastoreItem>
</file>

<file path=customXml/itemProps3.xml><?xml version="1.0" encoding="utf-8"?>
<ds:datastoreItem xmlns:ds="http://schemas.openxmlformats.org/officeDocument/2006/customXml" ds:itemID="{F3F72060-F431-4636-9C67-3EE96806126B}">
  <ds:schemaRefs>
    <ds:schemaRef ds:uri="http://purl.org/dc/elements/1.1/"/>
    <ds:schemaRef ds:uri="http://purl.org/dc/dcmitype/"/>
    <ds:schemaRef ds:uri="http://schemas.microsoft.com/sharepoint/v3"/>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80d7bb0d-14c8-469f-8943-664b7db2f8d2"/>
    <ds:schemaRef ds:uri="8f4c6c3a-007b-449e-a0cd-4555f3e7247f"/>
  </ds:schemaRefs>
</ds:datastoreItem>
</file>

<file path=docProps/app.xml><?xml version="1.0" encoding="utf-8"?>
<Properties xmlns="http://schemas.openxmlformats.org/officeDocument/2006/extended-properties" xmlns:vt="http://schemas.openxmlformats.org/officeDocument/2006/docPropsVTypes">
  <Template>Office Theme</Template>
  <TotalTime>2114</TotalTime>
  <Words>1112</Words>
  <Application>Microsoft Office PowerPoint</Application>
  <PresentationFormat>Widescreen</PresentationFormat>
  <Paragraphs>82</Paragraphs>
  <Slides>11</Slides>
  <Notes>0</Notes>
  <HiddenSlides>0</HiddenSlides>
  <MMClips>11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Times New Roman</vt:lpstr>
      <vt:lpstr>Office Theme</vt:lpstr>
      <vt:lpstr>Songcatchers: Frank and Anne Warner</vt:lpstr>
      <vt:lpstr>Tom Dula Frank Proffitt, Beech Mountain, NC 1937</vt:lpstr>
      <vt:lpstr>Their Careers</vt:lpstr>
      <vt:lpstr>Anne Warner on How the Collection Began</vt:lpstr>
      <vt:lpstr>The Hicks Family Nathan and Rena, Buna Vista (Presnell) Hicks, Linzy Hicks, Lee Monroe Presnell,</vt:lpstr>
      <vt:lpstr>Frank Proffitt</vt:lpstr>
      <vt:lpstr>Yankee John Galusha</vt:lpstr>
      <vt:lpstr>Lena Bourne Fish</vt:lpstr>
      <vt:lpstr>More Songs from the Warner Collection</vt:lpstr>
      <vt:lpstr>Fathers Now Our Meeting Is Over Buna Vista (Presnell Hicks) 1959</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Gosner, Kevin M - (kgosner)</dc:creator>
  <cp:lastModifiedBy>Gosner, Kevin M - (kgosner)</cp:lastModifiedBy>
  <cp:revision>3</cp:revision>
  <dcterms:created xsi:type="dcterms:W3CDTF">2025-03-02T19:10:51Z</dcterms:created>
  <dcterms:modified xsi:type="dcterms:W3CDTF">2025-03-04T06:25:14Z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0x010100EF6F6F5560F50C44AF8CBCEF715F7115</vt:lpwstr>
  </property>
</Properties>
</file>