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6" r:id="rId2"/>
    <p:sldId id="859" r:id="rId3"/>
    <p:sldId id="1734"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D5D8F-1B1A-538A-9D28-35BB23527FF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10A0200-3A61-109E-D4F1-2958E1A7E4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962BAEA-1DF2-349F-8697-F3A6EE9AADB5}"/>
              </a:ext>
            </a:extLst>
          </p:cNvPr>
          <p:cNvSpPr>
            <a:spLocks noGrp="1"/>
          </p:cNvSpPr>
          <p:nvPr>
            <p:ph type="dt" sz="half" idx="10"/>
          </p:nvPr>
        </p:nvSpPr>
        <p:spPr/>
        <p:txBody>
          <a:bodyPr/>
          <a:lstStyle/>
          <a:p>
            <a:fld id="{B373EDAB-AA14-413C-A1F8-767341E032FE}" type="datetimeFigureOut">
              <a:rPr lang="en-US" smtClean="0"/>
              <a:t>2/24/2026</a:t>
            </a:fld>
            <a:endParaRPr lang="en-US"/>
          </a:p>
        </p:txBody>
      </p:sp>
      <p:sp>
        <p:nvSpPr>
          <p:cNvPr id="5" name="Footer Placeholder 4">
            <a:extLst>
              <a:ext uri="{FF2B5EF4-FFF2-40B4-BE49-F238E27FC236}">
                <a16:creationId xmlns:a16="http://schemas.microsoft.com/office/drawing/2014/main" id="{97F99FD1-6032-BA2F-D08C-9A0D507032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9E7BC7-0992-7FB1-90AB-C7F67E03392B}"/>
              </a:ext>
            </a:extLst>
          </p:cNvPr>
          <p:cNvSpPr>
            <a:spLocks noGrp="1"/>
          </p:cNvSpPr>
          <p:nvPr>
            <p:ph type="sldNum" sz="quarter" idx="12"/>
          </p:nvPr>
        </p:nvSpPr>
        <p:spPr/>
        <p:txBody>
          <a:bodyPr/>
          <a:lstStyle/>
          <a:p>
            <a:fld id="{414BC27C-13A0-4F99-9B52-8D724F6826B0}" type="slidenum">
              <a:rPr lang="en-US" smtClean="0"/>
              <a:t>‹#›</a:t>
            </a:fld>
            <a:endParaRPr lang="en-US"/>
          </a:p>
        </p:txBody>
      </p:sp>
    </p:spTree>
    <p:extLst>
      <p:ext uri="{BB962C8B-B14F-4D97-AF65-F5344CB8AC3E}">
        <p14:creationId xmlns:p14="http://schemas.microsoft.com/office/powerpoint/2010/main" val="1556106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1E7C1-21F2-4219-38C5-A68A2CF052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A62CA3C-5945-DE02-9402-4D25333910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A78530-2AE3-12CC-C0D6-E9C36EC344DC}"/>
              </a:ext>
            </a:extLst>
          </p:cNvPr>
          <p:cNvSpPr>
            <a:spLocks noGrp="1"/>
          </p:cNvSpPr>
          <p:nvPr>
            <p:ph type="dt" sz="half" idx="10"/>
          </p:nvPr>
        </p:nvSpPr>
        <p:spPr/>
        <p:txBody>
          <a:bodyPr/>
          <a:lstStyle/>
          <a:p>
            <a:fld id="{B373EDAB-AA14-413C-A1F8-767341E032FE}" type="datetimeFigureOut">
              <a:rPr lang="en-US" smtClean="0"/>
              <a:t>2/24/2026</a:t>
            </a:fld>
            <a:endParaRPr lang="en-US"/>
          </a:p>
        </p:txBody>
      </p:sp>
      <p:sp>
        <p:nvSpPr>
          <p:cNvPr id="5" name="Footer Placeholder 4">
            <a:extLst>
              <a:ext uri="{FF2B5EF4-FFF2-40B4-BE49-F238E27FC236}">
                <a16:creationId xmlns:a16="http://schemas.microsoft.com/office/drawing/2014/main" id="{7A57DFA0-E5F0-D792-1B4C-AE7A5007EB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FE61D2-3F2B-BCEB-7B48-86F1E092ADE7}"/>
              </a:ext>
            </a:extLst>
          </p:cNvPr>
          <p:cNvSpPr>
            <a:spLocks noGrp="1"/>
          </p:cNvSpPr>
          <p:nvPr>
            <p:ph type="sldNum" sz="quarter" idx="12"/>
          </p:nvPr>
        </p:nvSpPr>
        <p:spPr/>
        <p:txBody>
          <a:bodyPr/>
          <a:lstStyle/>
          <a:p>
            <a:fld id="{414BC27C-13A0-4F99-9B52-8D724F6826B0}" type="slidenum">
              <a:rPr lang="en-US" smtClean="0"/>
              <a:t>‹#›</a:t>
            </a:fld>
            <a:endParaRPr lang="en-US"/>
          </a:p>
        </p:txBody>
      </p:sp>
    </p:spTree>
    <p:extLst>
      <p:ext uri="{BB962C8B-B14F-4D97-AF65-F5344CB8AC3E}">
        <p14:creationId xmlns:p14="http://schemas.microsoft.com/office/powerpoint/2010/main" val="1314897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0E54BBE-80A9-A791-9A6B-44BD5DFDBD8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50D8606-F99E-BBE7-52AB-4D541AFA87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EA01D7-622D-F7FA-B55C-95D92FD7D690}"/>
              </a:ext>
            </a:extLst>
          </p:cNvPr>
          <p:cNvSpPr>
            <a:spLocks noGrp="1"/>
          </p:cNvSpPr>
          <p:nvPr>
            <p:ph type="dt" sz="half" idx="10"/>
          </p:nvPr>
        </p:nvSpPr>
        <p:spPr/>
        <p:txBody>
          <a:bodyPr/>
          <a:lstStyle/>
          <a:p>
            <a:fld id="{B373EDAB-AA14-413C-A1F8-767341E032FE}" type="datetimeFigureOut">
              <a:rPr lang="en-US" smtClean="0"/>
              <a:t>2/24/2026</a:t>
            </a:fld>
            <a:endParaRPr lang="en-US"/>
          </a:p>
        </p:txBody>
      </p:sp>
      <p:sp>
        <p:nvSpPr>
          <p:cNvPr id="5" name="Footer Placeholder 4">
            <a:extLst>
              <a:ext uri="{FF2B5EF4-FFF2-40B4-BE49-F238E27FC236}">
                <a16:creationId xmlns:a16="http://schemas.microsoft.com/office/drawing/2014/main" id="{116B0337-4B5A-721B-4AF6-EAFF5B459A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E37A59-A9B5-4729-B7AF-3284981F2055}"/>
              </a:ext>
            </a:extLst>
          </p:cNvPr>
          <p:cNvSpPr>
            <a:spLocks noGrp="1"/>
          </p:cNvSpPr>
          <p:nvPr>
            <p:ph type="sldNum" sz="quarter" idx="12"/>
          </p:nvPr>
        </p:nvSpPr>
        <p:spPr/>
        <p:txBody>
          <a:bodyPr/>
          <a:lstStyle/>
          <a:p>
            <a:fld id="{414BC27C-13A0-4F99-9B52-8D724F6826B0}" type="slidenum">
              <a:rPr lang="en-US" smtClean="0"/>
              <a:t>‹#›</a:t>
            </a:fld>
            <a:endParaRPr lang="en-US"/>
          </a:p>
        </p:txBody>
      </p:sp>
    </p:spTree>
    <p:extLst>
      <p:ext uri="{BB962C8B-B14F-4D97-AF65-F5344CB8AC3E}">
        <p14:creationId xmlns:p14="http://schemas.microsoft.com/office/powerpoint/2010/main" val="3434814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90DA3-978C-A083-C5B8-852BA4545B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0E08CE9-973E-6D0C-A054-9656908926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44A66E-A26D-4650-2F85-B19F9CC1A78C}"/>
              </a:ext>
            </a:extLst>
          </p:cNvPr>
          <p:cNvSpPr>
            <a:spLocks noGrp="1"/>
          </p:cNvSpPr>
          <p:nvPr>
            <p:ph type="dt" sz="half" idx="10"/>
          </p:nvPr>
        </p:nvSpPr>
        <p:spPr/>
        <p:txBody>
          <a:bodyPr/>
          <a:lstStyle/>
          <a:p>
            <a:fld id="{B373EDAB-AA14-413C-A1F8-767341E032FE}" type="datetimeFigureOut">
              <a:rPr lang="en-US" smtClean="0"/>
              <a:t>2/24/2026</a:t>
            </a:fld>
            <a:endParaRPr lang="en-US"/>
          </a:p>
        </p:txBody>
      </p:sp>
      <p:sp>
        <p:nvSpPr>
          <p:cNvPr id="5" name="Footer Placeholder 4">
            <a:extLst>
              <a:ext uri="{FF2B5EF4-FFF2-40B4-BE49-F238E27FC236}">
                <a16:creationId xmlns:a16="http://schemas.microsoft.com/office/drawing/2014/main" id="{2B9E7215-D44B-DC04-2DF2-4CEE4A1380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1C43DF-CF2C-A65F-5C8A-4EEEA1A8BBF4}"/>
              </a:ext>
            </a:extLst>
          </p:cNvPr>
          <p:cNvSpPr>
            <a:spLocks noGrp="1"/>
          </p:cNvSpPr>
          <p:nvPr>
            <p:ph type="sldNum" sz="quarter" idx="12"/>
          </p:nvPr>
        </p:nvSpPr>
        <p:spPr/>
        <p:txBody>
          <a:bodyPr/>
          <a:lstStyle/>
          <a:p>
            <a:fld id="{414BC27C-13A0-4F99-9B52-8D724F6826B0}" type="slidenum">
              <a:rPr lang="en-US" smtClean="0"/>
              <a:t>‹#›</a:t>
            </a:fld>
            <a:endParaRPr lang="en-US"/>
          </a:p>
        </p:txBody>
      </p:sp>
    </p:spTree>
    <p:extLst>
      <p:ext uri="{BB962C8B-B14F-4D97-AF65-F5344CB8AC3E}">
        <p14:creationId xmlns:p14="http://schemas.microsoft.com/office/powerpoint/2010/main" val="1007402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DF54B-18C4-7DFA-0DB8-0C46949FAB3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2C0128E-0918-A449-B138-DA54B43EAFF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1F8D7E-69B4-143E-CF51-76F8AE2C9017}"/>
              </a:ext>
            </a:extLst>
          </p:cNvPr>
          <p:cNvSpPr>
            <a:spLocks noGrp="1"/>
          </p:cNvSpPr>
          <p:nvPr>
            <p:ph type="dt" sz="half" idx="10"/>
          </p:nvPr>
        </p:nvSpPr>
        <p:spPr/>
        <p:txBody>
          <a:bodyPr/>
          <a:lstStyle/>
          <a:p>
            <a:fld id="{B373EDAB-AA14-413C-A1F8-767341E032FE}" type="datetimeFigureOut">
              <a:rPr lang="en-US" smtClean="0"/>
              <a:t>2/24/2026</a:t>
            </a:fld>
            <a:endParaRPr lang="en-US"/>
          </a:p>
        </p:txBody>
      </p:sp>
      <p:sp>
        <p:nvSpPr>
          <p:cNvPr id="5" name="Footer Placeholder 4">
            <a:extLst>
              <a:ext uri="{FF2B5EF4-FFF2-40B4-BE49-F238E27FC236}">
                <a16:creationId xmlns:a16="http://schemas.microsoft.com/office/drawing/2014/main" id="{B55850CD-2CDB-B41C-A15D-48AB45C449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13BA57-CC5A-D522-2900-3241A8F1ADC9}"/>
              </a:ext>
            </a:extLst>
          </p:cNvPr>
          <p:cNvSpPr>
            <a:spLocks noGrp="1"/>
          </p:cNvSpPr>
          <p:nvPr>
            <p:ph type="sldNum" sz="quarter" idx="12"/>
          </p:nvPr>
        </p:nvSpPr>
        <p:spPr/>
        <p:txBody>
          <a:bodyPr/>
          <a:lstStyle/>
          <a:p>
            <a:fld id="{414BC27C-13A0-4F99-9B52-8D724F6826B0}" type="slidenum">
              <a:rPr lang="en-US" smtClean="0"/>
              <a:t>‹#›</a:t>
            </a:fld>
            <a:endParaRPr lang="en-US"/>
          </a:p>
        </p:txBody>
      </p:sp>
    </p:spTree>
    <p:extLst>
      <p:ext uri="{BB962C8B-B14F-4D97-AF65-F5344CB8AC3E}">
        <p14:creationId xmlns:p14="http://schemas.microsoft.com/office/powerpoint/2010/main" val="2904810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1D307-765A-398D-CF1E-F202778D44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B15B06-1035-A11D-15E2-91F3DAE85AA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236AD73-6418-7986-7444-A9045F0E53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4A95270-657B-A1BB-3B5A-DF6487562F25}"/>
              </a:ext>
            </a:extLst>
          </p:cNvPr>
          <p:cNvSpPr>
            <a:spLocks noGrp="1"/>
          </p:cNvSpPr>
          <p:nvPr>
            <p:ph type="dt" sz="half" idx="10"/>
          </p:nvPr>
        </p:nvSpPr>
        <p:spPr/>
        <p:txBody>
          <a:bodyPr/>
          <a:lstStyle/>
          <a:p>
            <a:fld id="{B373EDAB-AA14-413C-A1F8-767341E032FE}" type="datetimeFigureOut">
              <a:rPr lang="en-US" smtClean="0"/>
              <a:t>2/24/2026</a:t>
            </a:fld>
            <a:endParaRPr lang="en-US"/>
          </a:p>
        </p:txBody>
      </p:sp>
      <p:sp>
        <p:nvSpPr>
          <p:cNvPr id="6" name="Footer Placeholder 5">
            <a:extLst>
              <a:ext uri="{FF2B5EF4-FFF2-40B4-BE49-F238E27FC236}">
                <a16:creationId xmlns:a16="http://schemas.microsoft.com/office/drawing/2014/main" id="{BCB5BD1F-5E4E-5256-68CC-BD9850E10A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8E93BF-BAC9-E943-B27F-AA86D26842FB}"/>
              </a:ext>
            </a:extLst>
          </p:cNvPr>
          <p:cNvSpPr>
            <a:spLocks noGrp="1"/>
          </p:cNvSpPr>
          <p:nvPr>
            <p:ph type="sldNum" sz="quarter" idx="12"/>
          </p:nvPr>
        </p:nvSpPr>
        <p:spPr/>
        <p:txBody>
          <a:bodyPr/>
          <a:lstStyle/>
          <a:p>
            <a:fld id="{414BC27C-13A0-4F99-9B52-8D724F6826B0}" type="slidenum">
              <a:rPr lang="en-US" smtClean="0"/>
              <a:t>‹#›</a:t>
            </a:fld>
            <a:endParaRPr lang="en-US"/>
          </a:p>
        </p:txBody>
      </p:sp>
    </p:spTree>
    <p:extLst>
      <p:ext uri="{BB962C8B-B14F-4D97-AF65-F5344CB8AC3E}">
        <p14:creationId xmlns:p14="http://schemas.microsoft.com/office/powerpoint/2010/main" val="2263936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AE9B1-98C5-2622-7593-D1470734A2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AA1C6F0-8615-0D2C-E4AE-B069CDCC14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E8C2EFA-3A43-7097-DDE7-BAF7CEF218A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CDD5A03-DC9F-831F-FBC1-7195CAA3E2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58A91B9-CB58-016E-80B1-A276DE0CAC8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8A41B65-48AE-7F11-2DFA-1C60A58F0534}"/>
              </a:ext>
            </a:extLst>
          </p:cNvPr>
          <p:cNvSpPr>
            <a:spLocks noGrp="1"/>
          </p:cNvSpPr>
          <p:nvPr>
            <p:ph type="dt" sz="half" idx="10"/>
          </p:nvPr>
        </p:nvSpPr>
        <p:spPr/>
        <p:txBody>
          <a:bodyPr/>
          <a:lstStyle/>
          <a:p>
            <a:fld id="{B373EDAB-AA14-413C-A1F8-767341E032FE}" type="datetimeFigureOut">
              <a:rPr lang="en-US" smtClean="0"/>
              <a:t>2/24/2026</a:t>
            </a:fld>
            <a:endParaRPr lang="en-US"/>
          </a:p>
        </p:txBody>
      </p:sp>
      <p:sp>
        <p:nvSpPr>
          <p:cNvPr id="8" name="Footer Placeholder 7">
            <a:extLst>
              <a:ext uri="{FF2B5EF4-FFF2-40B4-BE49-F238E27FC236}">
                <a16:creationId xmlns:a16="http://schemas.microsoft.com/office/drawing/2014/main" id="{793B3ACA-219F-D4FB-86F3-A957BC9DBFA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A942C64-19F6-E0D3-68BF-570E646E780E}"/>
              </a:ext>
            </a:extLst>
          </p:cNvPr>
          <p:cNvSpPr>
            <a:spLocks noGrp="1"/>
          </p:cNvSpPr>
          <p:nvPr>
            <p:ph type="sldNum" sz="quarter" idx="12"/>
          </p:nvPr>
        </p:nvSpPr>
        <p:spPr/>
        <p:txBody>
          <a:bodyPr/>
          <a:lstStyle/>
          <a:p>
            <a:fld id="{414BC27C-13A0-4F99-9B52-8D724F6826B0}" type="slidenum">
              <a:rPr lang="en-US" smtClean="0"/>
              <a:t>‹#›</a:t>
            </a:fld>
            <a:endParaRPr lang="en-US"/>
          </a:p>
        </p:txBody>
      </p:sp>
    </p:spTree>
    <p:extLst>
      <p:ext uri="{BB962C8B-B14F-4D97-AF65-F5344CB8AC3E}">
        <p14:creationId xmlns:p14="http://schemas.microsoft.com/office/powerpoint/2010/main" val="2865686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545BE-B18C-A78C-3480-E3DD9BAD4F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2A117C5-2DEE-2260-02A6-679BAD439712}"/>
              </a:ext>
            </a:extLst>
          </p:cNvPr>
          <p:cNvSpPr>
            <a:spLocks noGrp="1"/>
          </p:cNvSpPr>
          <p:nvPr>
            <p:ph type="dt" sz="half" idx="10"/>
          </p:nvPr>
        </p:nvSpPr>
        <p:spPr/>
        <p:txBody>
          <a:bodyPr/>
          <a:lstStyle/>
          <a:p>
            <a:fld id="{B373EDAB-AA14-413C-A1F8-767341E032FE}" type="datetimeFigureOut">
              <a:rPr lang="en-US" smtClean="0"/>
              <a:t>2/24/2026</a:t>
            </a:fld>
            <a:endParaRPr lang="en-US"/>
          </a:p>
        </p:txBody>
      </p:sp>
      <p:sp>
        <p:nvSpPr>
          <p:cNvPr id="4" name="Footer Placeholder 3">
            <a:extLst>
              <a:ext uri="{FF2B5EF4-FFF2-40B4-BE49-F238E27FC236}">
                <a16:creationId xmlns:a16="http://schemas.microsoft.com/office/drawing/2014/main" id="{570C1F42-ABDE-D274-3084-8E818412458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09D3E02-CC3F-98ED-E5A4-A3793AA74F58}"/>
              </a:ext>
            </a:extLst>
          </p:cNvPr>
          <p:cNvSpPr>
            <a:spLocks noGrp="1"/>
          </p:cNvSpPr>
          <p:nvPr>
            <p:ph type="sldNum" sz="quarter" idx="12"/>
          </p:nvPr>
        </p:nvSpPr>
        <p:spPr/>
        <p:txBody>
          <a:bodyPr/>
          <a:lstStyle/>
          <a:p>
            <a:fld id="{414BC27C-13A0-4F99-9B52-8D724F6826B0}" type="slidenum">
              <a:rPr lang="en-US" smtClean="0"/>
              <a:t>‹#›</a:t>
            </a:fld>
            <a:endParaRPr lang="en-US"/>
          </a:p>
        </p:txBody>
      </p:sp>
    </p:spTree>
    <p:extLst>
      <p:ext uri="{BB962C8B-B14F-4D97-AF65-F5344CB8AC3E}">
        <p14:creationId xmlns:p14="http://schemas.microsoft.com/office/powerpoint/2010/main" val="322554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1E48D8-E761-3766-1D84-880EE1B5F14A}"/>
              </a:ext>
            </a:extLst>
          </p:cNvPr>
          <p:cNvSpPr>
            <a:spLocks noGrp="1"/>
          </p:cNvSpPr>
          <p:nvPr>
            <p:ph type="dt" sz="half" idx="10"/>
          </p:nvPr>
        </p:nvSpPr>
        <p:spPr/>
        <p:txBody>
          <a:bodyPr/>
          <a:lstStyle/>
          <a:p>
            <a:fld id="{B373EDAB-AA14-413C-A1F8-767341E032FE}" type="datetimeFigureOut">
              <a:rPr lang="en-US" smtClean="0"/>
              <a:t>2/24/2026</a:t>
            </a:fld>
            <a:endParaRPr lang="en-US"/>
          </a:p>
        </p:txBody>
      </p:sp>
      <p:sp>
        <p:nvSpPr>
          <p:cNvPr id="3" name="Footer Placeholder 2">
            <a:extLst>
              <a:ext uri="{FF2B5EF4-FFF2-40B4-BE49-F238E27FC236}">
                <a16:creationId xmlns:a16="http://schemas.microsoft.com/office/drawing/2014/main" id="{827220A3-FEF9-008C-FE80-62D106A2E5F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7C761FB-DAAB-03BA-B09C-70722A3265AE}"/>
              </a:ext>
            </a:extLst>
          </p:cNvPr>
          <p:cNvSpPr>
            <a:spLocks noGrp="1"/>
          </p:cNvSpPr>
          <p:nvPr>
            <p:ph type="sldNum" sz="quarter" idx="12"/>
          </p:nvPr>
        </p:nvSpPr>
        <p:spPr/>
        <p:txBody>
          <a:bodyPr/>
          <a:lstStyle/>
          <a:p>
            <a:fld id="{414BC27C-13A0-4F99-9B52-8D724F6826B0}" type="slidenum">
              <a:rPr lang="en-US" smtClean="0"/>
              <a:t>‹#›</a:t>
            </a:fld>
            <a:endParaRPr lang="en-US"/>
          </a:p>
        </p:txBody>
      </p:sp>
    </p:spTree>
    <p:extLst>
      <p:ext uri="{BB962C8B-B14F-4D97-AF65-F5344CB8AC3E}">
        <p14:creationId xmlns:p14="http://schemas.microsoft.com/office/powerpoint/2010/main" val="3413292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ABAA8-0173-D2DC-8E93-06B628D27F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72D061B-4412-A612-6910-B07AB7582D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B26940E-B70B-083A-8F2B-E40E4ED979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8A3EC5-BDEB-1AE8-F9CF-B9FB01D2BAFF}"/>
              </a:ext>
            </a:extLst>
          </p:cNvPr>
          <p:cNvSpPr>
            <a:spLocks noGrp="1"/>
          </p:cNvSpPr>
          <p:nvPr>
            <p:ph type="dt" sz="half" idx="10"/>
          </p:nvPr>
        </p:nvSpPr>
        <p:spPr/>
        <p:txBody>
          <a:bodyPr/>
          <a:lstStyle/>
          <a:p>
            <a:fld id="{B373EDAB-AA14-413C-A1F8-767341E032FE}" type="datetimeFigureOut">
              <a:rPr lang="en-US" smtClean="0"/>
              <a:t>2/24/2026</a:t>
            </a:fld>
            <a:endParaRPr lang="en-US"/>
          </a:p>
        </p:txBody>
      </p:sp>
      <p:sp>
        <p:nvSpPr>
          <p:cNvPr id="6" name="Footer Placeholder 5">
            <a:extLst>
              <a:ext uri="{FF2B5EF4-FFF2-40B4-BE49-F238E27FC236}">
                <a16:creationId xmlns:a16="http://schemas.microsoft.com/office/drawing/2014/main" id="{72370E34-A495-A405-447C-3A5611C32B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0593DD-C7BE-F934-FA56-C856AE7622B0}"/>
              </a:ext>
            </a:extLst>
          </p:cNvPr>
          <p:cNvSpPr>
            <a:spLocks noGrp="1"/>
          </p:cNvSpPr>
          <p:nvPr>
            <p:ph type="sldNum" sz="quarter" idx="12"/>
          </p:nvPr>
        </p:nvSpPr>
        <p:spPr/>
        <p:txBody>
          <a:bodyPr/>
          <a:lstStyle/>
          <a:p>
            <a:fld id="{414BC27C-13A0-4F99-9B52-8D724F6826B0}" type="slidenum">
              <a:rPr lang="en-US" smtClean="0"/>
              <a:t>‹#›</a:t>
            </a:fld>
            <a:endParaRPr lang="en-US"/>
          </a:p>
        </p:txBody>
      </p:sp>
    </p:spTree>
    <p:extLst>
      <p:ext uri="{BB962C8B-B14F-4D97-AF65-F5344CB8AC3E}">
        <p14:creationId xmlns:p14="http://schemas.microsoft.com/office/powerpoint/2010/main" val="2789462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4BC69-50E4-9A26-EDB9-3776AEE1E8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68229A3-562E-9C2A-8D55-5276A1A058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0A058CE-16E6-2C69-D018-5EFE985266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40E229-7452-F120-88F2-E742E79F94AC}"/>
              </a:ext>
            </a:extLst>
          </p:cNvPr>
          <p:cNvSpPr>
            <a:spLocks noGrp="1"/>
          </p:cNvSpPr>
          <p:nvPr>
            <p:ph type="dt" sz="half" idx="10"/>
          </p:nvPr>
        </p:nvSpPr>
        <p:spPr/>
        <p:txBody>
          <a:bodyPr/>
          <a:lstStyle/>
          <a:p>
            <a:fld id="{B373EDAB-AA14-413C-A1F8-767341E032FE}" type="datetimeFigureOut">
              <a:rPr lang="en-US" smtClean="0"/>
              <a:t>2/24/2026</a:t>
            </a:fld>
            <a:endParaRPr lang="en-US"/>
          </a:p>
        </p:txBody>
      </p:sp>
      <p:sp>
        <p:nvSpPr>
          <p:cNvPr id="6" name="Footer Placeholder 5">
            <a:extLst>
              <a:ext uri="{FF2B5EF4-FFF2-40B4-BE49-F238E27FC236}">
                <a16:creationId xmlns:a16="http://schemas.microsoft.com/office/drawing/2014/main" id="{F006C5D2-3578-152B-9F97-8B69DDDDBA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9EFB4A-7CAF-D296-FE12-AF72CCB5F857}"/>
              </a:ext>
            </a:extLst>
          </p:cNvPr>
          <p:cNvSpPr>
            <a:spLocks noGrp="1"/>
          </p:cNvSpPr>
          <p:nvPr>
            <p:ph type="sldNum" sz="quarter" idx="12"/>
          </p:nvPr>
        </p:nvSpPr>
        <p:spPr/>
        <p:txBody>
          <a:bodyPr/>
          <a:lstStyle/>
          <a:p>
            <a:fld id="{414BC27C-13A0-4F99-9B52-8D724F6826B0}" type="slidenum">
              <a:rPr lang="en-US" smtClean="0"/>
              <a:t>‹#›</a:t>
            </a:fld>
            <a:endParaRPr lang="en-US"/>
          </a:p>
        </p:txBody>
      </p:sp>
    </p:spTree>
    <p:extLst>
      <p:ext uri="{BB962C8B-B14F-4D97-AF65-F5344CB8AC3E}">
        <p14:creationId xmlns:p14="http://schemas.microsoft.com/office/powerpoint/2010/main" val="2454109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8789C1-7FBF-AF92-514C-9DA5BCC4CC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9DCF6F1-6525-583A-92D3-53E4411560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962629-4B6C-D5FD-2B58-EDC9451847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373EDAB-AA14-413C-A1F8-767341E032FE}" type="datetimeFigureOut">
              <a:rPr lang="en-US" smtClean="0"/>
              <a:t>2/24/2026</a:t>
            </a:fld>
            <a:endParaRPr lang="en-US"/>
          </a:p>
        </p:txBody>
      </p:sp>
      <p:sp>
        <p:nvSpPr>
          <p:cNvPr id="5" name="Footer Placeholder 4">
            <a:extLst>
              <a:ext uri="{FF2B5EF4-FFF2-40B4-BE49-F238E27FC236}">
                <a16:creationId xmlns:a16="http://schemas.microsoft.com/office/drawing/2014/main" id="{C96B7C6B-C59B-0CFC-E506-9BB3F1DCBC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A624B91-2C04-D44A-5315-55CECC3643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14BC27C-13A0-4F99-9B52-8D724F6826B0}" type="slidenum">
              <a:rPr lang="en-US" smtClean="0"/>
              <a:t>‹#›</a:t>
            </a:fld>
            <a:endParaRPr lang="en-US"/>
          </a:p>
        </p:txBody>
      </p:sp>
    </p:spTree>
    <p:extLst>
      <p:ext uri="{BB962C8B-B14F-4D97-AF65-F5344CB8AC3E}">
        <p14:creationId xmlns:p14="http://schemas.microsoft.com/office/powerpoint/2010/main" val="39744341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startswithabang.com/" TargetMode="External"/><Relationship Id="rId7" Type="http://schemas.openxmlformats.org/officeDocument/2006/relationships/hyperlink" Target="https://www.preposterousuniverse.com/" TargetMode="External"/><Relationship Id="rId2" Type="http://schemas.openxmlformats.org/officeDocument/2006/relationships/hyperlink" Target="https://www.youtube.com/channel/UCYNbYGl89UUowy8oXkipC-Q" TargetMode="External"/><Relationship Id="rId1" Type="http://schemas.openxmlformats.org/officeDocument/2006/relationships/slideLayout" Target="../slideLayouts/slideLayout7.xml"/><Relationship Id="rId6" Type="http://schemas.openxmlformats.org/officeDocument/2006/relationships/hyperlink" Target="https://www.youtube.com/playlist?list=PLcrmvrXrZyHNXokuL0Xk8SE0tyMOqGfam" TargetMode="External"/><Relationship Id="rId5" Type="http://schemas.openxmlformats.org/officeDocument/2006/relationships/hyperlink" Target="https://www.bing.com/ck/a?!&amp;&amp;p=d36c2554ff1a5b93a7a194069ac472954e94aab6e4dd47bebce4e54245cbfb4eJmltdHM9MTc1ODg0NDgwMA&amp;ptn=3&amp;ver=2&amp;hsh=4&amp;fclid=38160dfa-f766-6c06-13b5-1844f6936dba&amp;psq=sabine+hossenfelder+youtube+channel&amp;u=a1aHR0cHM6Ly93d3cueW91dHViZS5jb20vY2hhbm5lbC9VQzF5TmwyRTY2WnpLQXBRZFJ1VFE0dHc&amp;ntb=1" TargetMode="External"/><Relationship Id="rId4" Type="http://schemas.openxmlformats.org/officeDocument/2006/relationships/hyperlink" Target="https://www.youtube.com/c/pbsspacetime/video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hyperlink" Target="https://www.youtube.com/watch?v=WKaNFtpCCR4" TargetMode="Externa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7D93CF3-F792-EA96-A13B-6FA1EF67DED0}"/>
              </a:ext>
            </a:extLst>
          </p:cNvPr>
          <p:cNvSpPr txBox="1"/>
          <p:nvPr/>
        </p:nvSpPr>
        <p:spPr>
          <a:xfrm>
            <a:off x="1697147" y="660653"/>
            <a:ext cx="8797705" cy="5049844"/>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400" b="0" i="1"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Astrophysics: Great Advances and Grand Challenges</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OLLI U Arizona 2026</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Lockwood Carlson PhD</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This course will start with an introduction to astrophysics and cosmology.  We will then go on to investigate key areas currently under study, such as the nature of dark matter and dark energy (two completely different things), the expansion of the universe (“Hubble tension”), the so called ‘big bang’ that has several components (mostly not understood today), how stars and galaxies are created and evolve (mostly not understood).  The last decade has been revolutionary, in scope and detail, driven by new telescopes on earth and in space (DESI, Rubin telescope, James Webb Space Telescope and more), extending probes beyond light (gravitational waves, neutrinos, cosmic rays), and computational power and machine learning (“AI”). </a:t>
            </a:r>
            <a:r>
              <a:rPr kumimoji="0" lang="en-US" sz="1800" b="0" i="0" u="sng"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This has led to rapid expansion of our ignorance about these topics; an exciting time</a:t>
            </a:r>
            <a:r>
              <a:rPr kumimoji="0" lang="en-US"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We will finish with some thoughts on futures and quantum gravity.</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No math required.  Only curiosity and desire to understand science.</a:t>
            </a:r>
          </a:p>
        </p:txBody>
      </p:sp>
    </p:spTree>
    <p:extLst>
      <p:ext uri="{BB962C8B-B14F-4D97-AF65-F5344CB8AC3E}">
        <p14:creationId xmlns:p14="http://schemas.microsoft.com/office/powerpoint/2010/main" val="3825901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AA59D0-1356-F9BD-1C59-A26C83BF6DA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4FBAFBD-26F3-A47E-06A4-DE4A1B739A3B}"/>
              </a:ext>
            </a:extLst>
          </p:cNvPr>
          <p:cNvSpPr txBox="1"/>
          <p:nvPr/>
        </p:nvSpPr>
        <p:spPr>
          <a:xfrm>
            <a:off x="663880" y="755936"/>
            <a:ext cx="11185742" cy="520142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Hare some good sources of insights and explanations by several experts in theoretical physics.  They are all skilled in speaking to the public about the issues we are covering in our ILR classes.  All are highly recommended.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highlight>
                  <a:srgbClr val="00FF00"/>
                </a:highlight>
                <a:uLnTx/>
                <a:uFillTx/>
                <a:latin typeface="Calibri" panose="020F0502020204030204"/>
                <a:ea typeface="+mn-ea"/>
                <a:cs typeface="+mn-cs"/>
              </a:rPr>
              <a:t>Becky </a:t>
            </a:r>
            <a:r>
              <a:rPr kumimoji="0" lang="en-US" sz="1800" b="0" i="0" u="none" strike="noStrike" kern="1200" cap="none" spc="0" normalizeH="0" baseline="0" noProof="0" dirty="0" err="1">
                <a:ln>
                  <a:noFill/>
                </a:ln>
                <a:solidFill>
                  <a:prstClr val="black"/>
                </a:solidFill>
                <a:effectLst/>
                <a:highlight>
                  <a:srgbClr val="00FF00"/>
                </a:highlight>
                <a:uLnTx/>
                <a:uFillTx/>
                <a:latin typeface="Calibri" panose="020F0502020204030204"/>
                <a:ea typeface="+mn-ea"/>
                <a:cs typeface="+mn-cs"/>
              </a:rPr>
              <a:t>Smethhurst</a:t>
            </a:r>
            <a:r>
              <a:rPr kumimoji="0" lang="en-US" sz="1800" b="0" i="0" u="none" strike="noStrike" kern="1200" cap="none" spc="0" normalizeH="0" baseline="0" noProof="0" dirty="0">
                <a:ln>
                  <a:noFill/>
                </a:ln>
                <a:solidFill>
                  <a:prstClr val="black"/>
                </a:solidFill>
                <a:effectLst/>
                <a:highlight>
                  <a:srgbClr val="00FF00"/>
                </a:highlight>
                <a:uLnTx/>
                <a:uFillTx/>
                <a:latin typeface="Calibri" panose="020F0502020204030204"/>
                <a:ea typeface="+mn-ea"/>
                <a:cs typeface="+mn-cs"/>
              </a:rPr>
              <a:t> </a:t>
            </a:r>
            <a:r>
              <a:rPr kumimoji="0" lang="en-US" sz="1600" b="0" i="0" u="none" strike="noStrike" kern="1200" cap="none" spc="0" normalizeH="0" baseline="0" noProof="0" dirty="0">
                <a:ln>
                  <a:noFill/>
                </a:ln>
                <a:solidFill>
                  <a:prstClr val="black"/>
                </a:solidFill>
                <a:effectLst/>
                <a:highlight>
                  <a:srgbClr val="00FF00"/>
                </a:highlight>
                <a:uLnTx/>
                <a:uFillTx/>
                <a:latin typeface="Calibri" panose="020F0502020204030204"/>
                <a:ea typeface="+mn-ea"/>
                <a:cs typeface="+mn-cs"/>
              </a:rPr>
              <a:t> </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Astrophysicist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hlinkClick r:id="rId2"/>
              </a:rPr>
              <a:t>Dr. Becky – YouTube</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Covers latest research in cosmology and astrophysics- excellent teacher</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highlight>
                  <a:srgbClr val="00FF00"/>
                </a:highlight>
                <a:uLnTx/>
                <a:uFillTx/>
                <a:latin typeface="Calibri" panose="020F0502020204030204"/>
                <a:ea typeface="+mn-ea"/>
                <a:cs typeface="+mn-cs"/>
              </a:rPr>
              <a:t>Anton Petrov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see his channel.  Up to date news in astrophysics and cosmology with clear explanations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highlight>
                  <a:srgbClr val="00FF00"/>
                </a:highlight>
                <a:uLnTx/>
                <a:uFillTx/>
                <a:latin typeface="Calibri" panose="020F0502020204030204"/>
                <a:ea typeface="+mn-ea"/>
                <a:cs typeface="+mn-cs"/>
              </a:rPr>
              <a:t>Ethan Siegel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hlinkClick r:id="rId3"/>
              </a:rPr>
              <a:t>https://www.startswithabang.com/</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always fascinating and wide ranging topics and a skilled teacher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PBS Space Time- </a:t>
            </a:r>
            <a:r>
              <a:rPr kumimoji="0" lang="en-US" sz="1600" b="0" i="0" u="none" strike="noStrike" kern="1200" cap="none" spc="0" normalizeH="0" baseline="0" noProof="0" dirty="0">
                <a:ln>
                  <a:noFill/>
                </a:ln>
                <a:solidFill>
                  <a:prstClr val="black"/>
                </a:solidFill>
                <a:effectLst/>
                <a:highlight>
                  <a:srgbClr val="00FF00"/>
                </a:highlight>
                <a:uLnTx/>
                <a:uFillTx/>
                <a:latin typeface="Calibri" panose="020F0502020204030204"/>
                <a:ea typeface="+mn-ea"/>
                <a:cs typeface="+mn-cs"/>
              </a:rPr>
              <a:t>Matt O’Dowd  </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hlinkClick r:id="rId4"/>
              </a:rPr>
              <a:t>https://www.youtube.com/c/pbsspacetime/videos</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 a series on all of the issues in physics today with some </a:t>
            </a:r>
            <a:r>
              <a:rPr kumimoji="0" lang="en-US" sz="1600" b="0" i="1" u="none" strike="noStrike" kern="1200" cap="none" spc="0" normalizeH="0" baseline="0" noProof="0" dirty="0">
                <a:ln>
                  <a:noFill/>
                </a:ln>
                <a:solidFill>
                  <a:prstClr val="black"/>
                </a:solidFill>
                <a:effectLst/>
                <a:uLnTx/>
                <a:uFillTx/>
                <a:latin typeface="Calibri" panose="020F0502020204030204"/>
                <a:ea typeface="+mn-ea"/>
                <a:cs typeface="+mn-cs"/>
              </a:rPr>
              <a:t>attitude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highlight>
                  <a:srgbClr val="00FF00"/>
                </a:highlight>
                <a:uLnTx/>
                <a:uFillTx/>
                <a:latin typeface="Calibri" panose="020F0502020204030204"/>
                <a:ea typeface="+mn-ea"/>
                <a:cs typeface="+mn-cs"/>
              </a:rPr>
              <a:t>Sabine </a:t>
            </a:r>
            <a:r>
              <a:rPr kumimoji="0" lang="en-US" sz="1600" b="0" i="0" u="none" strike="noStrike" kern="1200" cap="none" spc="0" normalizeH="0" baseline="0" noProof="0" dirty="0" err="1">
                <a:ln>
                  <a:noFill/>
                </a:ln>
                <a:solidFill>
                  <a:prstClr val="black"/>
                </a:solidFill>
                <a:effectLst/>
                <a:highlight>
                  <a:srgbClr val="00FF00"/>
                </a:highlight>
                <a:uLnTx/>
                <a:uFillTx/>
                <a:latin typeface="Calibri" panose="020F0502020204030204"/>
                <a:ea typeface="+mn-ea"/>
                <a:cs typeface="+mn-cs"/>
              </a:rPr>
              <a:t>Hossenfelder</a:t>
            </a:r>
            <a:r>
              <a:rPr kumimoji="0" lang="en-US" sz="1600" b="0" i="0" u="none" strike="noStrike" kern="1200" cap="none" spc="0" normalizeH="0" baseline="0" noProof="0" dirty="0">
                <a:ln>
                  <a:noFill/>
                </a:ln>
                <a:solidFill>
                  <a:prstClr val="black"/>
                </a:solidFill>
                <a:effectLst/>
                <a:highlight>
                  <a:srgbClr val="00FF00"/>
                </a:highlight>
                <a:uLnTx/>
                <a:uFillTx/>
                <a:latin typeface="Calibri" panose="020F0502020204030204"/>
                <a:ea typeface="+mn-ea"/>
                <a:cs typeface="+mn-cs"/>
              </a:rPr>
              <a:t>  </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hlinkClick r:id="rId5"/>
              </a:rPr>
              <a:t>Sabine </a:t>
            </a:r>
            <a:r>
              <a:rPr kumimoji="0" lang="en-US" sz="1600" b="0" i="0" u="none" strike="noStrike" kern="1200" cap="none" spc="0" normalizeH="0" baseline="0" noProof="0" dirty="0" err="1">
                <a:ln>
                  <a:noFill/>
                </a:ln>
                <a:solidFill>
                  <a:prstClr val="black"/>
                </a:solidFill>
                <a:effectLst/>
                <a:uLnTx/>
                <a:uFillTx/>
                <a:latin typeface="Calibri" panose="020F0502020204030204"/>
                <a:ea typeface="+mn-ea"/>
                <a:cs typeface="+mn-cs"/>
                <a:hlinkClick r:id="rId5"/>
              </a:rPr>
              <a:t>Hossenfelder</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hlinkClick r:id="rId5"/>
              </a:rPr>
              <a:t> – YouTube</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highlight>
                  <a:srgbClr val="00FF00"/>
                </a:highlight>
                <a:uLnTx/>
                <a:uFillTx/>
                <a:latin typeface="Calibri" panose="020F0502020204030204"/>
                <a:ea typeface="+mn-ea"/>
                <a:cs typeface="+mn-cs"/>
              </a:rPr>
              <a:t>Don Lincoln  </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hlinkClick r:id="rId6"/>
              </a:rPr>
              <a:t>https://www.youtube.com/playlist?list=PLcrmvrXrZyHNXokuL0Xk8SE0tyMOqGfam</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 masterful explanations for non- physicists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sng" strike="noStrike" kern="1200" cap="none" spc="0" normalizeH="0" baseline="0" noProof="0" dirty="0">
                <a:ln>
                  <a:noFill/>
                </a:ln>
                <a:solidFill>
                  <a:prstClr val="black"/>
                </a:solidFill>
                <a:effectLst/>
                <a:highlight>
                  <a:srgbClr val="00FF00"/>
                </a:highlight>
                <a:uLnTx/>
                <a:uFillTx/>
                <a:latin typeface="Calibri" panose="020F0502020204030204"/>
                <a:ea typeface="+mn-ea"/>
                <a:cs typeface="+mn-cs"/>
              </a:rPr>
              <a:t>Sean Carroll  </a:t>
            </a:r>
            <a:r>
              <a:rPr kumimoji="0" lang="en-US" sz="1600" b="0" i="0" u="sng" strike="noStrike" kern="1200" cap="none" spc="0" normalizeH="0" baseline="0" noProof="0" dirty="0">
                <a:ln>
                  <a:noFill/>
                </a:ln>
                <a:solidFill>
                  <a:prstClr val="black"/>
                </a:solidFill>
                <a:effectLst/>
                <a:uLnTx/>
                <a:uFillTx/>
                <a:latin typeface="Calibri" panose="020F0502020204030204"/>
                <a:ea typeface="+mn-ea"/>
                <a:cs typeface="+mn-cs"/>
                <a:hlinkClick r:id="rId7"/>
              </a:rPr>
              <a:t>https://www.preposterousuniverse.com/</a:t>
            </a:r>
            <a:r>
              <a:rPr kumimoji="0" lang="en-US" sz="1600" b="0" i="0" u="sng"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interesting blogs on a broad variety of physics topics.  See also, but more advanced, the series “Biggest Ideas in the Universe”</a:t>
            </a:r>
            <a:endParaRPr kumimoji="0" lang="en-US" sz="1600" b="0" i="0" u="sng"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38B91033-EF5F-C127-BB27-8F223D595266}"/>
              </a:ext>
            </a:extLst>
          </p:cNvPr>
          <p:cNvSpPr txBox="1"/>
          <p:nvPr/>
        </p:nvSpPr>
        <p:spPr>
          <a:xfrm>
            <a:off x="663880" y="48050"/>
            <a:ext cx="10659649"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black"/>
                </a:solidFill>
                <a:effectLst/>
                <a:uLnTx/>
                <a:uFillTx/>
                <a:latin typeface="Calibri" panose="020F0502020204030204"/>
                <a:ea typeface="+mn-ea"/>
                <a:cs typeface="+mn-cs"/>
              </a:rPr>
              <a:t>Astrophysics- </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references and sources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black"/>
                </a:solidFill>
                <a:effectLst/>
                <a:uLnTx/>
                <a:uFillTx/>
                <a:latin typeface="Calibri" panose="020F0502020204030204"/>
                <a:ea typeface="+mn-ea"/>
                <a:cs typeface="+mn-cs"/>
              </a:rPr>
              <a:t> OLLI – Univ. of Arizona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Lockwood Carlson PhD</a:t>
            </a:r>
          </a:p>
        </p:txBody>
      </p:sp>
    </p:spTree>
    <p:extLst>
      <p:ext uri="{BB962C8B-B14F-4D97-AF65-F5344CB8AC3E}">
        <p14:creationId xmlns:p14="http://schemas.microsoft.com/office/powerpoint/2010/main" val="4152721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DCA9F-5789-9995-65E5-92AAF46AACFC}"/>
            </a:ext>
          </a:extLst>
        </p:cNvPr>
        <p:cNvGrpSpPr/>
        <p:nvPr/>
      </p:nvGrpSpPr>
      <p:grpSpPr>
        <a:xfrm>
          <a:off x="0" y="0"/>
          <a:ext cx="0" cy="0"/>
          <a:chOff x="0" y="0"/>
          <a:chExt cx="0" cy="0"/>
        </a:xfrm>
      </p:grpSpPr>
      <p:pic>
        <p:nvPicPr>
          <p:cNvPr id="2052" name="Picture 4" descr="Degree in a Book: Cosmology: Everything You Need to Know to Master the Subject - in One Book!">
            <a:extLst>
              <a:ext uri="{FF2B5EF4-FFF2-40B4-BE49-F238E27FC236}">
                <a16:creationId xmlns:a16="http://schemas.microsoft.com/office/drawing/2014/main" id="{E45136B2-B1BD-3DD6-D100-107BBF4DA6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5902" y="534808"/>
            <a:ext cx="3302687" cy="3711267"/>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osmology">
            <a:extLst>
              <a:ext uri="{FF2B5EF4-FFF2-40B4-BE49-F238E27FC236}">
                <a16:creationId xmlns:a16="http://schemas.microsoft.com/office/drawing/2014/main" id="{F679CFEB-6C46-9C10-88CB-CCAD70C0C4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98337" y="724931"/>
            <a:ext cx="2859920" cy="374748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55933F53-3A9D-A791-B369-E3E8C6A1EBDC}"/>
              </a:ext>
            </a:extLst>
          </p:cNvPr>
          <p:cNvSpPr txBox="1"/>
          <p:nvPr/>
        </p:nvSpPr>
        <p:spPr>
          <a:xfrm>
            <a:off x="714688" y="4570743"/>
            <a:ext cx="3205113"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By Sten Odenwald.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Highly recommended </a:t>
            </a:r>
            <a:r>
              <a:rPr kumimoji="0" lang="en-US" sz="1800" b="0" i="0" u="sng" strike="noStrike" kern="1200" cap="none" spc="0" normalizeH="0" baseline="0" noProof="0" dirty="0">
                <a:ln>
                  <a:noFill/>
                </a:ln>
                <a:solidFill>
                  <a:prstClr val="black"/>
                </a:solidFill>
                <a:effectLst/>
                <a:uLnTx/>
                <a:uFillTx/>
                <a:latin typeface="Calibri" panose="020F0502020204030204"/>
                <a:ea typeface="+mn-ea"/>
                <a:cs typeface="+mn-cs"/>
              </a:rPr>
              <a:t>guide for beginners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with history, data, explanations, and more.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No math required.</a:t>
            </a:r>
          </a:p>
        </p:txBody>
      </p:sp>
      <p:sp>
        <p:nvSpPr>
          <p:cNvPr id="3" name="TextBox 2">
            <a:extLst>
              <a:ext uri="{FF2B5EF4-FFF2-40B4-BE49-F238E27FC236}">
                <a16:creationId xmlns:a16="http://schemas.microsoft.com/office/drawing/2014/main" id="{F30D2165-6045-4316-C416-ED53170D7BDB}"/>
              </a:ext>
            </a:extLst>
          </p:cNvPr>
          <p:cNvSpPr txBox="1"/>
          <p:nvPr/>
        </p:nvSpPr>
        <p:spPr>
          <a:xfrm>
            <a:off x="8698337" y="4709242"/>
            <a:ext cx="3580615"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By Daniel Baumann.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G</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rad school text.  Gives a solid foundation and well written.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sng" strike="noStrike" kern="1200" cap="none" spc="0" normalizeH="0" baseline="0" noProof="0" dirty="0">
                <a:ln>
                  <a:noFill/>
                </a:ln>
                <a:solidFill>
                  <a:prstClr val="black"/>
                </a:solidFill>
                <a:effectLst/>
                <a:uLnTx/>
                <a:uFillTx/>
                <a:latin typeface="Calibri" panose="020F0502020204030204"/>
                <a:ea typeface="+mn-ea"/>
                <a:cs typeface="+mn-cs"/>
              </a:rPr>
              <a:t>Math heavy</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pic>
        <p:nvPicPr>
          <p:cNvPr id="4" name="Picture 2">
            <a:extLst>
              <a:ext uri="{FF2B5EF4-FFF2-40B4-BE49-F238E27FC236}">
                <a16:creationId xmlns:a16="http://schemas.microsoft.com/office/drawing/2014/main" id="{62E802D8-FEF3-87DF-F928-0DE2E13E12F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9147" y="534808"/>
            <a:ext cx="2748632" cy="391109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B740D53E-6C87-B0DE-9DF0-D37D08C37857}"/>
              </a:ext>
            </a:extLst>
          </p:cNvPr>
          <p:cNvSpPr txBox="1"/>
          <p:nvPr/>
        </p:nvSpPr>
        <p:spPr>
          <a:xfrm>
            <a:off x="4830999" y="4691491"/>
            <a:ext cx="3580615"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By Barbara Ryden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u="sng" dirty="0">
                <a:solidFill>
                  <a:prstClr val="black"/>
                </a:solidFill>
                <a:latin typeface="Calibri" panose="020F0502020204030204"/>
              </a:rPr>
              <a:t>Undergrad physics </a:t>
            </a:r>
            <a:r>
              <a:rPr kumimoji="0" lang="en-US" sz="1800" b="0" u="sng" strike="noStrike" kern="1200" cap="none" spc="0" normalizeH="0" baseline="0" noProof="0" dirty="0">
                <a:ln>
                  <a:noFill/>
                </a:ln>
                <a:solidFill>
                  <a:prstClr val="black"/>
                </a:solidFill>
                <a:effectLst/>
                <a:uLnTx/>
                <a:uFillTx/>
                <a:latin typeface="Calibri" panose="020F0502020204030204"/>
                <a:ea typeface="+mn-ea"/>
                <a:cs typeface="+mn-cs"/>
              </a:rPr>
              <a:t>text</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Complete introduction and well written.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She makes it interesting.</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6F679DC1-95E2-CC14-BD2B-CCA929F7254C}"/>
              </a:ext>
            </a:extLst>
          </p:cNvPr>
          <p:cNvSpPr txBox="1"/>
          <p:nvPr/>
        </p:nvSpPr>
        <p:spPr>
          <a:xfrm>
            <a:off x="6357072" y="6146401"/>
            <a:ext cx="6138248" cy="369332"/>
          </a:xfrm>
          <a:prstGeom prst="rect">
            <a:avLst/>
          </a:prstGeom>
          <a:noFill/>
        </p:spPr>
        <p:txBody>
          <a:bodyPr wrap="square">
            <a:spAutoFit/>
          </a:bodyPr>
          <a:lstStyle/>
          <a:p>
            <a:r>
              <a:rPr lang="en-US" dirty="0">
                <a:hlinkClick r:id="rId5"/>
              </a:rPr>
              <a:t>Daniel Baumann: Introduction to Cosmology (Lecture 1)</a:t>
            </a:r>
            <a:endParaRPr lang="en-US" dirty="0"/>
          </a:p>
        </p:txBody>
      </p:sp>
    </p:spTree>
    <p:extLst>
      <p:ext uri="{BB962C8B-B14F-4D97-AF65-F5344CB8AC3E}">
        <p14:creationId xmlns:p14="http://schemas.microsoft.com/office/powerpoint/2010/main" val="32510236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462</Words>
  <Application>Microsoft Office PowerPoint</Application>
  <PresentationFormat>Widescreen</PresentationFormat>
  <Paragraphs>32</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Calibri</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Lockwood Carlson</dc:creator>
  <cp:lastModifiedBy>Lockwood Carlson</cp:lastModifiedBy>
  <cp:revision>1</cp:revision>
  <dcterms:created xsi:type="dcterms:W3CDTF">2026-02-24T16:48:40Z</dcterms:created>
  <dcterms:modified xsi:type="dcterms:W3CDTF">2026-02-24T16:49:37Z</dcterms:modified>
</cp:coreProperties>
</file>