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1" r:id="rId4"/>
    <p:sldId id="290" r:id="rId5"/>
    <p:sldId id="291" r:id="rId6"/>
    <p:sldId id="271" r:id="rId7"/>
    <p:sldId id="272" r:id="rId8"/>
    <p:sldId id="270" r:id="rId9"/>
    <p:sldId id="273" r:id="rId10"/>
    <p:sldId id="263" r:id="rId11"/>
    <p:sldId id="264" r:id="rId12"/>
    <p:sldId id="265" r:id="rId13"/>
    <p:sldId id="274" r:id="rId14"/>
    <p:sldId id="266" r:id="rId15"/>
    <p:sldId id="275" r:id="rId16"/>
    <p:sldId id="267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68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9" autoAdjust="0"/>
    <p:restoredTop sz="94660"/>
  </p:normalViewPr>
  <p:slideViewPr>
    <p:cSldViewPr snapToGrid="0">
      <p:cViewPr varScale="1">
        <p:scale>
          <a:sx n="53" d="100"/>
          <a:sy n="53" d="100"/>
        </p:scale>
        <p:origin x="82" y="50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029EB-AA4C-8523-B9FC-1B90ABDD69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0AFAB1-EC49-9D36-9DF5-EE4586E09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21426-5DD6-644D-B41B-A39348231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82FB8-505E-45C7-B26F-F1F003156C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96FD8-AA84-ECA6-7688-938619FDC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F8EDA-272E-AA88-0057-E15396CAE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7AE0-AFED-494E-BD48-95DD38450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452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F1BCB-A41B-F1D2-0A66-A5F0EFFAF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58A034-BD35-535C-5715-D61642BC56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92D9D-246F-4DFB-9030-534B9F14D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82FB8-505E-45C7-B26F-F1F003156C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DBA67-D934-889A-1D18-80C387EC8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27E019-4F18-06FF-5140-AE87317C0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7AE0-AFED-494E-BD48-95DD38450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866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2D7D9F-BAD4-090A-2BA3-1B67C8B33D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EFDAC1-D768-525D-2018-88C73240F8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41760-DFDA-63D4-B321-490BBC02C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82FB8-505E-45C7-B26F-F1F003156C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7EEEF-57D1-08DF-AC14-19EC96B8B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0095B-B9AA-D4CA-1C50-EBA40C806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7AE0-AFED-494E-BD48-95DD38450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608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42D36-43B6-3B2C-5894-3080ABD84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134EC-BEA6-D28A-2138-7D975029F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F8ACC-90D8-69BD-C40C-0FF87DCB3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82FB8-505E-45C7-B26F-F1F003156C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837FC5-4A2C-E438-9B27-EDFB21B62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F091B3-40D2-79C2-F284-EDEEE774E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7AE0-AFED-494E-BD48-95DD38450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00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9EF3E-71D4-6567-16D7-02E3F2B23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2781BC-FD6C-C36F-E1E3-392972DF0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9BEAD5-2578-1D9A-12CA-6DCD29EFF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82FB8-505E-45C7-B26F-F1F003156C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F5DF9-E437-EC6D-0231-9D6E4CDA1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7F692-2FCE-F831-223F-B87A96C7D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7AE0-AFED-494E-BD48-95DD38450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50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E54BC-833A-394A-D6D6-B3EF87A1A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CFC1D-7B15-40C3-627B-B8491E22BC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D0FC1-37A2-E9C8-0379-0212CB4DE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F6BC47-1C51-CE13-37A0-7FA3A0FA0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82FB8-505E-45C7-B26F-F1F003156C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741F62-F626-6B59-04B1-0E3F0B67E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CD595E-BF87-1709-7C4C-61A3AD3C4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7AE0-AFED-494E-BD48-95DD38450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13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6FEAB-702E-6E49-34B3-DF540938B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30ACC6-582C-C498-181A-2258C830D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1255DB-67A1-656C-7FCE-BB98DB96A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65E8C-2691-88E0-D5D2-B2C0171954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B78AF4-6063-447C-F654-7908375A6A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3DE658-8AB0-FDCA-D801-41A827FED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82FB8-505E-45C7-B26F-F1F003156C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2B8292-CD67-8665-D4A5-769ABF299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0D6DE1-2583-1AFF-891B-241591372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7AE0-AFED-494E-BD48-95DD38450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73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A09F-09D7-008E-88D0-D943DED87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75655F-12E3-C5E8-1509-8CA67EE5B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82FB8-505E-45C7-B26F-F1F003156C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AEFC8E-EE21-D2F6-A367-316923184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FBF54A-6F9C-610D-C1E4-C962A9965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7AE0-AFED-494E-BD48-95DD38450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612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8F9B62-5409-B4AE-DDAA-546E60EEB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82FB8-505E-45C7-B26F-F1F003156C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87AD57-08AA-DFF1-0B22-0853A24E9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4769F4-4C13-2FCF-86B0-4AA56B32B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7AE0-AFED-494E-BD48-95DD38450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167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BEFAB-A999-40B2-F833-38AF26D98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EAC32-5220-7F8A-66A3-7FFFBCE04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178AC8-E62E-863E-6624-364D0D9DFC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6BC28B-4F9A-1081-9E5F-9025E176A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82FB8-505E-45C7-B26F-F1F003156C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5E9CF6-3084-6AF5-09B7-6FB3BD976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799B7C-A22C-0AD3-8FE8-9B7DAFA45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7AE0-AFED-494E-BD48-95DD38450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641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4AFE6-B3BF-119B-2E8F-A99BA09EE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73D1C9-DD04-FD2D-8A34-1234A67923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6268BB-CC51-41A8-8711-73B40FE53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8FCA48-442B-A8EE-21DD-10376F264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82FB8-505E-45C7-B26F-F1F003156C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BF53D7-1D8A-6795-568F-CC8F21CDF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2103D-B773-321C-2D5A-DD2641602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7AE0-AFED-494E-BD48-95DD38450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477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8E62CD-333E-A1DF-BAE5-0B5411690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3584E4-3E56-A169-490B-64DF97ADF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9501E-7193-F414-0A8C-441760DA8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282FB8-505E-45C7-B26F-F1F003156C90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C7CD6A-9028-04E9-3ACB-8858380626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486A5-07F7-873E-1710-51AFE8E46B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887AE0-AFED-494E-BD48-95DD38450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773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000D7-B3D2-C45A-79DC-28751A576A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masis MT Pro Black" panose="02040A04050005020304" pitchFamily="18" charset="0"/>
              </a:rPr>
              <a:t>CONTROLLING THE GOVERNMENT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F7678-21AC-58BE-BD85-A61F416A2B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95019"/>
            <a:ext cx="9144000" cy="1740309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latin typeface="Amasis MT Pro Black" panose="02040A04050005020304" pitchFamily="18" charset="0"/>
              </a:rPr>
              <a:t>OLLI, Spring 2026</a:t>
            </a:r>
          </a:p>
          <a:p>
            <a:pPr algn="l"/>
            <a:r>
              <a:rPr lang="en-US" sz="3200" dirty="0">
                <a:latin typeface="Amasis MT Pro Black" panose="02040A04050005020304" pitchFamily="18" charset="0"/>
              </a:rPr>
              <a:t>Pat Furman</a:t>
            </a:r>
          </a:p>
          <a:p>
            <a:pPr algn="l"/>
            <a:r>
              <a:rPr lang="en-US" sz="3200" dirty="0">
                <a:latin typeface="Amasis MT Pro Black" panose="02040A04050005020304" pitchFamily="18" charset="0"/>
              </a:rPr>
              <a:t>furman@colorado.edu</a:t>
            </a:r>
          </a:p>
        </p:txBody>
      </p:sp>
    </p:spTree>
    <p:extLst>
      <p:ext uri="{BB962C8B-B14F-4D97-AF65-F5344CB8AC3E}">
        <p14:creationId xmlns:p14="http://schemas.microsoft.com/office/powerpoint/2010/main" val="3382917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1C89C-0FFE-86DB-51D0-EB7ADEAF4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D9A69C-2DB6-6F1D-3E9A-569C9E2B4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0440"/>
            <a:ext cx="10515600" cy="1265186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SPOILER ALERT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880ED7-BE4E-9FFE-0291-1DDF8B88B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9741"/>
            <a:ext cx="10515600" cy="3817221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Voting is the best way to control the government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Congress has dropped the ball for a long time in a number of areas</a:t>
            </a:r>
          </a:p>
        </p:txBody>
      </p:sp>
    </p:spTree>
    <p:extLst>
      <p:ext uri="{BB962C8B-B14F-4D97-AF65-F5344CB8AC3E}">
        <p14:creationId xmlns:p14="http://schemas.microsoft.com/office/powerpoint/2010/main" val="395354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FC770-16A3-13C6-4F44-3B31E45DFF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3DF0246-490F-FE0C-3C50-B08D37FED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0440"/>
            <a:ext cx="10515600" cy="1265186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A QUICK (OLD) HISTORY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F2F8EA2-8516-C4ED-B78D-A285B7648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9741"/>
            <a:ext cx="10515600" cy="3817221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Cavemen with clubs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Unrestrained royal power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King John and the Barons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The Magna Carta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The English Bill of Rights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5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40454-59E6-C42F-09EA-474BCDCA0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53AAFD-EC69-28DD-15DC-05E432741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0439"/>
            <a:ext cx="10515600" cy="1800375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THE DECLARATION OF INDEPENDENCE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39CFCBE-462D-22CF-3720-5D7AD4E97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0815"/>
            <a:ext cx="10515600" cy="4497186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A statement 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Of the rights of humans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Of the limits of government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A list of grievances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Legislation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Juries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08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B87416-7E69-BC27-9716-ECCC2112F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7C88DAE-32E8-9079-6C21-65BC5FF01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0440"/>
            <a:ext cx="10515600" cy="1265186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ARTICLES OF CONFEDERATION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CC2A8E9-6C35-CB30-B1F6-4536F25C95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1557"/>
            <a:ext cx="10515600" cy="4115406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Our operating system from 1776 to 1789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An agreement among the colonies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Just now calling themselves states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Nearly helpless central power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Shays’ rebellion over debt repayment</a:t>
            </a:r>
          </a:p>
        </p:txBody>
      </p:sp>
    </p:spTree>
    <p:extLst>
      <p:ext uri="{BB962C8B-B14F-4D97-AF65-F5344CB8AC3E}">
        <p14:creationId xmlns:p14="http://schemas.microsoft.com/office/powerpoint/2010/main" val="377463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427A8-056F-0416-92C5-99347348B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E48B20E-7345-94C6-4453-0F8284C63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7" y="560440"/>
            <a:ext cx="11379200" cy="1265186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CONSTITUTIONAL CONVENTION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FB0D654-1CF8-00F3-E9E6-12FF93D0A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5179"/>
            <a:ext cx="10515600" cy="4231784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Goldilocks conundrum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This government is too weak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This government is too strong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This government is just right</a:t>
            </a:r>
          </a:p>
        </p:txBody>
      </p:sp>
    </p:spTree>
    <p:extLst>
      <p:ext uri="{BB962C8B-B14F-4D97-AF65-F5344CB8AC3E}">
        <p14:creationId xmlns:p14="http://schemas.microsoft.com/office/powerpoint/2010/main" val="2515403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704A2-AC5C-39C1-1CF2-24FBBF67B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A53CB6-E000-6FFB-DB7A-E216B53D6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7" y="560440"/>
            <a:ext cx="11379200" cy="1265186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THE CONSTITUTION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9D23C9F-2A92-092F-6F2E-FDAE29CB2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5179"/>
            <a:ext cx="10515600" cy="4231784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Men are greedy and grabby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First, delegate specific powers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Second, divide power among three branches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They will hold each other off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Many fear Congress is abdicating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Third, create a federal system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States and feds will hold each other off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States much more powerful in 1789</a:t>
            </a:r>
          </a:p>
        </p:txBody>
      </p:sp>
    </p:spTree>
    <p:extLst>
      <p:ext uri="{BB962C8B-B14F-4D97-AF65-F5344CB8AC3E}">
        <p14:creationId xmlns:p14="http://schemas.microsoft.com/office/powerpoint/2010/main" val="4112230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2123B-4133-28D6-9FEC-83E65894E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0187D2-2BF9-2DAF-998A-DE3CDF790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7" y="560439"/>
            <a:ext cx="11379200" cy="1667371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INTERPRETING THE </a:t>
            </a:r>
            <a:br>
              <a:rPr lang="en-US" sz="4800" dirty="0">
                <a:latin typeface="Amasis MT Pro Black" panose="02040A04050005020304" pitchFamily="18" charset="0"/>
              </a:rPr>
            </a:br>
            <a:r>
              <a:rPr lang="en-US" sz="4800" dirty="0">
                <a:latin typeface="Amasis MT Pro Black" panose="02040A04050005020304" pitchFamily="18" charset="0"/>
              </a:rPr>
              <a:t>CONSTITUTION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310215D-7B06-AF0E-6211-D29632DC6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7811"/>
            <a:ext cx="10515600" cy="3949152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What do the words actually mean?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There was significant dispute even in 1789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That’s why we have a Bill of Rights</a:t>
            </a:r>
          </a:p>
        </p:txBody>
      </p:sp>
    </p:spTree>
    <p:extLst>
      <p:ext uri="{BB962C8B-B14F-4D97-AF65-F5344CB8AC3E}">
        <p14:creationId xmlns:p14="http://schemas.microsoft.com/office/powerpoint/2010/main" val="1789281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6F8B6-5BE8-D767-B356-1708CB3C4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E58123C-458C-8236-ADCA-0944E1265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7" y="560439"/>
            <a:ext cx="11379200" cy="1667371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INTERPRETING THE </a:t>
            </a:r>
            <a:br>
              <a:rPr lang="en-US" sz="4800" dirty="0">
                <a:latin typeface="Amasis MT Pro Black" panose="02040A04050005020304" pitchFamily="18" charset="0"/>
              </a:rPr>
            </a:br>
            <a:r>
              <a:rPr lang="en-US" sz="4800" dirty="0">
                <a:latin typeface="Amasis MT Pro Black" panose="02040A04050005020304" pitchFamily="18" charset="0"/>
              </a:rPr>
              <a:t>CONSTITUTION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8717B38-5EFB-CCD5-2BA2-D0AE34D3C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7811"/>
            <a:ext cx="10515600" cy="3949152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Some of it is clear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Two Senators per state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Most of it is more vague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Due process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Cruel and unusual</a:t>
            </a:r>
          </a:p>
        </p:txBody>
      </p:sp>
    </p:spTree>
    <p:extLst>
      <p:ext uri="{BB962C8B-B14F-4D97-AF65-F5344CB8AC3E}">
        <p14:creationId xmlns:p14="http://schemas.microsoft.com/office/powerpoint/2010/main" val="147561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8762E-E308-5C4A-0E14-6624F6636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1DEE679-7D8E-5C92-CC58-46003DA01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7" y="560439"/>
            <a:ext cx="11379200" cy="1667371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INTERPRETATION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343F499-36DC-1E7C-C3B8-63021EFDF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7811"/>
            <a:ext cx="10515600" cy="3949152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A “strict” to “loose” spectrum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What did the words mean in 1789?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What do the words mean now?</a:t>
            </a:r>
          </a:p>
        </p:txBody>
      </p:sp>
    </p:spTree>
    <p:extLst>
      <p:ext uri="{BB962C8B-B14F-4D97-AF65-F5344CB8AC3E}">
        <p14:creationId xmlns:p14="http://schemas.microsoft.com/office/powerpoint/2010/main" val="2640644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D0D7A-5001-86D9-65D8-F2D5A6BBE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39F2AC9-F96D-6AF4-B066-4206A1CDF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7" y="560439"/>
            <a:ext cx="11379200" cy="1667371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STRICT INTERPRETATION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B8EEB55-67D1-FD67-BE8E-8CBBD1108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7811"/>
            <a:ext cx="10515600" cy="3949152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Generally associated with conservatives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Fidelity to the rule of law requires strictness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If you don’t like the result, amend or legislate</a:t>
            </a:r>
          </a:p>
        </p:txBody>
      </p:sp>
    </p:spTree>
    <p:extLst>
      <p:ext uri="{BB962C8B-B14F-4D97-AF65-F5344CB8AC3E}">
        <p14:creationId xmlns:p14="http://schemas.microsoft.com/office/powerpoint/2010/main" val="326189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358341-DE0C-CE52-139C-291786B63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0440"/>
            <a:ext cx="10515600" cy="1265186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INTRODUCTION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32EE56E-4633-D564-6181-4623CB473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3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  <a:p>
            <a:pPr marL="0" indent="0" algn="ctr">
              <a:buNone/>
            </a:pPr>
            <a:r>
              <a:rPr lang="en-US" sz="3200" dirty="0">
                <a:latin typeface="Amasis MT Pro Black" panose="02040A04050005020304" pitchFamily="18" charset="0"/>
              </a:rPr>
              <a:t>Who is this guy?</a:t>
            </a:r>
          </a:p>
        </p:txBody>
      </p:sp>
    </p:spTree>
    <p:extLst>
      <p:ext uri="{BB962C8B-B14F-4D97-AF65-F5344CB8AC3E}">
        <p14:creationId xmlns:p14="http://schemas.microsoft.com/office/powerpoint/2010/main" val="2061514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1CA7E-AAA7-5277-937B-12D63BA34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83339-43B9-B123-6778-227522607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7" y="560439"/>
            <a:ext cx="11379200" cy="1667371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LOOSE INTERPRETATION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FE2DC0C-1A2C-0419-BD88-4D919458D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7811"/>
            <a:ext cx="10515600" cy="3949152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Generally associated with liberals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Document is written for the ages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It must be interpreted in light of changes</a:t>
            </a:r>
          </a:p>
        </p:txBody>
      </p:sp>
    </p:spTree>
    <p:extLst>
      <p:ext uri="{BB962C8B-B14F-4D97-AF65-F5344CB8AC3E}">
        <p14:creationId xmlns:p14="http://schemas.microsoft.com/office/powerpoint/2010/main" val="3929088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11FB91-A2F5-673E-A591-A5996710B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57880D6-09B1-4118-BC98-01406ED9B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7" y="560439"/>
            <a:ext cx="11379200" cy="1667371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PROBLEMS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E3118E5-0628-7651-536B-A52E94346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7811"/>
            <a:ext cx="10515600" cy="3949152"/>
          </a:xfrm>
        </p:spPr>
        <p:txBody>
          <a:bodyPr>
            <a:noAutofit/>
          </a:bodyPr>
          <a:lstStyle/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Strict – How do you know what words meant in 1789?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Loose – Subjective interpretation by judges seems outside the rule of law</a:t>
            </a:r>
          </a:p>
        </p:txBody>
      </p:sp>
    </p:spTree>
    <p:extLst>
      <p:ext uri="{BB962C8B-B14F-4D97-AF65-F5344CB8AC3E}">
        <p14:creationId xmlns:p14="http://schemas.microsoft.com/office/powerpoint/2010/main" val="102681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8EB5F-90D9-DD2C-2771-4496E5C80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6981CC-A0D3-C13A-5D34-2CEC13EA4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7" y="560439"/>
            <a:ext cx="11379200" cy="1667371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PROBLEMS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B39FCF3-EDCC-50DE-8A8D-BBD0B4732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9171"/>
            <a:ext cx="10515600" cy="4497792"/>
          </a:xfrm>
        </p:spPr>
        <p:txBody>
          <a:bodyPr>
            <a:noAutofit/>
          </a:bodyPr>
          <a:lstStyle/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Interstate commerce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The objective reality is dramatically different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Cruel and unusual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The subjective definition is quite different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The First Amendment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“…no law…”</a:t>
            </a:r>
          </a:p>
          <a:p>
            <a:pPr lvl="1"/>
            <a:endParaRPr lang="en-US" sz="3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198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6206B-FDD1-92FD-53C3-6CA396942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BA95-4164-7FDC-11C5-D83981485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7" y="560439"/>
            <a:ext cx="11379200" cy="1318237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STARE DECISIS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0F9312-37DF-282B-FC91-95B1A4A26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9913"/>
            <a:ext cx="10515600" cy="479705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‘Stand by things decided’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Reversals of prior opinions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Dred Scott – Plessy – Brown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Roe v. Wade – Dobbs v. Jackson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The language did not change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The Justices did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The ‘activist’ judge hypocrisy</a:t>
            </a:r>
          </a:p>
          <a:p>
            <a:pPr lvl="1"/>
            <a:endParaRPr lang="en-US" sz="3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212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C024E-29FF-A5CD-2B6B-1C2742B88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2D6F44F-158F-0ADC-EBE7-0EEF1BEB3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7" y="560439"/>
            <a:ext cx="11379200" cy="1667371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EXAMPLES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ECF4F97-8AD0-27D2-A833-96A8ED4E9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9171"/>
            <a:ext cx="10515600" cy="4497792"/>
          </a:xfrm>
        </p:spPr>
        <p:txBody>
          <a:bodyPr>
            <a:noAutofit/>
          </a:bodyPr>
          <a:lstStyle/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What about topics that were not addressed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Women’s rights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Marriage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Privacy</a:t>
            </a:r>
          </a:p>
          <a:p>
            <a:pPr lvl="1"/>
            <a:endParaRPr lang="en-US" sz="3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495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F114B-A4D8-2846-83CF-80B685DE8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80ECED-EFE5-8634-0159-97B471E46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7" y="560439"/>
            <a:ext cx="11379200" cy="1667371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TWO OTHER ISSUES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45084E6-C0BC-9DF4-D99D-38C122D1D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5673"/>
            <a:ext cx="10515600" cy="4431290"/>
          </a:xfrm>
        </p:spPr>
        <p:txBody>
          <a:bodyPr>
            <a:noAutofit/>
          </a:bodyPr>
          <a:lstStyle/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Aside from the legal/constitutional issues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There are two other matters worth a mention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Big problems and the press</a:t>
            </a:r>
          </a:p>
          <a:p>
            <a:pPr lvl="1"/>
            <a:endParaRPr lang="en-US" sz="3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1531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51A695-89D2-1A61-4376-12BDE25FF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3DB8173-6A87-9FD5-BF86-A4820B4CE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7" y="560439"/>
            <a:ext cx="11379200" cy="1667371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BIG PROBLEMS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C5AF3C5-805C-89D6-6F8A-01F4F39EB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5673"/>
            <a:ext cx="10515600" cy="4431290"/>
          </a:xfrm>
        </p:spPr>
        <p:txBody>
          <a:bodyPr>
            <a:noAutofit/>
          </a:bodyPr>
          <a:lstStyle/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Some issues are bigger than others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Social Security &amp; the national debt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Massive implication for generations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pPr lvl="1"/>
            <a:endParaRPr lang="en-US" sz="3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860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B0BA27-A5BA-87B6-42E2-F92B26F60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270D1BA-5380-EEFF-3DE5-1FFEEF912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7" y="560439"/>
            <a:ext cx="11379200" cy="1667371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BIG PROBLEMS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B0DDCD4-2CCB-5CF2-C187-F55BF271A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5673"/>
            <a:ext cx="10515600" cy="4431290"/>
          </a:xfrm>
        </p:spPr>
        <p:txBody>
          <a:bodyPr>
            <a:noAutofit/>
          </a:bodyPr>
          <a:lstStyle/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Both problems grow slowly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Both problems have clear solutions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Do we wait until we are at the cliff?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pPr lvl="1"/>
            <a:endParaRPr lang="en-US" sz="3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9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E9E113-47D1-7DB7-8644-516CEA87D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DD33E1-38B8-C221-58FC-D9BDD5F4E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7" y="560439"/>
            <a:ext cx="11379200" cy="1667371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THE PRESS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5B29A1E-B06E-844A-1630-27D0019E1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5673"/>
            <a:ext cx="10515600" cy="4431290"/>
          </a:xfrm>
        </p:spPr>
        <p:txBody>
          <a:bodyPr>
            <a:noAutofit/>
          </a:bodyPr>
          <a:lstStyle/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Huge media changes in our lifetimes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For better and for worse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A big chunk appeals to the worst of us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pPr lvl="1"/>
            <a:endParaRPr lang="en-US" sz="3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632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64ABF-234E-872B-DC6E-7C7869A40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C50E43-B0DC-E724-FC7D-0701C7A69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7" y="560439"/>
            <a:ext cx="11379200" cy="1667371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THE PRESS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21F8E3E-78E4-F4BA-4FD2-FB7831FF2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5673"/>
            <a:ext cx="10515600" cy="4431290"/>
          </a:xfrm>
        </p:spPr>
        <p:txBody>
          <a:bodyPr>
            <a:noAutofit/>
          </a:bodyPr>
          <a:lstStyle/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Algorithms send us to ‘strong’ words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Exacerbates divisions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Harms our ability to discuss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pPr lvl="1"/>
            <a:endParaRPr lang="en-US" sz="3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109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7633E-D09C-028C-A1DA-1AF2FAD1F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53FD04A-1FB6-83A9-F0CA-08C6854E6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0440"/>
            <a:ext cx="10515600" cy="1265186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OVERVIEW OF THE COURSE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750C655-390C-2976-EC75-EA95023D0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Improve our understanding of how we can – and should – control our governments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Improve our understanding of the history and various positions on selected topics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Improve the general discourse and improve the quality of our government</a:t>
            </a:r>
          </a:p>
        </p:txBody>
      </p:sp>
    </p:spTree>
    <p:extLst>
      <p:ext uri="{BB962C8B-B14F-4D97-AF65-F5344CB8AC3E}">
        <p14:creationId xmlns:p14="http://schemas.microsoft.com/office/powerpoint/2010/main" val="499997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1FA01-9DF4-6F34-D7C0-E05C7C793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4A824A9-7E10-E7D7-CEA4-05740F824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7" y="560439"/>
            <a:ext cx="11379200" cy="1667371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URGENCY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CB64C8-782E-FF5B-9926-E49EC73B2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5673"/>
            <a:ext cx="10515600" cy="4431290"/>
          </a:xfrm>
        </p:spPr>
        <p:txBody>
          <a:bodyPr>
            <a:noAutofit/>
          </a:bodyPr>
          <a:lstStyle/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Some throw up their hands - Gridlock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Congress can clearly act fast when it wants to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Tik Tok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pPr lvl="1"/>
            <a:endParaRPr lang="en-US" sz="3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225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05F04-97A3-C495-BCA7-46A5E4CE5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81B769-641F-29D0-03C9-372EDCF86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7033"/>
            <a:ext cx="10515600" cy="1647766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CONCLUSION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38220C0-A554-21C8-CB19-0E4D4BE18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44799"/>
            <a:ext cx="10515600" cy="33321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>
                <a:latin typeface="Amasis MT Pro Black" panose="02040A04050005020304" pitchFamily="18" charset="0"/>
              </a:rPr>
              <a:t>After we have done all these things, we will reverse the aging process, achieve world peace and bring harmony to the universe.</a:t>
            </a:r>
          </a:p>
        </p:txBody>
      </p:sp>
    </p:spTree>
    <p:extLst>
      <p:ext uri="{BB962C8B-B14F-4D97-AF65-F5344CB8AC3E}">
        <p14:creationId xmlns:p14="http://schemas.microsoft.com/office/powerpoint/2010/main" val="1989782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8F667-90F6-9BD1-050F-BE3DC0916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cap="all" dirty="0">
                <a:latin typeface="Amasis MT Pro Black" panose="02040A04050005020304" pitchFamily="18" charset="0"/>
              </a:rPr>
              <a:t>mechanics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493F1-65A5-1E81-281F-78C8AABAB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latin typeface="Amasis MT Pro Black" panose="02040A04050005020304" pitchFamily="18" charset="0"/>
              </a:rPr>
              <a:t>How will the class run?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Readings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Discussions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Proceed at our own pace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A discussion, not a lecture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172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C02A8-F0A1-4146-BB00-D6DCDD944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F902B-A85C-D22F-246A-C4BDD28E6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cap="all" dirty="0">
                <a:latin typeface="Amasis MT Pro Black" panose="02040A04050005020304" pitchFamily="18" charset="0"/>
              </a:rPr>
              <a:t>mechanics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E9339-2175-7CC2-2430-430CC99E2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latin typeface="Amasis MT Pro Black" panose="02040A04050005020304" pitchFamily="18" charset="0"/>
              </a:rPr>
              <a:t>Ongoing process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SCOTUS argument today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Syllabus out soon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New topics may come up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Flexibility to discuss them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Room at the end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26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A0FE7-1FA5-0939-4D12-1D2173F5F9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D33C8EC-28F9-CD7E-9A67-371C6E800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0440"/>
            <a:ext cx="10515600" cy="1265186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IMMIGRATION EXAMPLE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438CE5-D395-61EC-7051-17FC772B7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It not the goal to discuss policy, but rather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To discuss the allocation of power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Constitutional language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To discuss the history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Is what we are seeing really new?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To understand opposing points of view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Hopefully, to improve the discussion</a:t>
            </a:r>
          </a:p>
        </p:txBody>
      </p:sp>
    </p:spTree>
    <p:extLst>
      <p:ext uri="{BB962C8B-B14F-4D97-AF65-F5344CB8AC3E}">
        <p14:creationId xmlns:p14="http://schemas.microsoft.com/office/powerpoint/2010/main" val="349443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B8543-974F-758C-C64E-68868355A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3902302-67EF-DD34-0D05-8941CF423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0440"/>
            <a:ext cx="10515600" cy="1265186"/>
          </a:xfrm>
        </p:spPr>
        <p:txBody>
          <a:bodyPr>
            <a:normAutofit/>
          </a:bodyPr>
          <a:lstStyle/>
          <a:p>
            <a:pPr algn="ctr"/>
            <a:endParaRPr lang="en-US" sz="4800" dirty="0">
              <a:latin typeface="Amasis MT Pro Black" panose="02040A040500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75563D5-3188-2BBD-DBC5-D689A6D93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3200" dirty="0">
              <a:latin typeface="Amasis MT Pro Black" panose="02040A04050005020304" pitchFamily="18" charset="0"/>
            </a:endParaRP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pPr algn="ctr"/>
            <a:r>
              <a:rPr lang="en-US" sz="3200" dirty="0">
                <a:latin typeface="Amasis MT Pro Black" panose="02040A04050005020304" pitchFamily="18" charset="0"/>
              </a:rPr>
              <a:t>What are we going to do today?</a:t>
            </a:r>
          </a:p>
        </p:txBody>
      </p:sp>
    </p:spTree>
    <p:extLst>
      <p:ext uri="{BB962C8B-B14F-4D97-AF65-F5344CB8AC3E}">
        <p14:creationId xmlns:p14="http://schemas.microsoft.com/office/powerpoint/2010/main" val="3774351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91C4B-C9CC-907A-91E9-AF853A6A9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D26579C-1B60-B48C-E827-9FE035BA1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0440"/>
            <a:ext cx="10515600" cy="1265186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INTRODUCTION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E853FD-790E-D9C6-741A-7BA8F90614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A quick (old) history of controlling governments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The Magna Carta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The Articles of Confederation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The Constitutional Convention</a:t>
            </a: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572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09009-31BF-DBB9-4D1C-5F6F8BDC8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21BE83-AF20-3034-5DDC-FB3835C9C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0440"/>
            <a:ext cx="10515600" cy="834606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masis MT Pro Black" panose="02040A04050005020304" pitchFamily="18" charset="0"/>
              </a:rPr>
              <a:t>INTRODUCTION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474FB0-0FCE-8661-5013-82CBFA948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5015"/>
            <a:ext cx="10515600" cy="444194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Interpreting the Constitution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Strict or loose?</a:t>
            </a: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A brief discussion of urgency</a:t>
            </a:r>
          </a:p>
          <a:p>
            <a:pPr lvl="1"/>
            <a:r>
              <a:rPr lang="en-US" sz="2800" dirty="0">
                <a:latin typeface="Amasis MT Pro Black" panose="02040A04050005020304" pitchFamily="18" charset="0"/>
              </a:rPr>
              <a:t>Government can act when it wants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A brief discussion of the press</a:t>
            </a:r>
          </a:p>
          <a:p>
            <a:pPr lvl="1"/>
            <a:r>
              <a:rPr lang="en-US" sz="2800" dirty="0">
                <a:latin typeface="Amasis MT Pro Black" panose="02040A04050005020304" pitchFamily="18" charset="0"/>
              </a:rPr>
              <a:t>Is it helping or hurting our political discussions?</a:t>
            </a:r>
          </a:p>
        </p:txBody>
      </p:sp>
    </p:spTree>
    <p:extLst>
      <p:ext uri="{BB962C8B-B14F-4D97-AF65-F5344CB8AC3E}">
        <p14:creationId xmlns:p14="http://schemas.microsoft.com/office/powerpoint/2010/main" val="2642566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748</Words>
  <Application>Microsoft Office PowerPoint</Application>
  <PresentationFormat>Widescreen</PresentationFormat>
  <Paragraphs>212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Amasis MT Pro Black</vt:lpstr>
      <vt:lpstr>Aptos</vt:lpstr>
      <vt:lpstr>Aptos Display</vt:lpstr>
      <vt:lpstr>Arial</vt:lpstr>
      <vt:lpstr>Office Theme</vt:lpstr>
      <vt:lpstr>CONTROLLING THE GOVERNMENT</vt:lpstr>
      <vt:lpstr>INTRODUCTION</vt:lpstr>
      <vt:lpstr>OVERVIEW OF THE COURSE</vt:lpstr>
      <vt:lpstr>mechanics</vt:lpstr>
      <vt:lpstr>mechanics</vt:lpstr>
      <vt:lpstr>IMMIGRATION EXAMPLE</vt:lpstr>
      <vt:lpstr>PowerPoint Presentation</vt:lpstr>
      <vt:lpstr>INTRODUCTION</vt:lpstr>
      <vt:lpstr>INTRODUCTION</vt:lpstr>
      <vt:lpstr>SPOILER ALERT</vt:lpstr>
      <vt:lpstr>A QUICK (OLD) HISTORY</vt:lpstr>
      <vt:lpstr>THE DECLARATION OF INDEPENDENCE</vt:lpstr>
      <vt:lpstr>ARTICLES OF CONFEDERATION</vt:lpstr>
      <vt:lpstr>CONSTITUTIONAL CONVENTION</vt:lpstr>
      <vt:lpstr>THE CONSTITUTION</vt:lpstr>
      <vt:lpstr>INTERPRETING THE  CONSTITUTION</vt:lpstr>
      <vt:lpstr>INTERPRETING THE  CONSTITUTION</vt:lpstr>
      <vt:lpstr>INTERPRETATION</vt:lpstr>
      <vt:lpstr>STRICT INTERPRETATION</vt:lpstr>
      <vt:lpstr>LOOSE INTERPRETATION</vt:lpstr>
      <vt:lpstr>PROBLEMS</vt:lpstr>
      <vt:lpstr>PROBLEMS</vt:lpstr>
      <vt:lpstr>STARE DECISIS</vt:lpstr>
      <vt:lpstr>EXAMPLES</vt:lpstr>
      <vt:lpstr>TWO OTHER ISSUES</vt:lpstr>
      <vt:lpstr>BIG PROBLEMS</vt:lpstr>
      <vt:lpstr>BIG PROBLEMS</vt:lpstr>
      <vt:lpstr>THE PRESS</vt:lpstr>
      <vt:lpstr>THE PRESS</vt:lpstr>
      <vt:lpstr>URGENCY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 Patrick Furman</dc:creator>
  <cp:lastModifiedBy>H Patrick Furman</cp:lastModifiedBy>
  <cp:revision>21</cp:revision>
  <dcterms:created xsi:type="dcterms:W3CDTF">2025-12-24T15:17:38Z</dcterms:created>
  <dcterms:modified xsi:type="dcterms:W3CDTF">2026-01-21T14:53:07Z</dcterms:modified>
</cp:coreProperties>
</file>