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3" r:id="rId6"/>
    <p:sldId id="264" r:id="rId7"/>
    <p:sldId id="266" r:id="rId8"/>
    <p:sldId id="267" r:id="rId9"/>
    <p:sldId id="265" r:id="rId10"/>
    <p:sldId id="268" r:id="rId11"/>
    <p:sldId id="269" r:id="rId12"/>
    <p:sldId id="270" r:id="rId13"/>
    <p:sldId id="276" r:id="rId14"/>
    <p:sldId id="275" r:id="rId15"/>
    <p:sldId id="272" r:id="rId16"/>
    <p:sldId id="274" r:id="rId17"/>
    <p:sldId id="273" r:id="rId18"/>
    <p:sldId id="271" r:id="rId19"/>
    <p:sldId id="277" r:id="rId20"/>
    <p:sldId id="278" r:id="rId21"/>
    <p:sldId id="280" r:id="rId22"/>
    <p:sldId id="279" r:id="rId23"/>
    <p:sldId id="281" r:id="rId24"/>
    <p:sldId id="282" r:id="rId25"/>
    <p:sldId id="283" r:id="rId26"/>
    <p:sldId id="284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5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FA0D0-A151-64C1-7569-773D4CF9D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835767-2E73-BC07-3C12-D23892122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BDDFB-0E0D-A0B7-49B6-2CCA46817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159A-CF99-4266-B26C-06FBE610D65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C69AED-91A1-EE1F-7E59-1AEE8E431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8BEDA-89D1-2A97-1205-74924F037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90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9ADA0-CD2A-D2E9-A294-DFBEAB617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AEB70D-407A-4443-E623-D9C935EE0D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1EBF9-45A2-E214-B0CA-0BB84CEFE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159A-CF99-4266-B26C-06FBE610D65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8E976C-FDC1-BA3D-DB33-801E29C1E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F5979-EF98-ADF4-9BB6-FB411EA29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58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D03762-A768-A9F2-B162-FC7DC9A646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2AA20D-807C-AE8F-4934-E4865CD56C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38201-B757-1076-05FC-BF229ECFA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159A-CF99-4266-B26C-06FBE610D65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6663E-C746-7B7B-C0ED-FDDAA87F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36355-1CA8-90AE-D037-EB4941018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87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A3EDC-570C-A1EA-399C-70181A124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E42EE-A681-DD80-CF18-973A008DB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2B197B-9041-2902-2CD9-B54325A89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159A-CF99-4266-B26C-06FBE610D65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2CC68-F429-CFBE-A241-2B37FD37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34B51-ABCF-EE98-9047-526458BB0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57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F6C83-3A4D-34F7-9BC1-B624997CD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E43821-E1C1-627B-4643-69553DFA6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743A8-3205-D305-21AB-A484612A6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159A-CF99-4266-B26C-06FBE610D65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0EED44-8CF7-A60F-3DE0-C0D9BBE31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C7D40-4DD6-DC63-DDCB-CF242F743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762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8B63F-F018-1956-A06C-FEEADA944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F8B6A-B314-1050-2DA5-E9085E2BEF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5F311C-26AC-5EBE-A99E-E96A934DB6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C057D3-048B-19A9-9638-F3CDA0E5B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159A-CF99-4266-B26C-06FBE610D65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05AEFE-5550-AEB9-32E2-DAF5C7184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891D-D9F7-8605-E269-45996C7A0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58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51071-60F7-937E-C58F-8D40BEEE9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CB2DD7-BD16-9D13-1EE8-BF0F9DDC2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993D59-7EAD-776E-CA72-1B8B575BC4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4136D2-2C07-AE2B-9B14-7E1F9C610A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37A0D5-582C-A7CD-9B81-785C7F3B1B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53684B-415B-47BA-27B7-0864CB87E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159A-CF99-4266-B26C-06FBE610D65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A622D7-3FF3-DDA1-D886-B420DBF3F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6B439A-16DC-F203-40D4-A0861B37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337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57FA5-2D75-BA05-2191-ACE60B13B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399FB7-3AA8-C38D-3DBD-62A7CA2BC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159A-CF99-4266-B26C-06FBE610D65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27F7A-017C-EE71-CB7C-FD247C185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E0E02B-A41A-4EA2-F5EA-400007435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1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F8959B-B1FF-E337-AD5C-B074CFE6A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159A-CF99-4266-B26C-06FBE610D65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94EC8C-3972-D500-1A6A-20F4B0D3B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56DA79-3EBE-2F3C-EECA-9CC3017F9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389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DBA7A-8EE0-49C4-AB58-5CA689315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20D21-FD8A-44E8-7FC7-187FBEA15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08D90D-5C42-159C-4D7D-7E041C2B26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627F98-1C0F-F506-BB86-28492BC9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159A-CF99-4266-B26C-06FBE610D65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561E56-5DC5-E92F-6CA2-835F1159F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BD9457-F36B-A27F-4C9F-5049AA88F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763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54671-57D5-35A7-C3B3-DE5CFAF8D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9E2038-040A-A2F4-7433-6F328FA341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045313-955A-68FE-780F-8BDEFA90EC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1779B7-562D-CEA0-3896-1494BB1B1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159A-CF99-4266-B26C-06FBE610D65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4D5398-4C43-CD15-D9B2-64893934B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F09099-9C91-125C-B154-2E2B26574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34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4FD4E1-6FDE-307B-C9A4-642BFDBB2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465A7-B6C8-396C-BFF3-EE4E49EE10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D3BC2-B6EC-9FA5-7EA5-C3FADD74EF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A6159A-CF99-4266-B26C-06FBE610D65B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09037-12E4-26C9-9082-2F4B98038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CF80DF-8C2D-A640-62D8-82A7141DA6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6B9112-B8C9-43ED-9754-9409BE91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7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C156E7-AE12-130B-1772-A0A62A0E8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FBA9E-9441-10AF-52DA-C3D45C1612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652837"/>
          </a:xfrm>
        </p:spPr>
        <p:txBody>
          <a:bodyPr>
            <a:normAutofit/>
          </a:bodyPr>
          <a:lstStyle/>
          <a:p>
            <a:r>
              <a:rPr lang="en-US" dirty="0">
                <a:latin typeface="Amasis MT Pro Black" panose="02040A04050005020304" pitchFamily="18" charset="0"/>
              </a:rPr>
              <a:t>CONSTITUTIONAL DELEGATIONS </a:t>
            </a:r>
            <a:br>
              <a:rPr lang="en-US" dirty="0">
                <a:latin typeface="Amasis MT Pro Black" panose="02040A04050005020304" pitchFamily="18" charset="0"/>
              </a:rPr>
            </a:br>
            <a:r>
              <a:rPr lang="en-US" dirty="0">
                <a:latin typeface="Amasis MT Pro Black" panose="02040A04050005020304" pitchFamily="18" charset="0"/>
              </a:rPr>
              <a:t>OF POWER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88FFAC-DA74-5935-5B70-B512A19B17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91314"/>
            <a:ext cx="9144000" cy="366486"/>
          </a:xfrm>
        </p:spPr>
        <p:txBody>
          <a:bodyPr>
            <a:normAutofit fontScale="92500" lnSpcReduction="10000"/>
          </a:bodyPr>
          <a:lstStyle/>
          <a:p>
            <a:endParaRPr lang="en-US" b="1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876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DEEA0F-FCC6-09B7-B823-F35ABB7E7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97689-B257-16ED-9CBC-30DC676F8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THE LEGISLATIVE BRANCH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BA415-3422-2F68-EBF6-820F41C10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An incredibly important catchall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The ‘necessary and proper’ clause</a:t>
            </a:r>
          </a:p>
          <a:p>
            <a:r>
              <a:rPr lang="en-US" sz="3200" dirty="0" err="1">
                <a:latin typeface="Amasis MT Pro Black" panose="02040A04050005020304" pitchFamily="18" charset="0"/>
              </a:rPr>
              <a:t>M’Culloch</a:t>
            </a:r>
            <a:r>
              <a:rPr lang="en-US" sz="3200" dirty="0">
                <a:latin typeface="Amasis MT Pro Black" panose="02040A04050005020304" pitchFamily="18" charset="0"/>
              </a:rPr>
              <a:t> v. Maryland (1819)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Is a national bank </a:t>
            </a:r>
            <a:r>
              <a:rPr lang="en-US" sz="3200" u="sng" dirty="0">
                <a:latin typeface="Amasis MT Pro Black" panose="02040A04050005020304" pitchFamily="18" charset="0"/>
              </a:rPr>
              <a:t>necessary</a:t>
            </a:r>
            <a:r>
              <a:rPr lang="en-US" sz="3200" dirty="0">
                <a:latin typeface="Amasis MT Pro Black" panose="02040A04050005020304" pitchFamily="18" charset="0"/>
              </a:rPr>
              <a:t> to coinage and commerce power?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Does necessary mean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Indispensable, or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Calculated to produce the desired end</a:t>
            </a:r>
          </a:p>
        </p:txBody>
      </p:sp>
    </p:spTree>
    <p:extLst>
      <p:ext uri="{BB962C8B-B14F-4D97-AF65-F5344CB8AC3E}">
        <p14:creationId xmlns:p14="http://schemas.microsoft.com/office/powerpoint/2010/main" val="234012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F90C5D-8B27-63C1-E179-2181AAB7F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1F2BB-B9FA-F749-8097-2D27D6038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THE LEGISLATIVE BRANCH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B4C74-2D9E-45B9-9D2F-8CCED148FA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Has Congress done its job?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Editorial in the materials is pretty harsh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If not, why not?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Focused on re-election?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Genuinely believe in delegation?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Internal gridlock?</a:t>
            </a:r>
          </a:p>
        </p:txBody>
      </p:sp>
    </p:spTree>
    <p:extLst>
      <p:ext uri="{BB962C8B-B14F-4D97-AF65-F5344CB8AC3E}">
        <p14:creationId xmlns:p14="http://schemas.microsoft.com/office/powerpoint/2010/main" val="3866850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5B3940-78AD-8139-56FA-1EFD90B832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B3DCC-564D-4197-BEE5-B264BB604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THE EXECUTIVE BRANCH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61124-193E-5AC5-DEE0-2FDDF7EBF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Housekeeping matters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Including electoral college (more later)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Then Section 2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Commander in Chief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Treaty power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With the consent of  two/thirds of Senate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Treaty vs. Agreement</a:t>
            </a:r>
          </a:p>
        </p:txBody>
      </p:sp>
    </p:spTree>
    <p:extLst>
      <p:ext uri="{BB962C8B-B14F-4D97-AF65-F5344CB8AC3E}">
        <p14:creationId xmlns:p14="http://schemas.microsoft.com/office/powerpoint/2010/main" val="1163387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38592-1FBC-CC42-F6A0-D525B50AB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43FB3-74F5-F6CE-9258-202A67BB9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THE EXECUTIVE BRANCH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D633B-6B9F-A3D4-1646-DDC7541F1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What is the “executive power” created by Article II?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The general power to ‘administer’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When does ‘administration’ become legislation?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We will look at this question in various contexts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DACA is a good example</a:t>
            </a:r>
          </a:p>
        </p:txBody>
      </p:sp>
    </p:spTree>
    <p:extLst>
      <p:ext uri="{BB962C8B-B14F-4D97-AF65-F5344CB8AC3E}">
        <p14:creationId xmlns:p14="http://schemas.microsoft.com/office/powerpoint/2010/main" val="3642548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24573-0F7B-1B09-7C81-4BEBCC0D2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BFD7E-7566-75BF-5272-B87E4114A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THE EXECUTIVE BRANCH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DFFA5-E0FC-3875-6483-FE2661B9B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The veto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Integral part of checks and balances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Can be overridden by two thirds vote in both houses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Line-item veto in most states</a:t>
            </a:r>
          </a:p>
        </p:txBody>
      </p:sp>
    </p:spTree>
    <p:extLst>
      <p:ext uri="{BB962C8B-B14F-4D97-AF65-F5344CB8AC3E}">
        <p14:creationId xmlns:p14="http://schemas.microsoft.com/office/powerpoint/2010/main" val="844343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E0ACF2-D5D0-CE18-84DF-995CEC0797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91DF3-8794-C5B8-76A3-18667BB1A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THE EXECUTIVE BRANCH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99775-B95C-DDC5-B584-EB00FEEA6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Appoint ambassadors SCOTUS justices, other officers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With the consent of the Senate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Congress may by law give the President sole power to appoint ‘inferior Officers”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Recess appointments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1789 need versus now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Pardons and reprieves</a:t>
            </a:r>
          </a:p>
        </p:txBody>
      </p:sp>
    </p:spTree>
    <p:extLst>
      <p:ext uri="{BB962C8B-B14F-4D97-AF65-F5344CB8AC3E}">
        <p14:creationId xmlns:p14="http://schemas.microsoft.com/office/powerpoint/2010/main" val="1607334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A9DA1B-9795-1542-9F69-FCB25E594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00ACF-A41A-15AA-D7A9-E17C92D0B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THE EXECUTIVE BRANCH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E2939-FFE7-D587-DAAF-5BDB35C88F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The limit on the President – Impeachment</a:t>
            </a: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  <a:p>
            <a:pPr marL="0" indent="0" algn="ctr">
              <a:buNone/>
            </a:pPr>
            <a:r>
              <a:rPr lang="x-none" sz="3200" dirty="0">
                <a:latin typeface="Amasis MT Pro Black" panose="02040A04050005020304" pitchFamily="18" charset="0"/>
              </a:rPr>
              <a:t>The President</a:t>
            </a:r>
            <a:r>
              <a:rPr lang="en-US" sz="3200" dirty="0">
                <a:latin typeface="Amasis MT Pro Black" panose="02040A04050005020304" pitchFamily="18" charset="0"/>
              </a:rPr>
              <a:t> … </a:t>
            </a:r>
            <a:r>
              <a:rPr lang="x-none" sz="3200" dirty="0">
                <a:latin typeface="Amasis MT Pro Black" panose="02040A04050005020304" pitchFamily="18" charset="0"/>
              </a:rPr>
              <a:t>shall be removed from Office on Impeachment for, and Conviction of, Treason, Bribery, or other high Crimes and Misdemeanors.</a:t>
            </a:r>
            <a:endParaRPr lang="en-US" sz="3200" dirty="0">
              <a:latin typeface="Amasis MT Pro Black" panose="02040A04050005020304" pitchFamily="18" charset="0"/>
            </a:endParaRP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More on impeachment later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6753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BD32E-D603-1C35-2CF8-AB6527F4AC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E6635-2004-92A2-ED50-17927744E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A QUICK ASIDE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DCF7E-155D-E053-B49D-33EDEC412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  <a:p>
            <a:pPr marL="0" indent="0" algn="ctr">
              <a:buNone/>
            </a:pPr>
            <a:r>
              <a:rPr lang="en-US" sz="3200" dirty="0">
                <a:latin typeface="Amasis MT Pro Black" panose="02040A04050005020304" pitchFamily="18" charset="0"/>
              </a:rPr>
              <a:t>Many historians believe that the framers were</a:t>
            </a:r>
          </a:p>
          <a:p>
            <a:pPr marL="0" indent="0" algn="ctr">
              <a:buNone/>
            </a:pPr>
            <a:r>
              <a:rPr lang="en-US" sz="3200" dirty="0">
                <a:latin typeface="Amasis MT Pro Black" panose="02040A04050005020304" pitchFamily="18" charset="0"/>
              </a:rPr>
              <a:t> – consciously or subconsciously –  </a:t>
            </a:r>
          </a:p>
          <a:p>
            <a:pPr marL="0" indent="0" algn="ctr">
              <a:buNone/>
            </a:pPr>
            <a:r>
              <a:rPr lang="en-US" sz="3200" dirty="0">
                <a:latin typeface="Amasis MT Pro Black" panose="02040A04050005020304" pitchFamily="18" charset="0"/>
              </a:rPr>
              <a:t>thinking about Washington as President</a:t>
            </a:r>
          </a:p>
        </p:txBody>
      </p:sp>
    </p:spTree>
    <p:extLst>
      <p:ext uri="{BB962C8B-B14F-4D97-AF65-F5344CB8AC3E}">
        <p14:creationId xmlns:p14="http://schemas.microsoft.com/office/powerpoint/2010/main" val="4433375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EEE04-0B9A-D00B-53B9-C2E83EF2C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3114E-B3C9-7D7E-85FB-69B126572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THE JUDICIAL BRANCH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4A43116-4B0D-B5E9-B808-DA6959EF7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Hamilton: “the least dangerous branch”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Clearly the least accountable to the people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Appointment by President and Senate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Life tenure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Independence vs. accountability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State practices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Constitutional interpretation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Marbury v. Madison</a:t>
            </a:r>
          </a:p>
        </p:txBody>
      </p:sp>
    </p:spTree>
    <p:extLst>
      <p:ext uri="{BB962C8B-B14F-4D97-AF65-F5344CB8AC3E}">
        <p14:creationId xmlns:p14="http://schemas.microsoft.com/office/powerpoint/2010/main" val="3896079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9154D-5920-1418-E477-87B4B632E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5C5C1-557C-48D7-E2D2-BB2DEE1EC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THE JUDICIAL BRANCH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0259822-E46E-1B40-7344-236F5AFF2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Practical limits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There must be a case with genuine litigants</a:t>
            </a:r>
          </a:p>
          <a:p>
            <a:pPr lvl="1"/>
            <a:r>
              <a:rPr lang="en-US" sz="2800" dirty="0">
                <a:latin typeface="Amasis MT Pro Black" panose="02040A04050005020304" pitchFamily="18" charset="0"/>
              </a:rPr>
              <a:t>Some put up jobs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There is no enforcement power</a:t>
            </a:r>
          </a:p>
          <a:p>
            <a:pPr lvl="1"/>
            <a:r>
              <a:rPr lang="en-US" sz="2800" dirty="0">
                <a:latin typeface="Amasis MT Pro Black" panose="02040A04050005020304" pitchFamily="18" charset="0"/>
              </a:rPr>
              <a:t>Jackson versus Eisenhower</a:t>
            </a:r>
          </a:p>
          <a:p>
            <a:pPr lvl="1"/>
            <a:r>
              <a:rPr lang="en-US" sz="2800" dirty="0">
                <a:latin typeface="Amasis MT Pro Black" panose="02040A04050005020304" pitchFamily="18" charset="0"/>
              </a:rPr>
              <a:t>SCOTUS and ‘universal injunctions’</a:t>
            </a:r>
          </a:p>
        </p:txBody>
      </p:sp>
    </p:spTree>
    <p:extLst>
      <p:ext uri="{BB962C8B-B14F-4D97-AF65-F5344CB8AC3E}">
        <p14:creationId xmlns:p14="http://schemas.microsoft.com/office/powerpoint/2010/main" val="2505520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9E2D2-23ED-908E-A4F4-A5AF44B0D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34CC0-15B5-9182-3F18-A705AD49E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What does the Constitution say?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Legislative branch powers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Executive branch powers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Judicial branch powers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The Bill of Rights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We’ll get to the 14</a:t>
            </a:r>
            <a:r>
              <a:rPr lang="en-US" sz="3200" baseline="30000" dirty="0">
                <a:latin typeface="Amasis MT Pro Black" panose="02040A04050005020304" pitchFamily="18" charset="0"/>
              </a:rPr>
              <a:t>th</a:t>
            </a:r>
            <a:r>
              <a:rPr lang="en-US" sz="3200" dirty="0">
                <a:latin typeface="Amasis MT Pro Black" panose="02040A04050005020304" pitchFamily="18" charset="0"/>
              </a:rPr>
              <a:t> Amendment later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A quick aside about jury duty</a:t>
            </a:r>
          </a:p>
        </p:txBody>
      </p:sp>
    </p:spTree>
    <p:extLst>
      <p:ext uri="{BB962C8B-B14F-4D97-AF65-F5344CB8AC3E}">
        <p14:creationId xmlns:p14="http://schemas.microsoft.com/office/powerpoint/2010/main" val="3233369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079AE-88C3-A1CF-30B8-D5378966CF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4319C-E20D-6A60-161D-38CE4CF31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THE JUDICIAL BRANCH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E5FEBDC-583D-5B58-21F3-FFFA2AB213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Assertions of authority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The Chevron rule</a:t>
            </a: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latin typeface="Amasis MT Pro Black" panose="02040A04050005020304" pitchFamily="18" charset="0"/>
              </a:rPr>
              <a:t>The emergency docket</a:t>
            </a: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latin typeface="Amasis MT Pro Black" panose="02040A04050005020304" pitchFamily="18" charset="0"/>
              </a:rPr>
              <a:t>What to do while a case is pending</a:t>
            </a:r>
          </a:p>
        </p:txBody>
      </p:sp>
    </p:spTree>
    <p:extLst>
      <p:ext uri="{BB962C8B-B14F-4D97-AF65-F5344CB8AC3E}">
        <p14:creationId xmlns:p14="http://schemas.microsoft.com/office/powerpoint/2010/main" val="263625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D11AAA-D850-7845-2489-EC402A4BA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81536-C708-69A7-80E8-67072DE04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THE BILL OF RIGHTS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2B2557-3C6A-68DB-3CD3-52DA74A07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Debate over the need for a BOR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Some ratifications premised on creation of BOR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First Congress – Madison – House &amp; Senate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Submitted to states for ratification</a:t>
            </a:r>
          </a:p>
        </p:txBody>
      </p:sp>
    </p:spTree>
    <p:extLst>
      <p:ext uri="{BB962C8B-B14F-4D97-AF65-F5344CB8AC3E}">
        <p14:creationId xmlns:p14="http://schemas.microsoft.com/office/powerpoint/2010/main" val="3014003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D1630-9283-9143-C164-1B8AE72C4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A75AF-2EF9-E4B4-D600-BC6D03484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THE BILL OF RIGHTS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0109346-8D38-22DE-2072-D8D4639BA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It is a ‘Bill of Limits’ more than a ‘Bill of Rights’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It was not called BOR at the time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The first two were not adopted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Modelled on states’ bills of rights</a:t>
            </a:r>
          </a:p>
        </p:txBody>
      </p:sp>
    </p:spTree>
    <p:extLst>
      <p:ext uri="{BB962C8B-B14F-4D97-AF65-F5344CB8AC3E}">
        <p14:creationId xmlns:p14="http://schemas.microsoft.com/office/powerpoint/2010/main" val="222349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38177E-453F-4D9B-387C-3E24BFA14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C0687-EFD7-523C-3F2B-41C31485B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THE BILL OF RIGHTS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EB7AF82-F3C9-12B4-0DB3-62BF5EE5C7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Limits on federal power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First: “Congress shall make no law…”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Second: “… right … shall not be infringed…”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Third: Quartering troops. Colonial concern.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Fourth, Fifth, Sixth and Eighth: Criminal justice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Declaration – Zenger &amp; royal trials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Seventh: Civil justice system</a:t>
            </a:r>
          </a:p>
        </p:txBody>
      </p:sp>
    </p:spTree>
    <p:extLst>
      <p:ext uri="{BB962C8B-B14F-4D97-AF65-F5344CB8AC3E}">
        <p14:creationId xmlns:p14="http://schemas.microsoft.com/office/powerpoint/2010/main" val="35835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6BAE3B-E2A0-5359-FBB9-1053974C5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D85E6-49B8-514D-1611-419017AEC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THE BILL OF RIGHTS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24106A-1864-1728-4B7B-0EE10AB31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Ninth and Tenth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Reiterate basic principles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Nine: This list of rights is not complete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What other rights are there?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Ten: A power not delegated to the feds remains with the states or the people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Well, which is it?</a:t>
            </a:r>
          </a:p>
        </p:txBody>
      </p:sp>
    </p:spTree>
    <p:extLst>
      <p:ext uri="{BB962C8B-B14F-4D97-AF65-F5344CB8AC3E}">
        <p14:creationId xmlns:p14="http://schemas.microsoft.com/office/powerpoint/2010/main" val="1513050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14363-5DCE-F491-2D37-8BA90A027E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39A0D-9335-899F-EA18-C751E6FCD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THE BILL OF RIGHTS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B378B3C-43DD-0BF5-ED1A-CDE222215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The interpretation of the BOR has changed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Sometimes, in fundamental ways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The right to counsel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The applicability of the BOR has changed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In fundamental ways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The 14</a:t>
            </a:r>
            <a:r>
              <a:rPr lang="en-US" sz="3200" baseline="30000" dirty="0">
                <a:latin typeface="Amasis MT Pro Black" panose="02040A04050005020304" pitchFamily="18" charset="0"/>
              </a:rPr>
              <a:t>th</a:t>
            </a:r>
            <a:r>
              <a:rPr lang="en-US" sz="3200" dirty="0">
                <a:latin typeface="Amasis MT Pro Black" panose="02040A04050005020304" pitchFamily="18" charset="0"/>
              </a:rPr>
              <a:t> Amendment</a:t>
            </a:r>
          </a:p>
        </p:txBody>
      </p:sp>
    </p:spTree>
    <p:extLst>
      <p:ext uri="{BB962C8B-B14F-4D97-AF65-F5344CB8AC3E}">
        <p14:creationId xmlns:p14="http://schemas.microsoft.com/office/powerpoint/2010/main" val="3910823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90D124-BB57-C203-A00E-04589E3F9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EDD12-D814-244D-B5BF-AD0283AAC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JURY DUTY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60541A9-92AF-A7FE-AB17-C84A380443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William Penn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John Peter Zenger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The DOI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The BOR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A way to express public sentiment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A way to limit government power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52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369D6-E882-678B-70D8-59E5424A2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49260-9F60-C88A-E18B-5297E66A7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THE CONSTITUTION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26B27-EE02-6DC0-3EF4-A1138144F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This is the starting point for all our discussions.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What does the Constitution say?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No matter what interpretive method you use.</a:t>
            </a:r>
          </a:p>
        </p:txBody>
      </p:sp>
    </p:spTree>
    <p:extLst>
      <p:ext uri="{BB962C8B-B14F-4D97-AF65-F5344CB8AC3E}">
        <p14:creationId xmlns:p14="http://schemas.microsoft.com/office/powerpoint/2010/main" val="2709737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5D81F8-3F9E-677C-ABDB-930BA2311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DDB8D-30F6-703A-BDEF-55B3F450E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THE LEGISLATIVE BRANCH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D0429-01B6-9103-6A5C-563C89333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The most important/powerful branch.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Article I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Closest to the people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Congress elected every two years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Congress elected by people</a:t>
            </a:r>
          </a:p>
          <a:p>
            <a:pPr lvl="2"/>
            <a:r>
              <a:rPr lang="en-US" sz="3200" dirty="0">
                <a:latin typeface="Amasis MT Pro Black" panose="02040A04050005020304" pitchFamily="18" charset="0"/>
              </a:rPr>
              <a:t>Not legislatures or electoral colleges</a:t>
            </a:r>
          </a:p>
          <a:p>
            <a:endParaRPr lang="en-US" sz="32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046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F5CE8-3303-3700-3520-532DFF0DC2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8D875-A3A0-7712-271E-E3E22D7D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THE LEGISLATIVE BRANCH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CE295-C006-CFC0-6997-837303FBE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Section 8 describes the powers of Congress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The first and most important power: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“… to lay and collect taxes…”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11th Amendment (1913)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Ended debate over income tax</a:t>
            </a:r>
          </a:p>
        </p:txBody>
      </p:sp>
    </p:spTree>
    <p:extLst>
      <p:ext uri="{BB962C8B-B14F-4D97-AF65-F5344CB8AC3E}">
        <p14:creationId xmlns:p14="http://schemas.microsoft.com/office/powerpoint/2010/main" val="518925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8FC5A-B46D-E99A-5416-614A448FD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92068-88C8-56ED-9C5D-F69EBF6D4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THE LEGISLATIVE BRANCH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EB62FC-1EAA-5C5E-201B-E7B75EB69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The power to regulate commerce 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“… with foreign Nations…”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“…among the several States…”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“… with the Indian Tribes…”</a:t>
            </a: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latin typeface="Amasis MT Pro Black" panose="02040A04050005020304" pitchFamily="18" charset="0"/>
              </a:rPr>
              <a:t>Practical allocation of power</a:t>
            </a:r>
          </a:p>
        </p:txBody>
      </p:sp>
    </p:spTree>
    <p:extLst>
      <p:ext uri="{BB962C8B-B14F-4D97-AF65-F5344CB8AC3E}">
        <p14:creationId xmlns:p14="http://schemas.microsoft.com/office/powerpoint/2010/main" val="3115580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BF2A8-BE8A-BE56-66F6-7F2B90C97A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7452B-24DE-CD9F-F348-22CE59A77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FOREIGN 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5DABE-206B-7638-7935-4A04855B9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A need to speak as one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Can’t be left to states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Legislative or Executive?</a:t>
            </a:r>
          </a:p>
          <a:p>
            <a:r>
              <a:rPr lang="en-US" sz="3200" dirty="0">
                <a:latin typeface="Amasis MT Pro Black" panose="02040A04050005020304" pitchFamily="18" charset="0"/>
              </a:rPr>
              <a:t>Article I covers most, but not all, ground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“… to declare war…”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“To raise and support Armies…”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“To provide and maintain a Navy.”</a:t>
            </a:r>
          </a:p>
        </p:txBody>
      </p:sp>
    </p:spTree>
    <p:extLst>
      <p:ext uri="{BB962C8B-B14F-4D97-AF65-F5344CB8AC3E}">
        <p14:creationId xmlns:p14="http://schemas.microsoft.com/office/powerpoint/2010/main" val="394792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BCA22-7CEE-6D2A-648D-D544521F9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313B1-0BFC-C732-D9EA-249A70C3C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FOREIGN 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90D31-8C00-4D74-D033-B3D0D3C90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Limits on State power</a:t>
            </a:r>
          </a:p>
          <a:p>
            <a:pPr lvl="1"/>
            <a:r>
              <a:rPr lang="en-US" sz="2800" dirty="0">
                <a:latin typeface="Amasis MT Pro Black" panose="02040A04050005020304" pitchFamily="18" charset="0"/>
              </a:rPr>
              <a:t>One of a very few</a:t>
            </a:r>
          </a:p>
          <a:p>
            <a:pPr marL="0" indent="0">
              <a:buNone/>
            </a:pPr>
            <a:endParaRPr lang="en-US" sz="3200" dirty="0">
              <a:latin typeface="Amasis MT Pro Black" panose="02040A04050005020304" pitchFamily="18" charset="0"/>
            </a:endParaRPr>
          </a:p>
          <a:p>
            <a:r>
              <a:rPr lang="en-US" sz="3200" dirty="0">
                <a:latin typeface="Amasis MT Pro Black" panose="02040A04050005020304" pitchFamily="18" charset="0"/>
              </a:rPr>
              <a:t>No state shall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Enter into treaties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Impose duties on imports</a:t>
            </a:r>
          </a:p>
        </p:txBody>
      </p:sp>
    </p:spTree>
    <p:extLst>
      <p:ext uri="{BB962C8B-B14F-4D97-AF65-F5344CB8AC3E}">
        <p14:creationId xmlns:p14="http://schemas.microsoft.com/office/powerpoint/2010/main" val="3317805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740557-04C6-337B-A3E8-842B105CD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D31E6-F535-E404-1CF3-5D643AFED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masis MT Pro Black" panose="02040A04050005020304" pitchFamily="18" charset="0"/>
              </a:rPr>
              <a:t>THE LEGISLATIVE BRANCH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AF5EE-C360-942B-F8DC-004FDA769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masis MT Pro Black" panose="02040A04050005020304" pitchFamily="18" charset="0"/>
              </a:rPr>
              <a:t>Practical delegations of power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Immigration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Copyright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Post offices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Bankruptcy</a:t>
            </a:r>
          </a:p>
          <a:p>
            <a:pPr lvl="1"/>
            <a:r>
              <a:rPr lang="en-US" sz="3200" dirty="0">
                <a:latin typeface="Amasis MT Pro Black" panose="02040A04050005020304" pitchFamily="18" charset="0"/>
              </a:rPr>
              <a:t>District of Columbia</a:t>
            </a:r>
          </a:p>
        </p:txBody>
      </p:sp>
    </p:spTree>
    <p:extLst>
      <p:ext uri="{BB962C8B-B14F-4D97-AF65-F5344CB8AC3E}">
        <p14:creationId xmlns:p14="http://schemas.microsoft.com/office/powerpoint/2010/main" val="3981021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842</Words>
  <Application>Microsoft Office PowerPoint</Application>
  <PresentationFormat>Widescreen</PresentationFormat>
  <Paragraphs>183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Amasis MT Pro Black</vt:lpstr>
      <vt:lpstr>Aptos</vt:lpstr>
      <vt:lpstr>Aptos Display</vt:lpstr>
      <vt:lpstr>Arial</vt:lpstr>
      <vt:lpstr>Office Theme</vt:lpstr>
      <vt:lpstr>CONSTITUTIONAL DELEGATIONS  OF POWER</vt:lpstr>
      <vt:lpstr>OVERVIEW</vt:lpstr>
      <vt:lpstr>THE CONSTITUTION</vt:lpstr>
      <vt:lpstr>THE LEGISLATIVE BRANCH</vt:lpstr>
      <vt:lpstr>THE LEGISLATIVE BRANCH</vt:lpstr>
      <vt:lpstr>THE LEGISLATIVE BRANCH</vt:lpstr>
      <vt:lpstr>FOREIGN  POLICY</vt:lpstr>
      <vt:lpstr>FOREIGN  POLICY</vt:lpstr>
      <vt:lpstr>THE LEGISLATIVE BRANCH</vt:lpstr>
      <vt:lpstr>THE LEGISLATIVE BRANCH</vt:lpstr>
      <vt:lpstr>THE LEGISLATIVE BRANCH</vt:lpstr>
      <vt:lpstr>THE EXECUTIVE BRANCH</vt:lpstr>
      <vt:lpstr>THE EXECUTIVE BRANCH</vt:lpstr>
      <vt:lpstr>THE EXECUTIVE BRANCH</vt:lpstr>
      <vt:lpstr>THE EXECUTIVE BRANCH</vt:lpstr>
      <vt:lpstr>THE EXECUTIVE BRANCH</vt:lpstr>
      <vt:lpstr>A QUICK ASIDE</vt:lpstr>
      <vt:lpstr>THE JUDICIAL BRANCH</vt:lpstr>
      <vt:lpstr>THE JUDICIAL BRANCH</vt:lpstr>
      <vt:lpstr>THE JUDICIAL BRANCH</vt:lpstr>
      <vt:lpstr>THE BILL OF RIGHTS</vt:lpstr>
      <vt:lpstr>THE BILL OF RIGHTS</vt:lpstr>
      <vt:lpstr>THE BILL OF RIGHTS</vt:lpstr>
      <vt:lpstr>THE BILL OF RIGHTS</vt:lpstr>
      <vt:lpstr>THE BILL OF RIGHTS</vt:lpstr>
      <vt:lpstr>JURY DUTY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 Patrick Furman</dc:creator>
  <cp:lastModifiedBy>H Patrick Furman</cp:lastModifiedBy>
  <cp:revision>17</cp:revision>
  <dcterms:created xsi:type="dcterms:W3CDTF">2026-01-21T19:01:28Z</dcterms:created>
  <dcterms:modified xsi:type="dcterms:W3CDTF">2026-01-27T23:25:47Z</dcterms:modified>
</cp:coreProperties>
</file>