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1"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1" autoAdjust="0"/>
    <p:restoredTop sz="94660"/>
  </p:normalViewPr>
  <p:slideViewPr>
    <p:cSldViewPr snapToGrid="0">
      <p:cViewPr varScale="1">
        <p:scale>
          <a:sx n="78" d="100"/>
          <a:sy n="78" d="100"/>
        </p:scale>
        <p:origin x="64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A0D0-A151-64C1-7569-773D4CF9DF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835767-2E73-BC07-3C12-D23892122D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DBDDFB-0E0D-A0B7-49B6-2CCA46817542}"/>
              </a:ext>
            </a:extLst>
          </p:cNvPr>
          <p:cNvSpPr>
            <a:spLocks noGrp="1"/>
          </p:cNvSpPr>
          <p:nvPr>
            <p:ph type="dt" sz="half" idx="10"/>
          </p:nvPr>
        </p:nvSpPr>
        <p:spPr/>
        <p:txBody>
          <a:bodyPr/>
          <a:lstStyle/>
          <a:p>
            <a:fld id="{FFA6159A-CF99-4266-B26C-06FBE610D65B}" type="datetimeFigureOut">
              <a:rPr lang="en-US" smtClean="0"/>
              <a:t>2/3/2026</a:t>
            </a:fld>
            <a:endParaRPr lang="en-US"/>
          </a:p>
        </p:txBody>
      </p:sp>
      <p:sp>
        <p:nvSpPr>
          <p:cNvPr id="5" name="Footer Placeholder 4">
            <a:extLst>
              <a:ext uri="{FF2B5EF4-FFF2-40B4-BE49-F238E27FC236}">
                <a16:creationId xmlns:a16="http://schemas.microsoft.com/office/drawing/2014/main" id="{3AC69AED-91A1-EE1F-7E59-1AEE8E431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8BEDA-89D1-2A97-1205-74924F0372DE}"/>
              </a:ext>
            </a:extLst>
          </p:cNvPr>
          <p:cNvSpPr>
            <a:spLocks noGrp="1"/>
          </p:cNvSpPr>
          <p:nvPr>
            <p:ph type="sldNum" sz="quarter" idx="12"/>
          </p:nvPr>
        </p:nvSpPr>
        <p:spPr/>
        <p:txBody>
          <a:bodyPr/>
          <a:lstStyle/>
          <a:p>
            <a:fld id="{606B9112-B8C9-43ED-9754-9409BE9183B7}" type="slidenum">
              <a:rPr lang="en-US" smtClean="0"/>
              <a:t>‹#›</a:t>
            </a:fld>
            <a:endParaRPr lang="en-US"/>
          </a:p>
        </p:txBody>
      </p:sp>
    </p:spTree>
    <p:extLst>
      <p:ext uri="{BB962C8B-B14F-4D97-AF65-F5344CB8AC3E}">
        <p14:creationId xmlns:p14="http://schemas.microsoft.com/office/powerpoint/2010/main" val="372626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ADA0-CD2A-D2E9-A294-DFBEAB6178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AEB70D-407A-4443-E623-D9C935EE0D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1EBF9-45A2-E214-B0CA-0BB84CEFEF36}"/>
              </a:ext>
            </a:extLst>
          </p:cNvPr>
          <p:cNvSpPr>
            <a:spLocks noGrp="1"/>
          </p:cNvSpPr>
          <p:nvPr>
            <p:ph type="dt" sz="half" idx="10"/>
          </p:nvPr>
        </p:nvSpPr>
        <p:spPr/>
        <p:txBody>
          <a:bodyPr/>
          <a:lstStyle/>
          <a:p>
            <a:fld id="{FFA6159A-CF99-4266-B26C-06FBE610D65B}" type="datetimeFigureOut">
              <a:rPr lang="en-US" smtClean="0"/>
              <a:t>2/3/2026</a:t>
            </a:fld>
            <a:endParaRPr lang="en-US"/>
          </a:p>
        </p:txBody>
      </p:sp>
      <p:sp>
        <p:nvSpPr>
          <p:cNvPr id="5" name="Footer Placeholder 4">
            <a:extLst>
              <a:ext uri="{FF2B5EF4-FFF2-40B4-BE49-F238E27FC236}">
                <a16:creationId xmlns:a16="http://schemas.microsoft.com/office/drawing/2014/main" id="{2A8E976C-FDC1-BA3D-DB33-801E29C1E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F5979-EF98-ADF4-9BB6-FB411EA29D68}"/>
              </a:ext>
            </a:extLst>
          </p:cNvPr>
          <p:cNvSpPr>
            <a:spLocks noGrp="1"/>
          </p:cNvSpPr>
          <p:nvPr>
            <p:ph type="sldNum" sz="quarter" idx="12"/>
          </p:nvPr>
        </p:nvSpPr>
        <p:spPr/>
        <p:txBody>
          <a:bodyPr/>
          <a:lstStyle/>
          <a:p>
            <a:fld id="{606B9112-B8C9-43ED-9754-9409BE9183B7}" type="slidenum">
              <a:rPr lang="en-US" smtClean="0"/>
              <a:t>‹#›</a:t>
            </a:fld>
            <a:endParaRPr lang="en-US"/>
          </a:p>
        </p:txBody>
      </p:sp>
    </p:spTree>
    <p:extLst>
      <p:ext uri="{BB962C8B-B14F-4D97-AF65-F5344CB8AC3E}">
        <p14:creationId xmlns:p14="http://schemas.microsoft.com/office/powerpoint/2010/main" val="349438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D03762-A768-A9F2-B162-FC7DC9A646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2AA20D-807C-AE8F-4934-E4865CD56C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38201-B757-1076-05FC-BF229ECFADD1}"/>
              </a:ext>
            </a:extLst>
          </p:cNvPr>
          <p:cNvSpPr>
            <a:spLocks noGrp="1"/>
          </p:cNvSpPr>
          <p:nvPr>
            <p:ph type="dt" sz="half" idx="10"/>
          </p:nvPr>
        </p:nvSpPr>
        <p:spPr/>
        <p:txBody>
          <a:bodyPr/>
          <a:lstStyle/>
          <a:p>
            <a:fld id="{FFA6159A-CF99-4266-B26C-06FBE610D65B}" type="datetimeFigureOut">
              <a:rPr lang="en-US" smtClean="0"/>
              <a:t>2/3/2026</a:t>
            </a:fld>
            <a:endParaRPr lang="en-US"/>
          </a:p>
        </p:txBody>
      </p:sp>
      <p:sp>
        <p:nvSpPr>
          <p:cNvPr id="5" name="Footer Placeholder 4">
            <a:extLst>
              <a:ext uri="{FF2B5EF4-FFF2-40B4-BE49-F238E27FC236}">
                <a16:creationId xmlns:a16="http://schemas.microsoft.com/office/drawing/2014/main" id="{0AA6663E-C746-7B7B-C0ED-FDDAA87F0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36355-1CA8-90AE-D037-EB494101867E}"/>
              </a:ext>
            </a:extLst>
          </p:cNvPr>
          <p:cNvSpPr>
            <a:spLocks noGrp="1"/>
          </p:cNvSpPr>
          <p:nvPr>
            <p:ph type="sldNum" sz="quarter" idx="12"/>
          </p:nvPr>
        </p:nvSpPr>
        <p:spPr/>
        <p:txBody>
          <a:bodyPr/>
          <a:lstStyle/>
          <a:p>
            <a:fld id="{606B9112-B8C9-43ED-9754-9409BE9183B7}" type="slidenum">
              <a:rPr lang="en-US" smtClean="0"/>
              <a:t>‹#›</a:t>
            </a:fld>
            <a:endParaRPr lang="en-US"/>
          </a:p>
        </p:txBody>
      </p:sp>
    </p:spTree>
    <p:extLst>
      <p:ext uri="{BB962C8B-B14F-4D97-AF65-F5344CB8AC3E}">
        <p14:creationId xmlns:p14="http://schemas.microsoft.com/office/powerpoint/2010/main" val="100242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A3EDC-570C-A1EA-399C-70181A1240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1E42EE-A681-DD80-CF18-973A008DBE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B197B-9041-2902-2CD9-B54325A896D5}"/>
              </a:ext>
            </a:extLst>
          </p:cNvPr>
          <p:cNvSpPr>
            <a:spLocks noGrp="1"/>
          </p:cNvSpPr>
          <p:nvPr>
            <p:ph type="dt" sz="half" idx="10"/>
          </p:nvPr>
        </p:nvSpPr>
        <p:spPr/>
        <p:txBody>
          <a:bodyPr/>
          <a:lstStyle/>
          <a:p>
            <a:fld id="{FFA6159A-CF99-4266-B26C-06FBE610D65B}" type="datetimeFigureOut">
              <a:rPr lang="en-US" smtClean="0"/>
              <a:t>2/3/2026</a:t>
            </a:fld>
            <a:endParaRPr lang="en-US"/>
          </a:p>
        </p:txBody>
      </p:sp>
      <p:sp>
        <p:nvSpPr>
          <p:cNvPr id="5" name="Footer Placeholder 4">
            <a:extLst>
              <a:ext uri="{FF2B5EF4-FFF2-40B4-BE49-F238E27FC236}">
                <a16:creationId xmlns:a16="http://schemas.microsoft.com/office/drawing/2014/main" id="{7292CC68-F429-CFBE-A241-2B37FD37A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34B51-ABCF-EE98-9047-526458BB0EC4}"/>
              </a:ext>
            </a:extLst>
          </p:cNvPr>
          <p:cNvSpPr>
            <a:spLocks noGrp="1"/>
          </p:cNvSpPr>
          <p:nvPr>
            <p:ph type="sldNum" sz="quarter" idx="12"/>
          </p:nvPr>
        </p:nvSpPr>
        <p:spPr/>
        <p:txBody>
          <a:bodyPr/>
          <a:lstStyle/>
          <a:p>
            <a:fld id="{606B9112-B8C9-43ED-9754-9409BE9183B7}" type="slidenum">
              <a:rPr lang="en-US" smtClean="0"/>
              <a:t>‹#›</a:t>
            </a:fld>
            <a:endParaRPr lang="en-US"/>
          </a:p>
        </p:txBody>
      </p:sp>
    </p:spTree>
    <p:extLst>
      <p:ext uri="{BB962C8B-B14F-4D97-AF65-F5344CB8AC3E}">
        <p14:creationId xmlns:p14="http://schemas.microsoft.com/office/powerpoint/2010/main" val="222827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6C83-3A4D-34F7-9BC1-B624997CD8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E43821-E1C1-627B-4643-69553DFA65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7743A8-3205-D305-21AB-A484612A69CC}"/>
              </a:ext>
            </a:extLst>
          </p:cNvPr>
          <p:cNvSpPr>
            <a:spLocks noGrp="1"/>
          </p:cNvSpPr>
          <p:nvPr>
            <p:ph type="dt" sz="half" idx="10"/>
          </p:nvPr>
        </p:nvSpPr>
        <p:spPr/>
        <p:txBody>
          <a:bodyPr/>
          <a:lstStyle/>
          <a:p>
            <a:fld id="{FFA6159A-CF99-4266-B26C-06FBE610D65B}" type="datetimeFigureOut">
              <a:rPr lang="en-US" smtClean="0"/>
              <a:t>2/3/2026</a:t>
            </a:fld>
            <a:endParaRPr lang="en-US"/>
          </a:p>
        </p:txBody>
      </p:sp>
      <p:sp>
        <p:nvSpPr>
          <p:cNvPr id="5" name="Footer Placeholder 4">
            <a:extLst>
              <a:ext uri="{FF2B5EF4-FFF2-40B4-BE49-F238E27FC236}">
                <a16:creationId xmlns:a16="http://schemas.microsoft.com/office/drawing/2014/main" id="{190EED44-8CF7-A60F-3DE0-C0D9BBE31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C7D40-4DD6-DC63-DDCB-CF242F743F46}"/>
              </a:ext>
            </a:extLst>
          </p:cNvPr>
          <p:cNvSpPr>
            <a:spLocks noGrp="1"/>
          </p:cNvSpPr>
          <p:nvPr>
            <p:ph type="sldNum" sz="quarter" idx="12"/>
          </p:nvPr>
        </p:nvSpPr>
        <p:spPr/>
        <p:txBody>
          <a:bodyPr/>
          <a:lstStyle/>
          <a:p>
            <a:fld id="{606B9112-B8C9-43ED-9754-9409BE9183B7}" type="slidenum">
              <a:rPr lang="en-US" smtClean="0"/>
              <a:t>‹#›</a:t>
            </a:fld>
            <a:endParaRPr lang="en-US"/>
          </a:p>
        </p:txBody>
      </p:sp>
    </p:spTree>
    <p:extLst>
      <p:ext uri="{BB962C8B-B14F-4D97-AF65-F5344CB8AC3E}">
        <p14:creationId xmlns:p14="http://schemas.microsoft.com/office/powerpoint/2010/main" val="235286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B63F-F018-1956-A06C-FEEADA9449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F8B6A-B314-1050-2DA5-E9085E2BEF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5F311C-26AC-5EBE-A99E-E96A934DB6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C057D3-048B-19A9-9638-F3CDA0E5B604}"/>
              </a:ext>
            </a:extLst>
          </p:cNvPr>
          <p:cNvSpPr>
            <a:spLocks noGrp="1"/>
          </p:cNvSpPr>
          <p:nvPr>
            <p:ph type="dt" sz="half" idx="10"/>
          </p:nvPr>
        </p:nvSpPr>
        <p:spPr/>
        <p:txBody>
          <a:bodyPr/>
          <a:lstStyle/>
          <a:p>
            <a:fld id="{FFA6159A-CF99-4266-B26C-06FBE610D65B}" type="datetimeFigureOut">
              <a:rPr lang="en-US" smtClean="0"/>
              <a:t>2/3/2026</a:t>
            </a:fld>
            <a:endParaRPr lang="en-US"/>
          </a:p>
        </p:txBody>
      </p:sp>
      <p:sp>
        <p:nvSpPr>
          <p:cNvPr id="6" name="Footer Placeholder 5">
            <a:extLst>
              <a:ext uri="{FF2B5EF4-FFF2-40B4-BE49-F238E27FC236}">
                <a16:creationId xmlns:a16="http://schemas.microsoft.com/office/drawing/2014/main" id="{0505AEFE-5550-AEB9-32E2-DAF5C7184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8891D-D9F7-8605-E269-45996C7A0E6B}"/>
              </a:ext>
            </a:extLst>
          </p:cNvPr>
          <p:cNvSpPr>
            <a:spLocks noGrp="1"/>
          </p:cNvSpPr>
          <p:nvPr>
            <p:ph type="sldNum" sz="quarter" idx="12"/>
          </p:nvPr>
        </p:nvSpPr>
        <p:spPr/>
        <p:txBody>
          <a:bodyPr/>
          <a:lstStyle/>
          <a:p>
            <a:fld id="{606B9112-B8C9-43ED-9754-9409BE9183B7}" type="slidenum">
              <a:rPr lang="en-US" smtClean="0"/>
              <a:t>‹#›</a:t>
            </a:fld>
            <a:endParaRPr lang="en-US"/>
          </a:p>
        </p:txBody>
      </p:sp>
    </p:spTree>
    <p:extLst>
      <p:ext uri="{BB962C8B-B14F-4D97-AF65-F5344CB8AC3E}">
        <p14:creationId xmlns:p14="http://schemas.microsoft.com/office/powerpoint/2010/main" val="230310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51071-60F7-937E-C58F-8D40BEEE9D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CB2DD7-BD16-9D13-1EE8-BF0F9DDC2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993D59-7EAD-776E-CA72-1B8B575BC4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4136D2-2C07-AE2B-9B14-7E1F9C610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37A0D5-582C-A7CD-9B81-785C7F3B1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53684B-415B-47BA-27B7-0864CB87E9DD}"/>
              </a:ext>
            </a:extLst>
          </p:cNvPr>
          <p:cNvSpPr>
            <a:spLocks noGrp="1"/>
          </p:cNvSpPr>
          <p:nvPr>
            <p:ph type="dt" sz="half" idx="10"/>
          </p:nvPr>
        </p:nvSpPr>
        <p:spPr/>
        <p:txBody>
          <a:bodyPr/>
          <a:lstStyle/>
          <a:p>
            <a:fld id="{FFA6159A-CF99-4266-B26C-06FBE610D65B}" type="datetimeFigureOut">
              <a:rPr lang="en-US" smtClean="0"/>
              <a:t>2/3/2026</a:t>
            </a:fld>
            <a:endParaRPr lang="en-US"/>
          </a:p>
        </p:txBody>
      </p:sp>
      <p:sp>
        <p:nvSpPr>
          <p:cNvPr id="8" name="Footer Placeholder 7">
            <a:extLst>
              <a:ext uri="{FF2B5EF4-FFF2-40B4-BE49-F238E27FC236}">
                <a16:creationId xmlns:a16="http://schemas.microsoft.com/office/drawing/2014/main" id="{3CA622D7-3FF3-DDA1-D886-B420DBF3F6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6B439A-16DC-F203-40D4-A0861B37FE9C}"/>
              </a:ext>
            </a:extLst>
          </p:cNvPr>
          <p:cNvSpPr>
            <a:spLocks noGrp="1"/>
          </p:cNvSpPr>
          <p:nvPr>
            <p:ph type="sldNum" sz="quarter" idx="12"/>
          </p:nvPr>
        </p:nvSpPr>
        <p:spPr/>
        <p:txBody>
          <a:bodyPr/>
          <a:lstStyle/>
          <a:p>
            <a:fld id="{606B9112-B8C9-43ED-9754-9409BE9183B7}" type="slidenum">
              <a:rPr lang="en-US" smtClean="0"/>
              <a:t>‹#›</a:t>
            </a:fld>
            <a:endParaRPr lang="en-US"/>
          </a:p>
        </p:txBody>
      </p:sp>
    </p:spTree>
    <p:extLst>
      <p:ext uri="{BB962C8B-B14F-4D97-AF65-F5344CB8AC3E}">
        <p14:creationId xmlns:p14="http://schemas.microsoft.com/office/powerpoint/2010/main" val="284758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7FA5-2D75-BA05-2191-ACE60B13B4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399FB7-3AA8-C38D-3DBD-62A7CA2BCDE7}"/>
              </a:ext>
            </a:extLst>
          </p:cNvPr>
          <p:cNvSpPr>
            <a:spLocks noGrp="1"/>
          </p:cNvSpPr>
          <p:nvPr>
            <p:ph type="dt" sz="half" idx="10"/>
          </p:nvPr>
        </p:nvSpPr>
        <p:spPr/>
        <p:txBody>
          <a:bodyPr/>
          <a:lstStyle/>
          <a:p>
            <a:fld id="{FFA6159A-CF99-4266-B26C-06FBE610D65B}" type="datetimeFigureOut">
              <a:rPr lang="en-US" smtClean="0"/>
              <a:t>2/3/2026</a:t>
            </a:fld>
            <a:endParaRPr lang="en-US"/>
          </a:p>
        </p:txBody>
      </p:sp>
      <p:sp>
        <p:nvSpPr>
          <p:cNvPr id="4" name="Footer Placeholder 3">
            <a:extLst>
              <a:ext uri="{FF2B5EF4-FFF2-40B4-BE49-F238E27FC236}">
                <a16:creationId xmlns:a16="http://schemas.microsoft.com/office/drawing/2014/main" id="{81B27F7A-017C-EE71-CB7C-FD247C1859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E0E02B-A41A-4EA2-F5EA-400007435846}"/>
              </a:ext>
            </a:extLst>
          </p:cNvPr>
          <p:cNvSpPr>
            <a:spLocks noGrp="1"/>
          </p:cNvSpPr>
          <p:nvPr>
            <p:ph type="sldNum" sz="quarter" idx="12"/>
          </p:nvPr>
        </p:nvSpPr>
        <p:spPr/>
        <p:txBody>
          <a:bodyPr/>
          <a:lstStyle/>
          <a:p>
            <a:fld id="{606B9112-B8C9-43ED-9754-9409BE9183B7}" type="slidenum">
              <a:rPr lang="en-US" smtClean="0"/>
              <a:t>‹#›</a:t>
            </a:fld>
            <a:endParaRPr lang="en-US"/>
          </a:p>
        </p:txBody>
      </p:sp>
    </p:spTree>
    <p:extLst>
      <p:ext uri="{BB962C8B-B14F-4D97-AF65-F5344CB8AC3E}">
        <p14:creationId xmlns:p14="http://schemas.microsoft.com/office/powerpoint/2010/main" val="35457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F8959B-B1FF-E337-AD5C-B074CFE6A8CE}"/>
              </a:ext>
            </a:extLst>
          </p:cNvPr>
          <p:cNvSpPr>
            <a:spLocks noGrp="1"/>
          </p:cNvSpPr>
          <p:nvPr>
            <p:ph type="dt" sz="half" idx="10"/>
          </p:nvPr>
        </p:nvSpPr>
        <p:spPr/>
        <p:txBody>
          <a:bodyPr/>
          <a:lstStyle/>
          <a:p>
            <a:fld id="{FFA6159A-CF99-4266-B26C-06FBE610D65B}" type="datetimeFigureOut">
              <a:rPr lang="en-US" smtClean="0"/>
              <a:t>2/3/2026</a:t>
            </a:fld>
            <a:endParaRPr lang="en-US"/>
          </a:p>
        </p:txBody>
      </p:sp>
      <p:sp>
        <p:nvSpPr>
          <p:cNvPr id="3" name="Footer Placeholder 2">
            <a:extLst>
              <a:ext uri="{FF2B5EF4-FFF2-40B4-BE49-F238E27FC236}">
                <a16:creationId xmlns:a16="http://schemas.microsoft.com/office/drawing/2014/main" id="{CE94EC8C-3972-D500-1A6A-20F4B0D3B3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56DA79-3EBE-2F3C-EECA-9CC3017F92AA}"/>
              </a:ext>
            </a:extLst>
          </p:cNvPr>
          <p:cNvSpPr>
            <a:spLocks noGrp="1"/>
          </p:cNvSpPr>
          <p:nvPr>
            <p:ph type="sldNum" sz="quarter" idx="12"/>
          </p:nvPr>
        </p:nvSpPr>
        <p:spPr/>
        <p:txBody>
          <a:bodyPr/>
          <a:lstStyle/>
          <a:p>
            <a:fld id="{606B9112-B8C9-43ED-9754-9409BE9183B7}" type="slidenum">
              <a:rPr lang="en-US" smtClean="0"/>
              <a:t>‹#›</a:t>
            </a:fld>
            <a:endParaRPr lang="en-US"/>
          </a:p>
        </p:txBody>
      </p:sp>
    </p:spTree>
    <p:extLst>
      <p:ext uri="{BB962C8B-B14F-4D97-AF65-F5344CB8AC3E}">
        <p14:creationId xmlns:p14="http://schemas.microsoft.com/office/powerpoint/2010/main" val="355710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BA7A-8EE0-49C4-AB58-5CA6893153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820D21-FD8A-44E8-7FC7-187FBEA154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8D90D-5C42-159C-4D7D-7E041C2B2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627F98-1C0F-F506-BB86-28492BC9AAB0}"/>
              </a:ext>
            </a:extLst>
          </p:cNvPr>
          <p:cNvSpPr>
            <a:spLocks noGrp="1"/>
          </p:cNvSpPr>
          <p:nvPr>
            <p:ph type="dt" sz="half" idx="10"/>
          </p:nvPr>
        </p:nvSpPr>
        <p:spPr/>
        <p:txBody>
          <a:bodyPr/>
          <a:lstStyle/>
          <a:p>
            <a:fld id="{FFA6159A-CF99-4266-B26C-06FBE610D65B}" type="datetimeFigureOut">
              <a:rPr lang="en-US" smtClean="0"/>
              <a:t>2/3/2026</a:t>
            </a:fld>
            <a:endParaRPr lang="en-US"/>
          </a:p>
        </p:txBody>
      </p:sp>
      <p:sp>
        <p:nvSpPr>
          <p:cNvPr id="6" name="Footer Placeholder 5">
            <a:extLst>
              <a:ext uri="{FF2B5EF4-FFF2-40B4-BE49-F238E27FC236}">
                <a16:creationId xmlns:a16="http://schemas.microsoft.com/office/drawing/2014/main" id="{CD561E56-5DC5-E92F-6CA2-835F1159FD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BD9457-F36B-A27F-4C9F-5049AA88FAA7}"/>
              </a:ext>
            </a:extLst>
          </p:cNvPr>
          <p:cNvSpPr>
            <a:spLocks noGrp="1"/>
          </p:cNvSpPr>
          <p:nvPr>
            <p:ph type="sldNum" sz="quarter" idx="12"/>
          </p:nvPr>
        </p:nvSpPr>
        <p:spPr/>
        <p:txBody>
          <a:bodyPr/>
          <a:lstStyle/>
          <a:p>
            <a:fld id="{606B9112-B8C9-43ED-9754-9409BE9183B7}" type="slidenum">
              <a:rPr lang="en-US" smtClean="0"/>
              <a:t>‹#›</a:t>
            </a:fld>
            <a:endParaRPr lang="en-US"/>
          </a:p>
        </p:txBody>
      </p:sp>
    </p:spTree>
    <p:extLst>
      <p:ext uri="{BB962C8B-B14F-4D97-AF65-F5344CB8AC3E}">
        <p14:creationId xmlns:p14="http://schemas.microsoft.com/office/powerpoint/2010/main" val="207098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4671-57D5-35A7-C3B3-DE5CFAF8D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9E2038-040A-A2F4-7433-6F328FA34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045313-955A-68FE-780F-8BDEFA90E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1779B7-562D-CEA0-3896-1494BB1B1944}"/>
              </a:ext>
            </a:extLst>
          </p:cNvPr>
          <p:cNvSpPr>
            <a:spLocks noGrp="1"/>
          </p:cNvSpPr>
          <p:nvPr>
            <p:ph type="dt" sz="half" idx="10"/>
          </p:nvPr>
        </p:nvSpPr>
        <p:spPr/>
        <p:txBody>
          <a:bodyPr/>
          <a:lstStyle/>
          <a:p>
            <a:fld id="{FFA6159A-CF99-4266-B26C-06FBE610D65B}" type="datetimeFigureOut">
              <a:rPr lang="en-US" smtClean="0"/>
              <a:t>2/3/2026</a:t>
            </a:fld>
            <a:endParaRPr lang="en-US"/>
          </a:p>
        </p:txBody>
      </p:sp>
      <p:sp>
        <p:nvSpPr>
          <p:cNvPr id="6" name="Footer Placeholder 5">
            <a:extLst>
              <a:ext uri="{FF2B5EF4-FFF2-40B4-BE49-F238E27FC236}">
                <a16:creationId xmlns:a16="http://schemas.microsoft.com/office/drawing/2014/main" id="{164D5398-4C43-CD15-D9B2-64893934B2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F09099-9C91-125C-B154-2E2B2657483F}"/>
              </a:ext>
            </a:extLst>
          </p:cNvPr>
          <p:cNvSpPr>
            <a:spLocks noGrp="1"/>
          </p:cNvSpPr>
          <p:nvPr>
            <p:ph type="sldNum" sz="quarter" idx="12"/>
          </p:nvPr>
        </p:nvSpPr>
        <p:spPr/>
        <p:txBody>
          <a:bodyPr/>
          <a:lstStyle/>
          <a:p>
            <a:fld id="{606B9112-B8C9-43ED-9754-9409BE9183B7}" type="slidenum">
              <a:rPr lang="en-US" smtClean="0"/>
              <a:t>‹#›</a:t>
            </a:fld>
            <a:endParaRPr lang="en-US"/>
          </a:p>
        </p:txBody>
      </p:sp>
    </p:spTree>
    <p:extLst>
      <p:ext uri="{BB962C8B-B14F-4D97-AF65-F5344CB8AC3E}">
        <p14:creationId xmlns:p14="http://schemas.microsoft.com/office/powerpoint/2010/main" val="2968401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4FD4E1-6FDE-307B-C9A4-642BFDBB2E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F465A7-B6C8-396C-BFF3-EE4E49EE1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2D3BC2-B6EC-9FA5-7EA5-C3FADD74EF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A6159A-CF99-4266-B26C-06FBE610D65B}" type="datetimeFigureOut">
              <a:rPr lang="en-US" smtClean="0"/>
              <a:t>2/3/2026</a:t>
            </a:fld>
            <a:endParaRPr lang="en-US"/>
          </a:p>
        </p:txBody>
      </p:sp>
      <p:sp>
        <p:nvSpPr>
          <p:cNvPr id="5" name="Footer Placeholder 4">
            <a:extLst>
              <a:ext uri="{FF2B5EF4-FFF2-40B4-BE49-F238E27FC236}">
                <a16:creationId xmlns:a16="http://schemas.microsoft.com/office/drawing/2014/main" id="{CF209037-12E4-26C9-9082-2F4B98038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ECF80DF-8C2D-A640-62D8-82A7141DA6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6B9112-B8C9-43ED-9754-9409BE9183B7}" type="slidenum">
              <a:rPr lang="en-US" smtClean="0"/>
              <a:t>‹#›</a:t>
            </a:fld>
            <a:endParaRPr lang="en-US"/>
          </a:p>
        </p:txBody>
      </p:sp>
    </p:spTree>
    <p:extLst>
      <p:ext uri="{BB962C8B-B14F-4D97-AF65-F5344CB8AC3E}">
        <p14:creationId xmlns:p14="http://schemas.microsoft.com/office/powerpoint/2010/main" val="918088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156E7-AE12-130B-1772-A0A62A0E8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0FBA9E-9441-10AF-52DA-C3D45C1612E1}"/>
              </a:ext>
            </a:extLst>
          </p:cNvPr>
          <p:cNvSpPr>
            <a:spLocks noGrp="1"/>
          </p:cNvSpPr>
          <p:nvPr>
            <p:ph type="ctrTitle"/>
          </p:nvPr>
        </p:nvSpPr>
        <p:spPr>
          <a:xfrm>
            <a:off x="1524000" y="1122363"/>
            <a:ext cx="9144000" cy="2601740"/>
          </a:xfrm>
        </p:spPr>
        <p:txBody>
          <a:bodyPr>
            <a:normAutofit/>
          </a:bodyPr>
          <a:lstStyle/>
          <a:p>
            <a:r>
              <a:rPr lang="en-US" dirty="0">
                <a:latin typeface="Amasis MT Pro Black" panose="02040A04050005020304" pitchFamily="18" charset="0"/>
              </a:rPr>
              <a:t>FEDERALISM</a:t>
            </a:r>
          </a:p>
        </p:txBody>
      </p:sp>
      <p:sp>
        <p:nvSpPr>
          <p:cNvPr id="3" name="Subtitle 2">
            <a:extLst>
              <a:ext uri="{FF2B5EF4-FFF2-40B4-BE49-F238E27FC236}">
                <a16:creationId xmlns:a16="http://schemas.microsoft.com/office/drawing/2014/main" id="{CE88FFAC-DA74-5935-5B70-B512A19B1707}"/>
              </a:ext>
            </a:extLst>
          </p:cNvPr>
          <p:cNvSpPr>
            <a:spLocks noGrp="1"/>
          </p:cNvSpPr>
          <p:nvPr>
            <p:ph type="subTitle" idx="1"/>
          </p:nvPr>
        </p:nvSpPr>
        <p:spPr>
          <a:xfrm>
            <a:off x="1524000" y="4483510"/>
            <a:ext cx="9144000" cy="1150374"/>
          </a:xfrm>
        </p:spPr>
        <p:txBody>
          <a:bodyPr>
            <a:noAutofit/>
          </a:bodyPr>
          <a:lstStyle/>
          <a:p>
            <a:r>
              <a:rPr lang="en-US" sz="3200" b="1" dirty="0">
                <a:latin typeface="Amasis MT Pro Black" panose="02040A04050005020304" pitchFamily="18" charset="0"/>
              </a:rPr>
              <a:t>Controlling Government Power</a:t>
            </a:r>
          </a:p>
          <a:p>
            <a:r>
              <a:rPr lang="en-US" sz="3200" b="1" dirty="0">
                <a:latin typeface="Amasis MT Pro Black" panose="02040A04050005020304" pitchFamily="18" charset="0"/>
              </a:rPr>
              <a:t>Through State- Federal Allocation</a:t>
            </a:r>
          </a:p>
        </p:txBody>
      </p:sp>
    </p:spTree>
    <p:extLst>
      <p:ext uri="{BB962C8B-B14F-4D97-AF65-F5344CB8AC3E}">
        <p14:creationId xmlns:p14="http://schemas.microsoft.com/office/powerpoint/2010/main" val="1808876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B8CEC-C215-7BFF-8E7C-8419A3269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1DA1E6-2EEB-EB45-D0CD-AD06D60D642B}"/>
              </a:ext>
            </a:extLst>
          </p:cNvPr>
          <p:cNvSpPr>
            <a:spLocks noGrp="1"/>
          </p:cNvSpPr>
          <p:nvPr>
            <p:ph type="title"/>
          </p:nvPr>
        </p:nvSpPr>
        <p:spPr/>
        <p:txBody>
          <a:bodyPr>
            <a:normAutofit/>
          </a:bodyPr>
          <a:lstStyle/>
          <a:p>
            <a:pPr algn="ctr"/>
            <a:r>
              <a:rPr lang="en-US" dirty="0">
                <a:latin typeface="Amasis MT Pro Black" panose="02040A04050005020304" pitchFamily="18" charset="0"/>
              </a:rPr>
              <a:t>ENFORCING THE FOURTEENTH</a:t>
            </a:r>
          </a:p>
        </p:txBody>
      </p:sp>
      <p:sp>
        <p:nvSpPr>
          <p:cNvPr id="3" name="Content Placeholder 2">
            <a:extLst>
              <a:ext uri="{FF2B5EF4-FFF2-40B4-BE49-F238E27FC236}">
                <a16:creationId xmlns:a16="http://schemas.microsoft.com/office/drawing/2014/main" id="{39A92217-5CEC-3A20-9556-A5AA02D4DE18}"/>
              </a:ext>
            </a:extLst>
          </p:cNvPr>
          <p:cNvSpPr>
            <a:spLocks noGrp="1"/>
          </p:cNvSpPr>
          <p:nvPr>
            <p:ph idx="1"/>
          </p:nvPr>
        </p:nvSpPr>
        <p:spPr/>
        <p:txBody>
          <a:bodyPr>
            <a:normAutofit/>
          </a:bodyPr>
          <a:lstStyle/>
          <a:p>
            <a:r>
              <a:rPr lang="en-US" sz="3200" dirty="0">
                <a:latin typeface="Amasis MT Pro Black" panose="02040A04050005020304" pitchFamily="18" charset="0"/>
              </a:rPr>
              <a:t>Section 5:</a:t>
            </a:r>
          </a:p>
          <a:p>
            <a:pPr marL="0" indent="0">
              <a:buNone/>
            </a:pPr>
            <a:endParaRPr lang="en-US" sz="3200" dirty="0">
              <a:latin typeface="Amasis MT Pro Black" panose="02040A04050005020304" pitchFamily="18" charset="0"/>
            </a:endParaRPr>
          </a:p>
          <a:p>
            <a:pPr marL="0" indent="0" algn="ctr">
              <a:buNone/>
            </a:pPr>
            <a:r>
              <a:rPr lang="x-none" sz="3200" dirty="0">
                <a:latin typeface="Amasis MT Pro Black" panose="02040A04050005020304" pitchFamily="18" charset="0"/>
              </a:rPr>
              <a:t>The Congress shall have power to enforce, by appropriate legislation, the provisions of this article.</a:t>
            </a:r>
            <a:endParaRPr lang="en-US" sz="3200" dirty="0">
              <a:latin typeface="Amasis MT Pro Black" panose="02040A04050005020304" pitchFamily="18" charset="0"/>
            </a:endParaRPr>
          </a:p>
          <a:p>
            <a:pPr marL="0" indent="0">
              <a:buNone/>
            </a:pPr>
            <a:endParaRPr lang="en-US" sz="3200" dirty="0">
              <a:latin typeface="Amasis MT Pro Black" panose="02040A04050005020304" pitchFamily="18" charset="0"/>
            </a:endParaRPr>
          </a:p>
          <a:p>
            <a:pPr marL="0" indent="0" algn="ctr">
              <a:buNone/>
            </a:pPr>
            <a:r>
              <a:rPr lang="en-US" sz="3200" dirty="0">
                <a:latin typeface="Amasis MT Pro Black" panose="02040A04050005020304" pitchFamily="18" charset="0"/>
              </a:rPr>
              <a:t>This is the fundamental power shift.</a:t>
            </a:r>
          </a:p>
        </p:txBody>
      </p:sp>
    </p:spTree>
    <p:extLst>
      <p:ext uri="{BB962C8B-B14F-4D97-AF65-F5344CB8AC3E}">
        <p14:creationId xmlns:p14="http://schemas.microsoft.com/office/powerpoint/2010/main" val="333612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17248-66D2-9ACD-01FE-F54B4C355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B8BF4F-F91A-C145-909F-EB93E6D5E061}"/>
              </a:ext>
            </a:extLst>
          </p:cNvPr>
          <p:cNvSpPr>
            <a:spLocks noGrp="1"/>
          </p:cNvSpPr>
          <p:nvPr>
            <p:ph type="title"/>
          </p:nvPr>
        </p:nvSpPr>
        <p:spPr/>
        <p:txBody>
          <a:bodyPr>
            <a:normAutofit/>
          </a:bodyPr>
          <a:lstStyle/>
          <a:p>
            <a:pPr algn="ctr"/>
            <a:r>
              <a:rPr lang="en-US" dirty="0">
                <a:latin typeface="Amasis MT Pro Black" panose="02040A04050005020304" pitchFamily="18" charset="0"/>
              </a:rPr>
              <a:t>THE GREAT DEPRESSION</a:t>
            </a:r>
          </a:p>
        </p:txBody>
      </p:sp>
      <p:sp>
        <p:nvSpPr>
          <p:cNvPr id="3" name="Content Placeholder 2">
            <a:extLst>
              <a:ext uri="{FF2B5EF4-FFF2-40B4-BE49-F238E27FC236}">
                <a16:creationId xmlns:a16="http://schemas.microsoft.com/office/drawing/2014/main" id="{86979A8F-A75E-5AD5-1049-BE998F12D338}"/>
              </a:ext>
            </a:extLst>
          </p:cNvPr>
          <p:cNvSpPr>
            <a:spLocks noGrp="1"/>
          </p:cNvSpPr>
          <p:nvPr>
            <p:ph idx="1"/>
          </p:nvPr>
        </p:nvSpPr>
        <p:spPr/>
        <p:txBody>
          <a:bodyPr>
            <a:normAutofit/>
          </a:bodyPr>
          <a:lstStyle/>
          <a:p>
            <a:pPr marL="457200" lvl="1" indent="0">
              <a:buNone/>
            </a:pPr>
            <a:endParaRPr lang="en-US" sz="3200" dirty="0">
              <a:latin typeface="Amasis MT Pro Black" panose="02040A04050005020304" pitchFamily="18" charset="0"/>
            </a:endParaRPr>
          </a:p>
          <a:p>
            <a:pPr marL="0" indent="0">
              <a:buNone/>
            </a:pPr>
            <a:endParaRPr lang="en-US" sz="3200" dirty="0">
              <a:latin typeface="Amasis MT Pro Black" panose="02040A04050005020304" pitchFamily="18" charset="0"/>
            </a:endParaRPr>
          </a:p>
          <a:p>
            <a:pPr marL="0" indent="0" algn="ctr">
              <a:buNone/>
            </a:pPr>
            <a:r>
              <a:rPr lang="en-US" sz="3200" dirty="0">
                <a:latin typeface="Amasis MT Pro Black" panose="02040A04050005020304" pitchFamily="18" charset="0"/>
              </a:rPr>
              <a:t>FDR pushed for a massively larger federal response to the Great Depression</a:t>
            </a:r>
          </a:p>
        </p:txBody>
      </p:sp>
    </p:spTree>
    <p:extLst>
      <p:ext uri="{BB962C8B-B14F-4D97-AF65-F5344CB8AC3E}">
        <p14:creationId xmlns:p14="http://schemas.microsoft.com/office/powerpoint/2010/main" val="4169611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13198-F919-F538-3C1E-3CA59804C0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97BE3-424B-83F1-04BE-EC1E85A690BF}"/>
              </a:ext>
            </a:extLst>
          </p:cNvPr>
          <p:cNvSpPr>
            <a:spLocks noGrp="1"/>
          </p:cNvSpPr>
          <p:nvPr>
            <p:ph type="title"/>
          </p:nvPr>
        </p:nvSpPr>
        <p:spPr/>
        <p:txBody>
          <a:bodyPr>
            <a:normAutofit/>
          </a:bodyPr>
          <a:lstStyle/>
          <a:p>
            <a:pPr algn="ctr"/>
            <a:r>
              <a:rPr lang="en-US" dirty="0">
                <a:latin typeface="Amasis MT Pro Black" panose="02040A04050005020304" pitchFamily="18" charset="0"/>
              </a:rPr>
              <a:t>THE GREAT DEPRESSION</a:t>
            </a:r>
          </a:p>
        </p:txBody>
      </p:sp>
      <p:sp>
        <p:nvSpPr>
          <p:cNvPr id="3" name="Content Placeholder 2">
            <a:extLst>
              <a:ext uri="{FF2B5EF4-FFF2-40B4-BE49-F238E27FC236}">
                <a16:creationId xmlns:a16="http://schemas.microsoft.com/office/drawing/2014/main" id="{30EEC532-6977-4A31-C751-99A6508AD9BB}"/>
              </a:ext>
            </a:extLst>
          </p:cNvPr>
          <p:cNvSpPr>
            <a:spLocks noGrp="1"/>
          </p:cNvSpPr>
          <p:nvPr>
            <p:ph idx="1"/>
          </p:nvPr>
        </p:nvSpPr>
        <p:spPr/>
        <p:txBody>
          <a:bodyPr>
            <a:normAutofit/>
          </a:bodyPr>
          <a:lstStyle/>
          <a:p>
            <a:r>
              <a:rPr lang="en-US" sz="3200" dirty="0">
                <a:latin typeface="Amasis MT Pro Black" panose="02040A04050005020304" pitchFamily="18" charset="0"/>
              </a:rPr>
              <a:t>At first, the SCOTUS resisted</a:t>
            </a:r>
          </a:p>
          <a:p>
            <a:r>
              <a:rPr lang="en-US" sz="3200" dirty="0">
                <a:latin typeface="Amasis MT Pro Black" panose="02040A04050005020304" pitchFamily="18" charset="0"/>
              </a:rPr>
              <a:t>The NIRA</a:t>
            </a:r>
          </a:p>
          <a:p>
            <a:pPr lvl="1"/>
            <a:r>
              <a:rPr lang="en-US" sz="3200" dirty="0">
                <a:latin typeface="Amasis MT Pro Black" panose="02040A04050005020304" pitchFamily="18" charset="0"/>
              </a:rPr>
              <a:t>Poultry codes – wages &amp; hours</a:t>
            </a:r>
          </a:p>
          <a:p>
            <a:pPr lvl="1"/>
            <a:r>
              <a:rPr lang="en-US" sz="3200" dirty="0">
                <a:latin typeface="Amasis MT Pro Black" panose="02040A04050005020304" pitchFamily="18" charset="0"/>
              </a:rPr>
              <a:t>Schecter Poultry Corporation</a:t>
            </a:r>
          </a:p>
          <a:p>
            <a:pPr lvl="1"/>
            <a:r>
              <a:rPr lang="en-US" sz="3200" dirty="0">
                <a:latin typeface="Amasis MT Pro Black" panose="02040A04050005020304" pitchFamily="18" charset="0"/>
              </a:rPr>
              <a:t>The chickens had ‘come to rest’ in N.Y.</a:t>
            </a:r>
          </a:p>
          <a:p>
            <a:pPr lvl="1"/>
            <a:r>
              <a:rPr lang="en-US" sz="3200" dirty="0">
                <a:latin typeface="Amasis MT Pro Black" panose="02040A04050005020304" pitchFamily="18" charset="0"/>
              </a:rPr>
              <a:t>Therefore, a state, not a federal, concern</a:t>
            </a:r>
          </a:p>
          <a:p>
            <a:pPr lvl="1"/>
            <a:r>
              <a:rPr lang="en-US" sz="3200" dirty="0">
                <a:latin typeface="Amasis MT Pro Black" panose="02040A04050005020304" pitchFamily="18" charset="0"/>
              </a:rPr>
              <a:t>A 9 – 0 decision</a:t>
            </a:r>
          </a:p>
        </p:txBody>
      </p:sp>
    </p:spTree>
    <p:extLst>
      <p:ext uri="{BB962C8B-B14F-4D97-AF65-F5344CB8AC3E}">
        <p14:creationId xmlns:p14="http://schemas.microsoft.com/office/powerpoint/2010/main" val="232225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72BEE-ACDD-575B-FFE8-269A266C8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74622-8DDD-4E0E-ABAB-4D74A38F2022}"/>
              </a:ext>
            </a:extLst>
          </p:cNvPr>
          <p:cNvSpPr>
            <a:spLocks noGrp="1"/>
          </p:cNvSpPr>
          <p:nvPr>
            <p:ph type="title"/>
          </p:nvPr>
        </p:nvSpPr>
        <p:spPr/>
        <p:txBody>
          <a:bodyPr>
            <a:normAutofit/>
          </a:bodyPr>
          <a:lstStyle/>
          <a:p>
            <a:pPr algn="ctr"/>
            <a:r>
              <a:rPr lang="en-US" dirty="0">
                <a:latin typeface="Amasis MT Pro Black" panose="02040A04050005020304" pitchFamily="18" charset="0"/>
              </a:rPr>
              <a:t>THE GREAT DEPRESSION</a:t>
            </a:r>
          </a:p>
        </p:txBody>
      </p:sp>
      <p:sp>
        <p:nvSpPr>
          <p:cNvPr id="3" name="Content Placeholder 2">
            <a:extLst>
              <a:ext uri="{FF2B5EF4-FFF2-40B4-BE49-F238E27FC236}">
                <a16:creationId xmlns:a16="http://schemas.microsoft.com/office/drawing/2014/main" id="{0CE837D6-6BF7-5CD5-2AF8-A898D7C2310B}"/>
              </a:ext>
            </a:extLst>
          </p:cNvPr>
          <p:cNvSpPr>
            <a:spLocks noGrp="1"/>
          </p:cNvSpPr>
          <p:nvPr>
            <p:ph idx="1"/>
          </p:nvPr>
        </p:nvSpPr>
        <p:spPr/>
        <p:txBody>
          <a:bodyPr>
            <a:normAutofit/>
          </a:bodyPr>
          <a:lstStyle/>
          <a:p>
            <a:r>
              <a:rPr lang="en-US" sz="3200" dirty="0">
                <a:latin typeface="Amasis MT Pro Black" panose="02040A04050005020304" pitchFamily="18" charset="0"/>
              </a:rPr>
              <a:t>FDR and ‘court-packing’ plan</a:t>
            </a:r>
          </a:p>
          <a:p>
            <a:r>
              <a:rPr lang="en-US" sz="3200" dirty="0">
                <a:latin typeface="Amasis MT Pro Black" panose="02040A04050005020304" pitchFamily="18" charset="0"/>
              </a:rPr>
              <a:t>Election of 1936</a:t>
            </a:r>
          </a:p>
          <a:p>
            <a:r>
              <a:rPr lang="en-US" sz="3200" dirty="0">
                <a:latin typeface="Amasis MT Pro Black" panose="02040A04050005020304" pitchFamily="18" charset="0"/>
              </a:rPr>
              <a:t>Jones &amp; Laughlin v. NLRB</a:t>
            </a:r>
          </a:p>
          <a:p>
            <a:r>
              <a:rPr lang="en-US" sz="3200" dirty="0">
                <a:latin typeface="Amasis MT Pro Black" panose="02040A04050005020304" pitchFamily="18" charset="0"/>
              </a:rPr>
              <a:t>View of ‘interstate commerce’ changed</a:t>
            </a:r>
          </a:p>
          <a:p>
            <a:r>
              <a:rPr lang="en-US" sz="3200" dirty="0">
                <a:latin typeface="Amasis MT Pro Black" panose="02040A04050005020304" pitchFamily="18" charset="0"/>
              </a:rPr>
              <a:t>5 – 4 majority approved federal regulation</a:t>
            </a:r>
          </a:p>
          <a:p>
            <a:pPr lvl="1"/>
            <a:r>
              <a:rPr lang="en-US" sz="3200" dirty="0">
                <a:latin typeface="Amasis MT Pro Black" panose="02040A04050005020304" pitchFamily="18" charset="0"/>
              </a:rPr>
              <a:t>“A switch in time saved nine”</a:t>
            </a:r>
          </a:p>
        </p:txBody>
      </p:sp>
    </p:spTree>
    <p:extLst>
      <p:ext uri="{BB962C8B-B14F-4D97-AF65-F5344CB8AC3E}">
        <p14:creationId xmlns:p14="http://schemas.microsoft.com/office/powerpoint/2010/main" val="405753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346DD-97CA-CD0F-4DF8-C661DDD2B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C9D637-C246-B86C-B84A-9B18BC71A598}"/>
              </a:ext>
            </a:extLst>
          </p:cNvPr>
          <p:cNvSpPr>
            <a:spLocks noGrp="1"/>
          </p:cNvSpPr>
          <p:nvPr>
            <p:ph type="title"/>
          </p:nvPr>
        </p:nvSpPr>
        <p:spPr/>
        <p:txBody>
          <a:bodyPr>
            <a:normAutofit/>
          </a:bodyPr>
          <a:lstStyle/>
          <a:p>
            <a:pPr algn="ctr"/>
            <a:r>
              <a:rPr lang="en-US" dirty="0">
                <a:latin typeface="Amasis MT Pro Black" panose="02040A04050005020304" pitchFamily="18" charset="0"/>
              </a:rPr>
              <a:t>THE GREAT DEPRESSION</a:t>
            </a:r>
          </a:p>
        </p:txBody>
      </p:sp>
      <p:sp>
        <p:nvSpPr>
          <p:cNvPr id="3" name="Content Placeholder 2">
            <a:extLst>
              <a:ext uri="{FF2B5EF4-FFF2-40B4-BE49-F238E27FC236}">
                <a16:creationId xmlns:a16="http://schemas.microsoft.com/office/drawing/2014/main" id="{6CCDCF7E-5974-A9A7-8596-6BED824B0516}"/>
              </a:ext>
            </a:extLst>
          </p:cNvPr>
          <p:cNvSpPr>
            <a:spLocks noGrp="1"/>
          </p:cNvSpPr>
          <p:nvPr>
            <p:ph idx="1"/>
          </p:nvPr>
        </p:nvSpPr>
        <p:spPr/>
        <p:txBody>
          <a:bodyPr>
            <a:normAutofit/>
          </a:bodyPr>
          <a:lstStyle/>
          <a:p>
            <a:r>
              <a:rPr lang="en-US" sz="3200" dirty="0">
                <a:latin typeface="Amasis MT Pro Black" panose="02040A04050005020304" pitchFamily="18" charset="0"/>
              </a:rPr>
              <a:t>Federal reach extended by Wickard v. Filburn</a:t>
            </a:r>
          </a:p>
          <a:p>
            <a:r>
              <a:rPr lang="en-US" sz="3200" dirty="0">
                <a:latin typeface="Amasis MT Pro Black" panose="02040A04050005020304" pitchFamily="18" charset="0"/>
              </a:rPr>
              <a:t>Federal price support of wheat</a:t>
            </a:r>
          </a:p>
          <a:p>
            <a:r>
              <a:rPr lang="en-US" sz="3200" dirty="0">
                <a:latin typeface="Amasis MT Pro Black" panose="02040A04050005020304" pitchFamily="18" charset="0"/>
              </a:rPr>
              <a:t>Filburn’s wheat never left his farm – chickens</a:t>
            </a:r>
          </a:p>
          <a:p>
            <a:r>
              <a:rPr lang="en-US" sz="3200" dirty="0">
                <a:latin typeface="Amasis MT Pro Black" panose="02040A04050005020304" pitchFamily="18" charset="0"/>
              </a:rPr>
              <a:t>His use of wheat impacted interstate commerce in wheat</a:t>
            </a:r>
          </a:p>
          <a:p>
            <a:pPr lvl="1"/>
            <a:r>
              <a:rPr lang="en-US" sz="3200" dirty="0">
                <a:latin typeface="Amasis MT Pro Black" panose="02040A04050005020304" pitchFamily="18" charset="0"/>
              </a:rPr>
              <a:t>The “butterfly effect”</a:t>
            </a:r>
          </a:p>
          <a:p>
            <a:r>
              <a:rPr lang="en-US" sz="3200" dirty="0">
                <a:latin typeface="Amasis MT Pro Black" panose="02040A04050005020304" pitchFamily="18" charset="0"/>
              </a:rPr>
              <a:t>Federal regulation okay</a:t>
            </a:r>
          </a:p>
        </p:txBody>
      </p:sp>
    </p:spTree>
    <p:extLst>
      <p:ext uri="{BB962C8B-B14F-4D97-AF65-F5344CB8AC3E}">
        <p14:creationId xmlns:p14="http://schemas.microsoft.com/office/powerpoint/2010/main" val="3672844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9F0E5-C58B-BEC7-AF90-54FD010D0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C920A-D956-70D9-CE23-95C65F564097}"/>
              </a:ext>
            </a:extLst>
          </p:cNvPr>
          <p:cNvSpPr>
            <a:spLocks noGrp="1"/>
          </p:cNvSpPr>
          <p:nvPr>
            <p:ph type="title"/>
          </p:nvPr>
        </p:nvSpPr>
        <p:spPr/>
        <p:txBody>
          <a:bodyPr>
            <a:normAutofit/>
          </a:bodyPr>
          <a:lstStyle/>
          <a:p>
            <a:pPr algn="ctr"/>
            <a:r>
              <a:rPr lang="en-US" dirty="0">
                <a:latin typeface="Amasis MT Pro Black" panose="02040A04050005020304" pitchFamily="18" charset="0"/>
              </a:rPr>
              <a:t>HOW FAR WE’VE COME</a:t>
            </a:r>
          </a:p>
        </p:txBody>
      </p:sp>
      <p:sp>
        <p:nvSpPr>
          <p:cNvPr id="3" name="Content Placeholder 2">
            <a:extLst>
              <a:ext uri="{FF2B5EF4-FFF2-40B4-BE49-F238E27FC236}">
                <a16:creationId xmlns:a16="http://schemas.microsoft.com/office/drawing/2014/main" id="{99FA53E9-FF4F-A338-5856-39F8423BA37C}"/>
              </a:ext>
            </a:extLst>
          </p:cNvPr>
          <p:cNvSpPr>
            <a:spLocks noGrp="1"/>
          </p:cNvSpPr>
          <p:nvPr>
            <p:ph idx="1"/>
          </p:nvPr>
        </p:nvSpPr>
        <p:spPr/>
        <p:txBody>
          <a:bodyPr>
            <a:normAutofit/>
          </a:bodyPr>
          <a:lstStyle/>
          <a:p>
            <a:r>
              <a:rPr lang="en-US" sz="3200" dirty="0">
                <a:latin typeface="Amasis MT Pro Black" panose="02040A04050005020304" pitchFamily="18" charset="0"/>
              </a:rPr>
              <a:t>Lochner v New York to … </a:t>
            </a:r>
          </a:p>
          <a:p>
            <a:r>
              <a:rPr lang="en-US" sz="3200" dirty="0">
                <a:latin typeface="Amasis MT Pro Black" panose="02040A04050005020304" pitchFamily="18" charset="0"/>
              </a:rPr>
              <a:t>Shecter Poultry to …</a:t>
            </a:r>
          </a:p>
          <a:p>
            <a:r>
              <a:rPr lang="en-US" sz="3200" dirty="0">
                <a:latin typeface="Amasis MT Pro Black" panose="02040A04050005020304" pitchFamily="18" charset="0"/>
              </a:rPr>
              <a:t>Jones &amp; Laughlin to …</a:t>
            </a:r>
          </a:p>
          <a:p>
            <a:r>
              <a:rPr lang="en-US" sz="3200" dirty="0">
                <a:latin typeface="Amasis MT Pro Black" panose="02040A04050005020304" pitchFamily="18" charset="0"/>
              </a:rPr>
              <a:t>Wickard v. Filburn…</a:t>
            </a:r>
          </a:p>
          <a:p>
            <a:r>
              <a:rPr lang="en-US" sz="3200" dirty="0">
                <a:latin typeface="Amasis MT Pro Black" panose="02040A04050005020304" pitchFamily="18" charset="0"/>
              </a:rPr>
              <a:t>Is essentially a 180º turn</a:t>
            </a:r>
          </a:p>
          <a:p>
            <a:endParaRPr lang="en-US" sz="3200" dirty="0">
              <a:latin typeface="Amasis MT Pro Black" panose="02040A04050005020304" pitchFamily="18" charset="0"/>
            </a:endParaRPr>
          </a:p>
          <a:p>
            <a:r>
              <a:rPr lang="en-US" sz="3200" dirty="0">
                <a:latin typeface="Amasis MT Pro Black" panose="02040A04050005020304" pitchFamily="18" charset="0"/>
              </a:rPr>
              <a:t>Any limit? – U.S. v. Lopez</a:t>
            </a:r>
          </a:p>
        </p:txBody>
      </p:sp>
    </p:spTree>
    <p:extLst>
      <p:ext uri="{BB962C8B-B14F-4D97-AF65-F5344CB8AC3E}">
        <p14:creationId xmlns:p14="http://schemas.microsoft.com/office/powerpoint/2010/main" val="6232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anim calcmode="lin" valueType="num">
                                      <p:cBhvr>
                                        <p:cTn id="2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AA98A-B6C2-C1FA-7DC4-CB0949C6CB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B30B1-6E6F-4349-D948-C1AE56B8122F}"/>
              </a:ext>
            </a:extLst>
          </p:cNvPr>
          <p:cNvSpPr>
            <a:spLocks noGrp="1"/>
          </p:cNvSpPr>
          <p:nvPr>
            <p:ph type="title"/>
          </p:nvPr>
        </p:nvSpPr>
        <p:spPr/>
        <p:txBody>
          <a:bodyPr>
            <a:normAutofit/>
          </a:bodyPr>
          <a:lstStyle/>
          <a:p>
            <a:pPr algn="ctr"/>
            <a:r>
              <a:rPr lang="en-US" dirty="0">
                <a:latin typeface="Amasis MT Pro Black" panose="02040A04050005020304" pitchFamily="18" charset="0"/>
              </a:rPr>
              <a:t>THE FIRST CONCLUSION</a:t>
            </a:r>
          </a:p>
        </p:txBody>
      </p:sp>
      <p:sp>
        <p:nvSpPr>
          <p:cNvPr id="3" name="Content Placeholder 2">
            <a:extLst>
              <a:ext uri="{FF2B5EF4-FFF2-40B4-BE49-F238E27FC236}">
                <a16:creationId xmlns:a16="http://schemas.microsoft.com/office/drawing/2014/main" id="{57971856-1F83-DC4B-B798-6307DA5F44A1}"/>
              </a:ext>
            </a:extLst>
          </p:cNvPr>
          <p:cNvSpPr>
            <a:spLocks noGrp="1"/>
          </p:cNvSpPr>
          <p:nvPr>
            <p:ph idx="1"/>
          </p:nvPr>
        </p:nvSpPr>
        <p:spPr/>
        <p:txBody>
          <a:bodyPr>
            <a:normAutofit/>
          </a:bodyPr>
          <a:lstStyle/>
          <a:p>
            <a:r>
              <a:rPr lang="en-US" sz="3200" dirty="0">
                <a:latin typeface="Amasis MT Pro Black" panose="02040A04050005020304" pitchFamily="18" charset="0"/>
              </a:rPr>
              <a:t>Federalism is often just political cover</a:t>
            </a:r>
          </a:p>
          <a:p>
            <a:r>
              <a:rPr lang="en-US" sz="3200" dirty="0">
                <a:latin typeface="Amasis MT Pro Black" panose="02040A04050005020304" pitchFamily="18" charset="0"/>
              </a:rPr>
              <a:t>Conservatives push federal power to lower speed limit and raise drinking age</a:t>
            </a:r>
          </a:p>
          <a:p>
            <a:r>
              <a:rPr lang="en-US" sz="3200" dirty="0">
                <a:latin typeface="Amasis MT Pro Black" panose="02040A04050005020304" pitchFamily="18" charset="0"/>
              </a:rPr>
              <a:t>Liberals push state power to allow more environmental regulation</a:t>
            </a:r>
          </a:p>
          <a:p>
            <a:r>
              <a:rPr lang="en-US" sz="3200" dirty="0">
                <a:latin typeface="Amasis MT Pro Black" panose="02040A04050005020304" pitchFamily="18" charset="0"/>
              </a:rPr>
              <a:t>Remember: Congress can forego regulation and voters control Congress</a:t>
            </a:r>
          </a:p>
        </p:txBody>
      </p:sp>
    </p:spTree>
    <p:extLst>
      <p:ext uri="{BB962C8B-B14F-4D97-AF65-F5344CB8AC3E}">
        <p14:creationId xmlns:p14="http://schemas.microsoft.com/office/powerpoint/2010/main" val="115152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A19F6-E8DA-7878-8930-B59D4D130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99E6E9-C51E-C39A-3797-18267AADE70A}"/>
              </a:ext>
            </a:extLst>
          </p:cNvPr>
          <p:cNvSpPr>
            <a:spLocks noGrp="1"/>
          </p:cNvSpPr>
          <p:nvPr>
            <p:ph type="title"/>
          </p:nvPr>
        </p:nvSpPr>
        <p:spPr/>
        <p:txBody>
          <a:bodyPr>
            <a:normAutofit/>
          </a:bodyPr>
          <a:lstStyle/>
          <a:p>
            <a:pPr algn="ctr"/>
            <a:r>
              <a:rPr lang="en-US" dirty="0">
                <a:latin typeface="Amasis MT Pro Black" panose="02040A04050005020304" pitchFamily="18" charset="0"/>
              </a:rPr>
              <a:t>FEDERALISM &amp; CIVIL RIGHTS</a:t>
            </a:r>
          </a:p>
        </p:txBody>
      </p:sp>
      <p:sp>
        <p:nvSpPr>
          <p:cNvPr id="3" name="Content Placeholder 2">
            <a:extLst>
              <a:ext uri="{FF2B5EF4-FFF2-40B4-BE49-F238E27FC236}">
                <a16:creationId xmlns:a16="http://schemas.microsoft.com/office/drawing/2014/main" id="{2C5B6C6E-D3AC-4940-6B62-9875675B2D04}"/>
              </a:ext>
            </a:extLst>
          </p:cNvPr>
          <p:cNvSpPr>
            <a:spLocks noGrp="1"/>
          </p:cNvSpPr>
          <p:nvPr>
            <p:ph idx="1"/>
          </p:nvPr>
        </p:nvSpPr>
        <p:spPr/>
        <p:txBody>
          <a:bodyPr>
            <a:normAutofit/>
          </a:bodyPr>
          <a:lstStyle/>
          <a:p>
            <a:r>
              <a:rPr lang="en-US" sz="3200" dirty="0">
                <a:latin typeface="Amasis MT Pro Black" panose="02040A04050005020304" pitchFamily="18" charset="0"/>
              </a:rPr>
              <a:t>Constitution virtually silent</a:t>
            </a:r>
          </a:p>
          <a:p>
            <a:r>
              <a:rPr lang="en-US" sz="3200" dirty="0">
                <a:latin typeface="Amasis MT Pro Black" panose="02040A04050005020304" pitchFamily="18" charset="0"/>
              </a:rPr>
              <a:t>Bill of Rights established some protections</a:t>
            </a:r>
          </a:p>
          <a:p>
            <a:r>
              <a:rPr lang="en-US" sz="3200" dirty="0">
                <a:latin typeface="Amasis MT Pro Black" panose="02040A04050005020304" pitchFamily="18" charset="0"/>
              </a:rPr>
              <a:t>Dred Scott – Blacks are not citizens</a:t>
            </a:r>
          </a:p>
          <a:p>
            <a:pPr lvl="1"/>
            <a:r>
              <a:rPr lang="en-US" sz="3200" dirty="0">
                <a:latin typeface="Amasis MT Pro Black" panose="02040A04050005020304" pitchFamily="18" charset="0"/>
              </a:rPr>
              <a:t>“subordinate and inferior class of beings”</a:t>
            </a:r>
          </a:p>
          <a:p>
            <a:endParaRPr lang="en-US" sz="3200" dirty="0">
              <a:latin typeface="Amasis MT Pro Black" panose="02040A04050005020304" pitchFamily="18" charset="0"/>
            </a:endParaRPr>
          </a:p>
          <a:p>
            <a:r>
              <a:rPr lang="en-US" sz="3200" dirty="0">
                <a:latin typeface="Amasis MT Pro Black" panose="02040A04050005020304" pitchFamily="18" charset="0"/>
              </a:rPr>
              <a:t>The Civil War</a:t>
            </a:r>
          </a:p>
          <a:p>
            <a:r>
              <a:rPr lang="en-US" sz="3200" dirty="0">
                <a:latin typeface="Amasis MT Pro Black" panose="02040A04050005020304" pitchFamily="18" charset="0"/>
              </a:rPr>
              <a:t>Reconstruction and its end in 1877</a:t>
            </a:r>
          </a:p>
        </p:txBody>
      </p:sp>
    </p:spTree>
    <p:extLst>
      <p:ext uri="{BB962C8B-B14F-4D97-AF65-F5344CB8AC3E}">
        <p14:creationId xmlns:p14="http://schemas.microsoft.com/office/powerpoint/2010/main" val="280890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FA5A3-D0B6-AA04-478F-E9952D6B8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D3812E-B3AF-2C91-4FF5-89EAE30EE6BB}"/>
              </a:ext>
            </a:extLst>
          </p:cNvPr>
          <p:cNvSpPr>
            <a:spLocks noGrp="1"/>
          </p:cNvSpPr>
          <p:nvPr>
            <p:ph type="title"/>
          </p:nvPr>
        </p:nvSpPr>
        <p:spPr/>
        <p:txBody>
          <a:bodyPr>
            <a:normAutofit/>
          </a:bodyPr>
          <a:lstStyle/>
          <a:p>
            <a:pPr algn="ctr"/>
            <a:r>
              <a:rPr lang="en-US" dirty="0">
                <a:latin typeface="Amasis MT Pro Black" panose="02040A04050005020304" pitchFamily="18" charset="0"/>
              </a:rPr>
              <a:t>JIM CROW &amp; HOMER PLESSY</a:t>
            </a:r>
          </a:p>
        </p:txBody>
      </p:sp>
      <p:sp>
        <p:nvSpPr>
          <p:cNvPr id="3" name="Content Placeholder 2">
            <a:extLst>
              <a:ext uri="{FF2B5EF4-FFF2-40B4-BE49-F238E27FC236}">
                <a16:creationId xmlns:a16="http://schemas.microsoft.com/office/drawing/2014/main" id="{04696B60-F51A-6B20-EB64-B80BDB3E9F96}"/>
              </a:ext>
            </a:extLst>
          </p:cNvPr>
          <p:cNvSpPr>
            <a:spLocks noGrp="1"/>
          </p:cNvSpPr>
          <p:nvPr>
            <p:ph idx="1"/>
          </p:nvPr>
        </p:nvSpPr>
        <p:spPr/>
        <p:txBody>
          <a:bodyPr>
            <a:normAutofit/>
          </a:bodyPr>
          <a:lstStyle/>
          <a:p>
            <a:r>
              <a:rPr lang="en-US" sz="3200" dirty="0">
                <a:latin typeface="Amasis MT Pro Black" panose="02040A04050005020304" pitchFamily="18" charset="0"/>
              </a:rPr>
              <a:t>State efforts to enforce segregation – Jim Crow</a:t>
            </a:r>
          </a:p>
          <a:p>
            <a:endParaRPr lang="en-US" sz="3200" dirty="0">
              <a:latin typeface="Amasis MT Pro Black" panose="02040A04050005020304" pitchFamily="18" charset="0"/>
            </a:endParaRPr>
          </a:p>
          <a:p>
            <a:r>
              <a:rPr lang="en-US" sz="3200" dirty="0">
                <a:latin typeface="Amasis MT Pro Black" panose="02040A04050005020304" pitchFamily="18" charset="0"/>
              </a:rPr>
              <a:t>Politically and economically</a:t>
            </a:r>
          </a:p>
          <a:p>
            <a:pPr marL="0" indent="0">
              <a:buNone/>
            </a:pPr>
            <a:endParaRPr lang="en-US" sz="3200" dirty="0">
              <a:latin typeface="Amasis MT Pro Black" panose="02040A04050005020304" pitchFamily="18" charset="0"/>
            </a:endParaRPr>
          </a:p>
          <a:p>
            <a:r>
              <a:rPr lang="en-US" sz="3200" dirty="0">
                <a:latin typeface="Amasis MT Pro Black" panose="02040A04050005020304" pitchFamily="18" charset="0"/>
              </a:rPr>
              <a:t>Plessy v. Ferguson – ‘separate but equal’</a:t>
            </a:r>
          </a:p>
        </p:txBody>
      </p:sp>
    </p:spTree>
    <p:extLst>
      <p:ext uri="{BB962C8B-B14F-4D97-AF65-F5344CB8AC3E}">
        <p14:creationId xmlns:p14="http://schemas.microsoft.com/office/powerpoint/2010/main" val="2120484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3B7A7-12ED-2DCB-77DB-B4CBB21BAC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0D11F-D27B-4257-8311-BBED0C7C955D}"/>
              </a:ext>
            </a:extLst>
          </p:cNvPr>
          <p:cNvSpPr>
            <a:spLocks noGrp="1"/>
          </p:cNvSpPr>
          <p:nvPr>
            <p:ph type="title"/>
          </p:nvPr>
        </p:nvSpPr>
        <p:spPr/>
        <p:txBody>
          <a:bodyPr>
            <a:normAutofit/>
          </a:bodyPr>
          <a:lstStyle/>
          <a:p>
            <a:pPr algn="ctr"/>
            <a:r>
              <a:rPr lang="en-US" dirty="0">
                <a:latin typeface="Amasis MT Pro Black" panose="02040A04050005020304" pitchFamily="18" charset="0"/>
              </a:rPr>
              <a:t>BROWN V. BOARD OF EDUCATION</a:t>
            </a:r>
          </a:p>
        </p:txBody>
      </p:sp>
      <p:sp>
        <p:nvSpPr>
          <p:cNvPr id="3" name="Content Placeholder 2">
            <a:extLst>
              <a:ext uri="{FF2B5EF4-FFF2-40B4-BE49-F238E27FC236}">
                <a16:creationId xmlns:a16="http://schemas.microsoft.com/office/drawing/2014/main" id="{A11EC3D1-A1ED-4A1B-1F72-C7B03E9D7454}"/>
              </a:ext>
            </a:extLst>
          </p:cNvPr>
          <p:cNvSpPr>
            <a:spLocks noGrp="1"/>
          </p:cNvSpPr>
          <p:nvPr>
            <p:ph idx="1"/>
          </p:nvPr>
        </p:nvSpPr>
        <p:spPr/>
        <p:txBody>
          <a:bodyPr>
            <a:normAutofit lnSpcReduction="10000"/>
          </a:bodyPr>
          <a:lstStyle/>
          <a:p>
            <a:r>
              <a:rPr lang="en-US" sz="3200" dirty="0">
                <a:latin typeface="Amasis MT Pro Black" panose="02040A04050005020304" pitchFamily="18" charset="0"/>
              </a:rPr>
              <a:t>How do we interpret the 14th Amendment when there was virtually no public education system when it was passed?</a:t>
            </a:r>
          </a:p>
          <a:p>
            <a:endParaRPr lang="en-US" sz="3200" dirty="0">
              <a:latin typeface="Amasis MT Pro Black" panose="02040A04050005020304" pitchFamily="18" charset="0"/>
            </a:endParaRPr>
          </a:p>
          <a:p>
            <a:r>
              <a:rPr lang="en-US" sz="3200" dirty="0">
                <a:latin typeface="Amasis MT Pro Black" panose="02040A04050005020304" pitchFamily="18" charset="0"/>
              </a:rPr>
              <a:t>Public education is now a cornerstone</a:t>
            </a:r>
          </a:p>
          <a:p>
            <a:endParaRPr lang="en-US" sz="3200" dirty="0">
              <a:latin typeface="Amasis MT Pro Black" panose="02040A04050005020304" pitchFamily="18" charset="0"/>
            </a:endParaRPr>
          </a:p>
          <a:p>
            <a:r>
              <a:rPr lang="en-US" sz="3200" dirty="0">
                <a:latin typeface="Amasis MT Pro Black" panose="02040A04050005020304" pitchFamily="18" charset="0"/>
              </a:rPr>
              <a:t>It’s not just a comparison of money spent: “We must look instead to the effect of segregation itself on public education.”</a:t>
            </a:r>
          </a:p>
          <a:p>
            <a:endParaRPr lang="en-US" sz="3200" dirty="0">
              <a:latin typeface="Amasis MT Pro Black" panose="02040A04050005020304" pitchFamily="18" charset="0"/>
            </a:endParaRPr>
          </a:p>
          <a:p>
            <a:pPr marL="0" indent="0">
              <a:buNone/>
            </a:pPr>
            <a:endParaRPr lang="en-US" sz="3200" dirty="0">
              <a:latin typeface="Amasis MT Pro Black" panose="02040A04050005020304" pitchFamily="18" charset="0"/>
            </a:endParaRPr>
          </a:p>
          <a:p>
            <a:pPr marL="0" indent="0">
              <a:buNone/>
            </a:pPr>
            <a:endParaRPr lang="en-US" sz="3200" dirty="0">
              <a:latin typeface="Amasis MT Pro Black" panose="02040A04050005020304" pitchFamily="18" charset="0"/>
            </a:endParaRPr>
          </a:p>
        </p:txBody>
      </p:sp>
    </p:spTree>
    <p:extLst>
      <p:ext uri="{BB962C8B-B14F-4D97-AF65-F5344CB8AC3E}">
        <p14:creationId xmlns:p14="http://schemas.microsoft.com/office/powerpoint/2010/main" val="152272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E2D2-23ED-908E-A4F4-A5AF44B0D735}"/>
              </a:ext>
            </a:extLst>
          </p:cNvPr>
          <p:cNvSpPr>
            <a:spLocks noGrp="1"/>
          </p:cNvSpPr>
          <p:nvPr>
            <p:ph type="title"/>
          </p:nvPr>
        </p:nvSpPr>
        <p:spPr/>
        <p:txBody>
          <a:bodyPr/>
          <a:lstStyle/>
          <a:p>
            <a:pPr algn="ctr"/>
            <a:r>
              <a:rPr lang="en-US" dirty="0">
                <a:latin typeface="Amasis MT Pro Black" panose="02040A04050005020304" pitchFamily="18" charset="0"/>
              </a:rPr>
              <a:t>OVERVIEW</a:t>
            </a:r>
          </a:p>
        </p:txBody>
      </p:sp>
      <p:sp>
        <p:nvSpPr>
          <p:cNvPr id="3" name="Content Placeholder 2">
            <a:extLst>
              <a:ext uri="{FF2B5EF4-FFF2-40B4-BE49-F238E27FC236}">
                <a16:creationId xmlns:a16="http://schemas.microsoft.com/office/drawing/2014/main" id="{0B734CC0-15B5-9182-3F18-A705AD49EF50}"/>
              </a:ext>
            </a:extLst>
          </p:cNvPr>
          <p:cNvSpPr>
            <a:spLocks noGrp="1"/>
          </p:cNvSpPr>
          <p:nvPr>
            <p:ph idx="1"/>
          </p:nvPr>
        </p:nvSpPr>
        <p:spPr/>
        <p:txBody>
          <a:bodyPr>
            <a:normAutofit/>
          </a:bodyPr>
          <a:lstStyle/>
          <a:p>
            <a:r>
              <a:rPr lang="en-US" sz="3200" dirty="0">
                <a:latin typeface="Amasis MT Pro Black" panose="02040A04050005020304" pitchFamily="18" charset="0"/>
              </a:rPr>
              <a:t>What does the Constitution say?</a:t>
            </a:r>
          </a:p>
          <a:p>
            <a:endParaRPr lang="en-US" sz="3200" dirty="0">
              <a:latin typeface="Amasis MT Pro Black" panose="02040A04050005020304" pitchFamily="18" charset="0"/>
            </a:endParaRPr>
          </a:p>
          <a:p>
            <a:r>
              <a:rPr lang="en-US" sz="3200" dirty="0">
                <a:latin typeface="Amasis MT Pro Black" panose="02040A04050005020304" pitchFamily="18" charset="0"/>
              </a:rPr>
              <a:t>Federalism and the economy</a:t>
            </a:r>
          </a:p>
          <a:p>
            <a:endParaRPr lang="en-US" sz="3200" dirty="0">
              <a:latin typeface="Amasis MT Pro Black" panose="02040A04050005020304" pitchFamily="18" charset="0"/>
            </a:endParaRPr>
          </a:p>
          <a:p>
            <a:r>
              <a:rPr lang="en-US" sz="3200" dirty="0">
                <a:latin typeface="Amasis MT Pro Black" panose="02040A04050005020304" pitchFamily="18" charset="0"/>
              </a:rPr>
              <a:t>Federalism and civil rights</a:t>
            </a:r>
          </a:p>
          <a:p>
            <a:endParaRPr lang="en-US" sz="3200" dirty="0">
              <a:latin typeface="Amasis MT Pro Black" panose="02040A04050005020304" pitchFamily="18" charset="0"/>
            </a:endParaRPr>
          </a:p>
          <a:p>
            <a:r>
              <a:rPr lang="en-US" sz="3200" dirty="0">
                <a:latin typeface="Amasis MT Pro Black" panose="02040A04050005020304" pitchFamily="18" charset="0"/>
              </a:rPr>
              <a:t>Enforcing federalism</a:t>
            </a:r>
          </a:p>
        </p:txBody>
      </p:sp>
    </p:spTree>
    <p:extLst>
      <p:ext uri="{BB962C8B-B14F-4D97-AF65-F5344CB8AC3E}">
        <p14:creationId xmlns:p14="http://schemas.microsoft.com/office/powerpoint/2010/main" val="32333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81F7C-1E49-3606-05F4-785C6ABC7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03EBBB-3407-8179-2C74-F7226D9327BB}"/>
              </a:ext>
            </a:extLst>
          </p:cNvPr>
          <p:cNvSpPr>
            <a:spLocks noGrp="1"/>
          </p:cNvSpPr>
          <p:nvPr>
            <p:ph type="title"/>
          </p:nvPr>
        </p:nvSpPr>
        <p:spPr/>
        <p:txBody>
          <a:bodyPr>
            <a:normAutofit/>
          </a:bodyPr>
          <a:lstStyle/>
          <a:p>
            <a:pPr algn="ctr"/>
            <a:r>
              <a:rPr lang="en-US" dirty="0">
                <a:latin typeface="Amasis MT Pro Black" panose="02040A04050005020304" pitchFamily="18" charset="0"/>
              </a:rPr>
              <a:t>BROWN V. BOARD OF EDUCATION</a:t>
            </a:r>
          </a:p>
        </p:txBody>
      </p:sp>
      <p:sp>
        <p:nvSpPr>
          <p:cNvPr id="3" name="Content Placeholder 2">
            <a:extLst>
              <a:ext uri="{FF2B5EF4-FFF2-40B4-BE49-F238E27FC236}">
                <a16:creationId xmlns:a16="http://schemas.microsoft.com/office/drawing/2014/main" id="{71C07345-C463-9834-CD0F-74C0B8529D50}"/>
              </a:ext>
            </a:extLst>
          </p:cNvPr>
          <p:cNvSpPr>
            <a:spLocks noGrp="1"/>
          </p:cNvSpPr>
          <p:nvPr>
            <p:ph idx="1"/>
          </p:nvPr>
        </p:nvSpPr>
        <p:spPr/>
        <p:txBody>
          <a:bodyPr>
            <a:normAutofit/>
          </a:bodyPr>
          <a:lstStyle/>
          <a:p>
            <a:r>
              <a:rPr lang="en-US" sz="3200" dirty="0">
                <a:latin typeface="Amasis MT Pro Black" panose="02040A04050005020304" pitchFamily="18" charset="0"/>
              </a:rPr>
              <a:t>“Does segregation of children in public schools solely on the basis of race, even though the physical facilities and other ‘tangible’ factors may be equal, deprive the children of the minority group of equal educational opportunities? We believe that it does.”</a:t>
            </a:r>
          </a:p>
          <a:p>
            <a:endParaRPr lang="en-US" sz="3200" dirty="0">
              <a:latin typeface="Amasis MT Pro Black" panose="02040A04050005020304" pitchFamily="18" charset="0"/>
            </a:endParaRPr>
          </a:p>
          <a:p>
            <a:r>
              <a:rPr lang="en-US" sz="3200" dirty="0">
                <a:latin typeface="Amasis MT Pro Black" panose="02040A04050005020304" pitchFamily="18" charset="0"/>
              </a:rPr>
              <a:t>SCOTUS overruled Plessy v. Ferguson</a:t>
            </a:r>
          </a:p>
        </p:txBody>
      </p:sp>
    </p:spTree>
    <p:extLst>
      <p:ext uri="{BB962C8B-B14F-4D97-AF65-F5344CB8AC3E}">
        <p14:creationId xmlns:p14="http://schemas.microsoft.com/office/powerpoint/2010/main" val="2114085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9BB69-FDEF-8597-5954-B9DFA57D5E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3317C-0E0C-EFE4-1F57-5B0C33E8A941}"/>
              </a:ext>
            </a:extLst>
          </p:cNvPr>
          <p:cNvSpPr>
            <a:spLocks noGrp="1"/>
          </p:cNvSpPr>
          <p:nvPr>
            <p:ph type="title"/>
          </p:nvPr>
        </p:nvSpPr>
        <p:spPr/>
        <p:txBody>
          <a:bodyPr>
            <a:normAutofit/>
          </a:bodyPr>
          <a:lstStyle/>
          <a:p>
            <a:pPr algn="ctr"/>
            <a:r>
              <a:rPr lang="en-US" dirty="0">
                <a:latin typeface="Amasis MT Pro Black" panose="02040A04050005020304" pitchFamily="18" charset="0"/>
              </a:rPr>
              <a:t>BROWN V. BOARD OF EDUCATION</a:t>
            </a:r>
          </a:p>
        </p:txBody>
      </p:sp>
      <p:sp>
        <p:nvSpPr>
          <p:cNvPr id="3" name="Content Placeholder 2">
            <a:extLst>
              <a:ext uri="{FF2B5EF4-FFF2-40B4-BE49-F238E27FC236}">
                <a16:creationId xmlns:a16="http://schemas.microsoft.com/office/drawing/2014/main" id="{D811CB09-873E-E583-76CE-CC1709AF2FC6}"/>
              </a:ext>
            </a:extLst>
          </p:cNvPr>
          <p:cNvSpPr>
            <a:spLocks noGrp="1"/>
          </p:cNvSpPr>
          <p:nvPr>
            <p:ph idx="1"/>
          </p:nvPr>
        </p:nvSpPr>
        <p:spPr/>
        <p:txBody>
          <a:bodyPr>
            <a:normAutofit lnSpcReduction="10000"/>
          </a:bodyPr>
          <a:lstStyle/>
          <a:p>
            <a:r>
              <a:rPr lang="en-US" sz="3200" dirty="0">
                <a:latin typeface="Amasis MT Pro Black" panose="02040A04050005020304" pitchFamily="18" charset="0"/>
              </a:rPr>
              <a:t>The decision represents, for our purposes, a massive shift of power from states (and local districts) to the federal government.</a:t>
            </a:r>
          </a:p>
          <a:p>
            <a:endParaRPr lang="en-US" sz="3200" dirty="0">
              <a:latin typeface="Amasis MT Pro Black" panose="02040A04050005020304" pitchFamily="18" charset="0"/>
            </a:endParaRPr>
          </a:p>
          <a:p>
            <a:r>
              <a:rPr lang="en-US" sz="3200" dirty="0">
                <a:latin typeface="Amasis MT Pro Black" panose="02040A04050005020304" pitchFamily="18" charset="0"/>
              </a:rPr>
              <a:t>By 1980, Congress had created a Department of Education</a:t>
            </a:r>
          </a:p>
          <a:p>
            <a:endParaRPr lang="en-US" sz="3200" dirty="0">
              <a:latin typeface="Amasis MT Pro Black" panose="02040A04050005020304" pitchFamily="18" charset="0"/>
            </a:endParaRPr>
          </a:p>
          <a:p>
            <a:r>
              <a:rPr lang="en-US" sz="3200" dirty="0">
                <a:latin typeface="Amasis MT Pro Black" panose="02040A04050005020304" pitchFamily="18" charset="0"/>
              </a:rPr>
              <a:t>President Trump wants to get the feds out of the education business</a:t>
            </a:r>
          </a:p>
        </p:txBody>
      </p:sp>
      <p:pic>
        <p:nvPicPr>
          <p:cNvPr id="4" name="Picture 3">
            <a:extLst>
              <a:ext uri="{FF2B5EF4-FFF2-40B4-BE49-F238E27FC236}">
                <a16:creationId xmlns:a16="http://schemas.microsoft.com/office/drawing/2014/main" id="{AC94C0DD-6316-CDBA-F62A-1C41AFE2C2B1}"/>
              </a:ext>
            </a:extLst>
          </p:cNvPr>
          <p:cNvPicPr>
            <a:picLocks noChangeAspect="1"/>
          </p:cNvPicPr>
          <p:nvPr/>
        </p:nvPicPr>
        <p:blipFill>
          <a:blip r:embed="rId2"/>
          <a:stretch>
            <a:fillRect/>
          </a:stretch>
        </p:blipFill>
        <p:spPr>
          <a:xfrm>
            <a:off x="837744" y="511811"/>
            <a:ext cx="10516511" cy="5834378"/>
          </a:xfrm>
          <a:prstGeom prst="rect">
            <a:avLst/>
          </a:prstGeom>
        </p:spPr>
      </p:pic>
    </p:spTree>
    <p:extLst>
      <p:ext uri="{BB962C8B-B14F-4D97-AF65-F5344CB8AC3E}">
        <p14:creationId xmlns:p14="http://schemas.microsoft.com/office/powerpoint/2010/main" val="573586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7ACD7-76E3-F1D6-EEA9-ECC6394B7E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3BA782-3BFF-ABD8-BE14-7A621F6E5647}"/>
              </a:ext>
            </a:extLst>
          </p:cNvPr>
          <p:cNvSpPr>
            <a:spLocks noGrp="1"/>
          </p:cNvSpPr>
          <p:nvPr>
            <p:ph type="title"/>
          </p:nvPr>
        </p:nvSpPr>
        <p:spPr/>
        <p:txBody>
          <a:bodyPr>
            <a:normAutofit/>
          </a:bodyPr>
          <a:lstStyle/>
          <a:p>
            <a:pPr algn="ctr"/>
            <a:r>
              <a:rPr lang="en-US" dirty="0">
                <a:latin typeface="Amasis MT Pro Black" panose="02040A04050005020304" pitchFamily="18" charset="0"/>
              </a:rPr>
              <a:t>CIVIL RIGHTS &amp; INVESTIGATION</a:t>
            </a:r>
          </a:p>
        </p:txBody>
      </p:sp>
      <p:sp>
        <p:nvSpPr>
          <p:cNvPr id="3" name="Content Placeholder 2">
            <a:extLst>
              <a:ext uri="{FF2B5EF4-FFF2-40B4-BE49-F238E27FC236}">
                <a16:creationId xmlns:a16="http://schemas.microsoft.com/office/drawing/2014/main" id="{5A3128BF-5045-8066-C879-4D5A3015AB52}"/>
              </a:ext>
            </a:extLst>
          </p:cNvPr>
          <p:cNvSpPr>
            <a:spLocks noGrp="1"/>
          </p:cNvSpPr>
          <p:nvPr>
            <p:ph idx="1"/>
          </p:nvPr>
        </p:nvSpPr>
        <p:spPr/>
        <p:txBody>
          <a:bodyPr>
            <a:noAutofit/>
          </a:bodyPr>
          <a:lstStyle/>
          <a:p>
            <a:r>
              <a:rPr lang="en-US" sz="3200" dirty="0">
                <a:latin typeface="Amasis MT Pro Black" panose="02040A04050005020304" pitchFamily="18" charset="0"/>
              </a:rPr>
              <a:t>Some civil rights investigations were critical</a:t>
            </a:r>
          </a:p>
          <a:p>
            <a:endParaRPr lang="en-US" sz="3200" dirty="0">
              <a:latin typeface="Amasis MT Pro Black" panose="02040A04050005020304" pitchFamily="18" charset="0"/>
            </a:endParaRPr>
          </a:p>
          <a:p>
            <a:r>
              <a:rPr lang="en-US" sz="3200" dirty="0">
                <a:latin typeface="Amasis MT Pro Black" panose="02040A04050005020304" pitchFamily="18" charset="0"/>
              </a:rPr>
              <a:t>Mississippi Burning, Emmit Till, Rodney King</a:t>
            </a:r>
          </a:p>
          <a:p>
            <a:endParaRPr lang="en-US" sz="3200" dirty="0">
              <a:latin typeface="Amasis MT Pro Black" panose="02040A04050005020304" pitchFamily="18" charset="0"/>
            </a:endParaRPr>
          </a:p>
          <a:p>
            <a:r>
              <a:rPr lang="en-US" sz="3200" dirty="0">
                <a:latin typeface="Amasis MT Pro Black" panose="02040A04050005020304" pitchFamily="18" charset="0"/>
              </a:rPr>
              <a:t>States were unwilling or unable</a:t>
            </a:r>
          </a:p>
          <a:p>
            <a:endParaRPr lang="en-US" sz="3200" dirty="0">
              <a:latin typeface="Amasis MT Pro Black" panose="02040A04050005020304" pitchFamily="18" charset="0"/>
            </a:endParaRPr>
          </a:p>
          <a:p>
            <a:r>
              <a:rPr lang="en-US" sz="3200" dirty="0">
                <a:latin typeface="Amasis MT Pro Black" panose="02040A04050005020304" pitchFamily="18" charset="0"/>
              </a:rPr>
              <a:t>In Minnesota, the script is flipped</a:t>
            </a:r>
          </a:p>
          <a:p>
            <a:pPr marL="0" indent="0">
              <a:buNone/>
            </a:pPr>
            <a:endParaRPr lang="en-US" sz="3200" dirty="0">
              <a:latin typeface="Amasis MT Pro Black" panose="02040A04050005020304" pitchFamily="18" charset="0"/>
            </a:endParaRPr>
          </a:p>
        </p:txBody>
      </p:sp>
    </p:spTree>
    <p:extLst>
      <p:ext uri="{BB962C8B-B14F-4D97-AF65-F5344CB8AC3E}">
        <p14:creationId xmlns:p14="http://schemas.microsoft.com/office/powerpoint/2010/main" val="273850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5178F-C350-FD8D-D274-78A57D787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B9B13-F607-450B-C7F4-58943549A2CF}"/>
              </a:ext>
            </a:extLst>
          </p:cNvPr>
          <p:cNvSpPr>
            <a:spLocks noGrp="1"/>
          </p:cNvSpPr>
          <p:nvPr>
            <p:ph type="title"/>
          </p:nvPr>
        </p:nvSpPr>
        <p:spPr/>
        <p:txBody>
          <a:bodyPr>
            <a:normAutofit/>
          </a:bodyPr>
          <a:lstStyle/>
          <a:p>
            <a:pPr algn="ctr"/>
            <a:r>
              <a:rPr lang="en-US" dirty="0">
                <a:latin typeface="Amasis MT Pro Black" panose="02040A04050005020304" pitchFamily="18" charset="0"/>
              </a:rPr>
              <a:t>CIVIL RIGHTS &amp; COMMERCE</a:t>
            </a:r>
          </a:p>
        </p:txBody>
      </p:sp>
      <p:sp>
        <p:nvSpPr>
          <p:cNvPr id="3" name="Content Placeholder 2">
            <a:extLst>
              <a:ext uri="{FF2B5EF4-FFF2-40B4-BE49-F238E27FC236}">
                <a16:creationId xmlns:a16="http://schemas.microsoft.com/office/drawing/2014/main" id="{31A8F2E3-EF66-BE97-9AF3-E717E1A822AA}"/>
              </a:ext>
            </a:extLst>
          </p:cNvPr>
          <p:cNvSpPr>
            <a:spLocks noGrp="1"/>
          </p:cNvSpPr>
          <p:nvPr>
            <p:ph idx="1"/>
          </p:nvPr>
        </p:nvSpPr>
        <p:spPr/>
        <p:txBody>
          <a:bodyPr>
            <a:noAutofit/>
          </a:bodyPr>
          <a:lstStyle/>
          <a:p>
            <a:r>
              <a:rPr lang="en-US" sz="3200" dirty="0">
                <a:latin typeface="Amasis MT Pro Black" panose="02040A04050005020304" pitchFamily="18" charset="0"/>
              </a:rPr>
              <a:t>An increase in federal civil rights power has occurred in commerce as well as education</a:t>
            </a:r>
          </a:p>
          <a:p>
            <a:r>
              <a:rPr lang="en-US" sz="3200" dirty="0">
                <a:latin typeface="Amasis MT Pro Black" panose="02040A04050005020304" pitchFamily="18" charset="0"/>
              </a:rPr>
              <a:t>Heart of Atlanta Motel (1964)</a:t>
            </a:r>
          </a:p>
          <a:p>
            <a:pPr lvl="1"/>
            <a:r>
              <a:rPr lang="en-US" sz="3200" dirty="0">
                <a:latin typeface="Amasis MT Pro Black" panose="02040A04050005020304" pitchFamily="18" charset="0"/>
              </a:rPr>
              <a:t>Some guests came from out of state</a:t>
            </a:r>
          </a:p>
          <a:p>
            <a:pPr lvl="1"/>
            <a:r>
              <a:rPr lang="en-US" sz="3200" dirty="0">
                <a:latin typeface="Amasis MT Pro Black" panose="02040A04050005020304" pitchFamily="18" charset="0"/>
              </a:rPr>
              <a:t>That makes it interstate commerce</a:t>
            </a:r>
          </a:p>
          <a:p>
            <a:pPr lvl="1"/>
            <a:r>
              <a:rPr lang="en-US" sz="3200" dirty="0">
                <a:latin typeface="Amasis MT Pro Black" panose="02040A04050005020304" pitchFamily="18" charset="0"/>
              </a:rPr>
              <a:t>Subjects the hotel to a federal ban on discrimination</a:t>
            </a:r>
          </a:p>
        </p:txBody>
      </p:sp>
    </p:spTree>
    <p:extLst>
      <p:ext uri="{BB962C8B-B14F-4D97-AF65-F5344CB8AC3E}">
        <p14:creationId xmlns:p14="http://schemas.microsoft.com/office/powerpoint/2010/main" val="106678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27972-90C8-8538-C873-999317B49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5BE85-F4B4-1978-FF21-5E52866A0D26}"/>
              </a:ext>
            </a:extLst>
          </p:cNvPr>
          <p:cNvSpPr>
            <a:spLocks noGrp="1"/>
          </p:cNvSpPr>
          <p:nvPr>
            <p:ph type="title"/>
          </p:nvPr>
        </p:nvSpPr>
        <p:spPr/>
        <p:txBody>
          <a:bodyPr>
            <a:normAutofit/>
          </a:bodyPr>
          <a:lstStyle/>
          <a:p>
            <a:pPr algn="ctr"/>
            <a:r>
              <a:rPr lang="en-US" dirty="0">
                <a:latin typeface="Amasis MT Pro Black" panose="02040A04050005020304" pitchFamily="18" charset="0"/>
              </a:rPr>
              <a:t>THE SECOND CONCLUSION</a:t>
            </a:r>
          </a:p>
        </p:txBody>
      </p:sp>
      <p:sp>
        <p:nvSpPr>
          <p:cNvPr id="3" name="Content Placeholder 2">
            <a:extLst>
              <a:ext uri="{FF2B5EF4-FFF2-40B4-BE49-F238E27FC236}">
                <a16:creationId xmlns:a16="http://schemas.microsoft.com/office/drawing/2014/main" id="{7AB32B36-5434-850A-903D-995C5264255B}"/>
              </a:ext>
            </a:extLst>
          </p:cNvPr>
          <p:cNvSpPr>
            <a:spLocks noGrp="1"/>
          </p:cNvSpPr>
          <p:nvPr>
            <p:ph idx="1"/>
          </p:nvPr>
        </p:nvSpPr>
        <p:spPr/>
        <p:txBody>
          <a:bodyPr>
            <a:noAutofit/>
          </a:bodyPr>
          <a:lstStyle/>
          <a:p>
            <a:r>
              <a:rPr lang="en-US" sz="3200" dirty="0">
                <a:latin typeface="Amasis MT Pro Black" panose="02040A04050005020304" pitchFamily="18" charset="0"/>
              </a:rPr>
              <a:t>The civil rights trend, like the economic trend, has been a shift to federal power</a:t>
            </a:r>
          </a:p>
          <a:p>
            <a:endParaRPr lang="en-US" sz="3200" dirty="0">
              <a:latin typeface="Amasis MT Pro Black" panose="02040A04050005020304" pitchFamily="18" charset="0"/>
            </a:endParaRPr>
          </a:p>
          <a:p>
            <a:r>
              <a:rPr lang="en-US" sz="3200" dirty="0">
                <a:latin typeface="Amasis MT Pro Black" panose="02040A04050005020304" pitchFamily="18" charset="0"/>
              </a:rPr>
              <a:t>The Civil War</a:t>
            </a:r>
          </a:p>
          <a:p>
            <a:endParaRPr lang="en-US" sz="3200" dirty="0">
              <a:latin typeface="Amasis MT Pro Black" panose="02040A04050005020304" pitchFamily="18" charset="0"/>
            </a:endParaRPr>
          </a:p>
          <a:p>
            <a:r>
              <a:rPr lang="en-US" sz="3200" dirty="0">
                <a:latin typeface="Amasis MT Pro Black" panose="02040A04050005020304" pitchFamily="18" charset="0"/>
              </a:rPr>
              <a:t>Our beliefs have changed</a:t>
            </a:r>
          </a:p>
        </p:txBody>
      </p:sp>
    </p:spTree>
    <p:extLst>
      <p:ext uri="{BB962C8B-B14F-4D97-AF65-F5344CB8AC3E}">
        <p14:creationId xmlns:p14="http://schemas.microsoft.com/office/powerpoint/2010/main" val="2581642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4B5D0-E725-2566-DA89-E46EF32441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A24E3-978E-AFBB-087C-0E082001A646}"/>
              </a:ext>
            </a:extLst>
          </p:cNvPr>
          <p:cNvSpPr>
            <a:spLocks noGrp="1"/>
          </p:cNvSpPr>
          <p:nvPr>
            <p:ph type="title"/>
          </p:nvPr>
        </p:nvSpPr>
        <p:spPr/>
        <p:txBody>
          <a:bodyPr>
            <a:normAutofit/>
          </a:bodyPr>
          <a:lstStyle/>
          <a:p>
            <a:pPr algn="ctr"/>
            <a:r>
              <a:rPr lang="en-US" dirty="0">
                <a:latin typeface="Amasis MT Pro Black" panose="02040A04050005020304" pitchFamily="18" charset="0"/>
              </a:rPr>
              <a:t>ENFORCEMENT</a:t>
            </a:r>
          </a:p>
        </p:txBody>
      </p:sp>
      <p:sp>
        <p:nvSpPr>
          <p:cNvPr id="3" name="Content Placeholder 2">
            <a:extLst>
              <a:ext uri="{FF2B5EF4-FFF2-40B4-BE49-F238E27FC236}">
                <a16:creationId xmlns:a16="http://schemas.microsoft.com/office/drawing/2014/main" id="{5E542D32-1E78-FAE0-43A9-BB94CE4FF99E}"/>
              </a:ext>
            </a:extLst>
          </p:cNvPr>
          <p:cNvSpPr>
            <a:spLocks noGrp="1"/>
          </p:cNvSpPr>
          <p:nvPr>
            <p:ph idx="1"/>
          </p:nvPr>
        </p:nvSpPr>
        <p:spPr/>
        <p:txBody>
          <a:bodyPr>
            <a:noAutofit/>
          </a:bodyPr>
          <a:lstStyle/>
          <a:p>
            <a:r>
              <a:rPr lang="en-US" sz="3200" dirty="0">
                <a:latin typeface="Amasis MT Pro Black" panose="02040A04050005020304" pitchFamily="18" charset="0"/>
              </a:rPr>
              <a:t>The ‘least dangerous branch has no enforcement power</a:t>
            </a:r>
          </a:p>
          <a:p>
            <a:r>
              <a:rPr lang="en-US" sz="3200" dirty="0">
                <a:latin typeface="Amasis MT Pro Black" panose="02040A04050005020304" pitchFamily="18" charset="0"/>
              </a:rPr>
              <a:t>We’ve discussed Jackson and Eisenhower</a:t>
            </a:r>
          </a:p>
          <a:p>
            <a:r>
              <a:rPr lang="en-US" sz="3200" dirty="0">
                <a:latin typeface="Amasis MT Pro Black" panose="02040A04050005020304" pitchFamily="18" charset="0"/>
              </a:rPr>
              <a:t>Another enforcement method – a lawsuit</a:t>
            </a:r>
          </a:p>
          <a:p>
            <a:r>
              <a:rPr lang="en-US" sz="3200" dirty="0">
                <a:latin typeface="Amasis MT Pro Black" panose="02040A04050005020304" pitchFamily="18" charset="0"/>
              </a:rPr>
              <a:t>Republican states sue democratic presidents and democratic states sue republican presidents</a:t>
            </a:r>
          </a:p>
          <a:p>
            <a:r>
              <a:rPr lang="en-US" sz="3200" dirty="0">
                <a:latin typeface="Amasis MT Pro Black" panose="02040A04050005020304" pitchFamily="18" charset="0"/>
              </a:rPr>
              <a:t>I’m honestly not </a:t>
            </a:r>
            <a:r>
              <a:rPr lang="en-US" sz="3200">
                <a:latin typeface="Amasis MT Pro Black" panose="02040A04050005020304" pitchFamily="18" charset="0"/>
              </a:rPr>
              <a:t>as cynical </a:t>
            </a:r>
            <a:r>
              <a:rPr lang="en-US" sz="3200" dirty="0">
                <a:latin typeface="Amasis MT Pro Black" panose="02040A04050005020304" pitchFamily="18" charset="0"/>
              </a:rPr>
              <a:t>as that may sound</a:t>
            </a:r>
          </a:p>
        </p:txBody>
      </p:sp>
    </p:spTree>
    <p:extLst>
      <p:ext uri="{BB962C8B-B14F-4D97-AF65-F5344CB8AC3E}">
        <p14:creationId xmlns:p14="http://schemas.microsoft.com/office/powerpoint/2010/main" val="136120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FC83A-04CB-6A73-44DF-1DC3FD602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AC7FB7-8DC5-2E1A-A9E6-DF5C1668124E}"/>
              </a:ext>
            </a:extLst>
          </p:cNvPr>
          <p:cNvSpPr>
            <a:spLocks noGrp="1"/>
          </p:cNvSpPr>
          <p:nvPr>
            <p:ph type="title"/>
          </p:nvPr>
        </p:nvSpPr>
        <p:spPr/>
        <p:txBody>
          <a:bodyPr>
            <a:normAutofit/>
          </a:bodyPr>
          <a:lstStyle/>
          <a:p>
            <a:pPr algn="ctr"/>
            <a:r>
              <a:rPr lang="en-US" dirty="0">
                <a:latin typeface="Amasis MT Pro Black" panose="02040A04050005020304" pitchFamily="18" charset="0"/>
              </a:rPr>
              <a:t>THE CONSTITUTION</a:t>
            </a:r>
          </a:p>
        </p:txBody>
      </p:sp>
      <p:sp>
        <p:nvSpPr>
          <p:cNvPr id="3" name="Content Placeholder 2">
            <a:extLst>
              <a:ext uri="{FF2B5EF4-FFF2-40B4-BE49-F238E27FC236}">
                <a16:creationId xmlns:a16="http://schemas.microsoft.com/office/drawing/2014/main" id="{6BA13929-CF55-8196-31C0-742E6AFC2B27}"/>
              </a:ext>
            </a:extLst>
          </p:cNvPr>
          <p:cNvSpPr>
            <a:spLocks noGrp="1"/>
          </p:cNvSpPr>
          <p:nvPr>
            <p:ph idx="1"/>
          </p:nvPr>
        </p:nvSpPr>
        <p:spPr/>
        <p:txBody>
          <a:bodyPr>
            <a:normAutofit fontScale="92500"/>
          </a:bodyPr>
          <a:lstStyle/>
          <a:p>
            <a:r>
              <a:rPr lang="en-US" sz="3200" dirty="0">
                <a:latin typeface="Amasis MT Pro Black" panose="02040A04050005020304" pitchFamily="18" charset="0"/>
              </a:rPr>
              <a:t>The Constitution replaced the Articles of Confederation</a:t>
            </a:r>
          </a:p>
          <a:p>
            <a:endParaRPr lang="en-US" sz="3200" dirty="0">
              <a:latin typeface="Amasis MT Pro Black" panose="02040A04050005020304" pitchFamily="18" charset="0"/>
            </a:endParaRPr>
          </a:p>
          <a:p>
            <a:r>
              <a:rPr lang="en-US" sz="3200" dirty="0">
                <a:latin typeface="Amasis MT Pro Black" panose="02040A04050005020304" pitchFamily="18" charset="0"/>
              </a:rPr>
              <a:t>States viewed themselves as largely independent</a:t>
            </a:r>
          </a:p>
          <a:p>
            <a:endParaRPr lang="en-US" sz="3200" dirty="0">
              <a:latin typeface="Amasis MT Pro Black" panose="02040A04050005020304" pitchFamily="18" charset="0"/>
            </a:endParaRPr>
          </a:p>
          <a:p>
            <a:r>
              <a:rPr lang="en-US" sz="3200" dirty="0">
                <a:latin typeface="Amasis MT Pro Black" panose="02040A04050005020304" pitchFamily="18" charset="0"/>
              </a:rPr>
              <a:t>The Constitution strengthened federal power</a:t>
            </a:r>
          </a:p>
          <a:p>
            <a:endParaRPr lang="en-US" sz="3200" dirty="0">
              <a:latin typeface="Amasis MT Pro Black" panose="02040A04050005020304" pitchFamily="18" charset="0"/>
            </a:endParaRPr>
          </a:p>
          <a:p>
            <a:r>
              <a:rPr lang="en-US" sz="3200" dirty="0">
                <a:latin typeface="Amasis MT Pro Black" panose="02040A04050005020304" pitchFamily="18" charset="0"/>
              </a:rPr>
              <a:t>But still limited it – enumerated powers</a:t>
            </a:r>
          </a:p>
        </p:txBody>
      </p:sp>
    </p:spTree>
    <p:extLst>
      <p:ext uri="{BB962C8B-B14F-4D97-AF65-F5344CB8AC3E}">
        <p14:creationId xmlns:p14="http://schemas.microsoft.com/office/powerpoint/2010/main" val="335587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4002B-DC58-3CEB-0B2F-CE8A7C8943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42598-CCD9-BA4C-1658-98709684FDCE}"/>
              </a:ext>
            </a:extLst>
          </p:cNvPr>
          <p:cNvSpPr>
            <a:spLocks noGrp="1"/>
          </p:cNvSpPr>
          <p:nvPr>
            <p:ph type="title"/>
          </p:nvPr>
        </p:nvSpPr>
        <p:spPr/>
        <p:txBody>
          <a:bodyPr>
            <a:normAutofit/>
          </a:bodyPr>
          <a:lstStyle/>
          <a:p>
            <a:pPr algn="ctr"/>
            <a:r>
              <a:rPr lang="en-US" dirty="0">
                <a:latin typeface="Amasis MT Pro Black" panose="02040A04050005020304" pitchFamily="18" charset="0"/>
              </a:rPr>
              <a:t>THE CONSTITUTION</a:t>
            </a:r>
          </a:p>
        </p:txBody>
      </p:sp>
      <p:sp>
        <p:nvSpPr>
          <p:cNvPr id="3" name="Content Placeholder 2">
            <a:extLst>
              <a:ext uri="{FF2B5EF4-FFF2-40B4-BE49-F238E27FC236}">
                <a16:creationId xmlns:a16="http://schemas.microsoft.com/office/drawing/2014/main" id="{3D43EED4-58B4-7E49-2511-4F2F2AB34330}"/>
              </a:ext>
            </a:extLst>
          </p:cNvPr>
          <p:cNvSpPr>
            <a:spLocks noGrp="1"/>
          </p:cNvSpPr>
          <p:nvPr>
            <p:ph idx="1"/>
          </p:nvPr>
        </p:nvSpPr>
        <p:spPr/>
        <p:txBody>
          <a:bodyPr>
            <a:normAutofit/>
          </a:bodyPr>
          <a:lstStyle/>
          <a:p>
            <a:r>
              <a:rPr lang="en-US" sz="3200" dirty="0">
                <a:latin typeface="Amasis MT Pro Black" panose="02040A04050005020304" pitchFamily="18" charset="0"/>
              </a:rPr>
              <a:t>The Tenth sets forth the basic principle of federalism</a:t>
            </a:r>
          </a:p>
          <a:p>
            <a:pPr marL="0" indent="0">
              <a:buNone/>
            </a:pPr>
            <a:endParaRPr lang="en-US" sz="3200" dirty="0">
              <a:latin typeface="Amasis MT Pro Black" panose="02040A04050005020304" pitchFamily="18" charset="0"/>
            </a:endParaRPr>
          </a:p>
          <a:p>
            <a:r>
              <a:rPr lang="en-US" sz="3200" dirty="0">
                <a:latin typeface="Amasis MT Pro Black" panose="02040A04050005020304" pitchFamily="18" charset="0"/>
              </a:rPr>
              <a:t>Powers not expressly given to the feds are reserved to the states or the people</a:t>
            </a:r>
          </a:p>
          <a:p>
            <a:endParaRPr lang="en-US" sz="3200" dirty="0">
              <a:latin typeface="Amasis MT Pro Black" panose="02040A04050005020304" pitchFamily="18" charset="0"/>
            </a:endParaRPr>
          </a:p>
          <a:p>
            <a:r>
              <a:rPr lang="en-US" sz="3200" dirty="0">
                <a:latin typeface="Amasis MT Pro Black" panose="02040A04050005020304" pitchFamily="18" charset="0"/>
              </a:rPr>
              <a:t>Power has since shifted dramatically towards the federal government</a:t>
            </a:r>
          </a:p>
        </p:txBody>
      </p:sp>
    </p:spTree>
    <p:extLst>
      <p:ext uri="{BB962C8B-B14F-4D97-AF65-F5344CB8AC3E}">
        <p14:creationId xmlns:p14="http://schemas.microsoft.com/office/powerpoint/2010/main" val="62532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43B1E-96A7-1957-F537-23095194FC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1DECE1-AD89-3579-803F-4FA0A59EA9CE}"/>
              </a:ext>
            </a:extLst>
          </p:cNvPr>
          <p:cNvSpPr>
            <a:spLocks noGrp="1"/>
          </p:cNvSpPr>
          <p:nvPr>
            <p:ph type="title"/>
          </p:nvPr>
        </p:nvSpPr>
        <p:spPr/>
        <p:txBody>
          <a:bodyPr>
            <a:normAutofit/>
          </a:bodyPr>
          <a:lstStyle/>
          <a:p>
            <a:pPr algn="ctr"/>
            <a:r>
              <a:rPr lang="en-US" dirty="0">
                <a:latin typeface="Amasis MT Pro Black" panose="02040A04050005020304" pitchFamily="18" charset="0"/>
              </a:rPr>
              <a:t>THE SHIFT IN POWER</a:t>
            </a:r>
          </a:p>
        </p:txBody>
      </p:sp>
      <p:sp>
        <p:nvSpPr>
          <p:cNvPr id="3" name="Content Placeholder 2">
            <a:extLst>
              <a:ext uri="{FF2B5EF4-FFF2-40B4-BE49-F238E27FC236}">
                <a16:creationId xmlns:a16="http://schemas.microsoft.com/office/drawing/2014/main" id="{8CB744F0-566F-19EE-909E-CB44A2118F54}"/>
              </a:ext>
            </a:extLst>
          </p:cNvPr>
          <p:cNvSpPr>
            <a:spLocks noGrp="1"/>
          </p:cNvSpPr>
          <p:nvPr>
            <p:ph idx="1"/>
          </p:nvPr>
        </p:nvSpPr>
        <p:spPr/>
        <p:txBody>
          <a:bodyPr>
            <a:normAutofit/>
          </a:bodyPr>
          <a:lstStyle/>
          <a:p>
            <a:r>
              <a:rPr lang="en-US" sz="3200" dirty="0">
                <a:latin typeface="Amasis MT Pro Black" panose="02040A04050005020304" pitchFamily="18" charset="0"/>
              </a:rPr>
              <a:t>Changed economic circumstances</a:t>
            </a:r>
          </a:p>
          <a:p>
            <a:pPr lvl="1"/>
            <a:r>
              <a:rPr lang="en-US" sz="3200" dirty="0">
                <a:latin typeface="Amasis MT Pro Black" panose="02040A04050005020304" pitchFamily="18" charset="0"/>
              </a:rPr>
              <a:t>Economy is different</a:t>
            </a:r>
          </a:p>
          <a:p>
            <a:pPr lvl="1"/>
            <a:r>
              <a:rPr lang="en-US" sz="3200" dirty="0">
                <a:latin typeface="Amasis MT Pro Black" panose="02040A04050005020304" pitchFamily="18" charset="0"/>
              </a:rPr>
              <a:t>Great depression responses</a:t>
            </a:r>
          </a:p>
          <a:p>
            <a:endParaRPr lang="en-US" sz="3200" dirty="0">
              <a:latin typeface="Amasis MT Pro Black" panose="02040A04050005020304" pitchFamily="18" charset="0"/>
            </a:endParaRPr>
          </a:p>
          <a:p>
            <a:r>
              <a:rPr lang="en-US" sz="3200" dirty="0">
                <a:latin typeface="Amasis MT Pro Black" panose="02040A04050005020304" pitchFamily="18" charset="0"/>
              </a:rPr>
              <a:t>The Civil war and the 14</a:t>
            </a:r>
            <a:r>
              <a:rPr lang="en-US" sz="3200" baseline="30000" dirty="0">
                <a:latin typeface="Amasis MT Pro Black" panose="02040A04050005020304" pitchFamily="18" charset="0"/>
              </a:rPr>
              <a:t>th</a:t>
            </a:r>
            <a:r>
              <a:rPr lang="en-US" sz="3200" dirty="0">
                <a:latin typeface="Amasis MT Pro Black" panose="02040A04050005020304" pitchFamily="18" charset="0"/>
              </a:rPr>
              <a:t> Amendment</a:t>
            </a:r>
          </a:p>
          <a:p>
            <a:pPr lvl="1"/>
            <a:r>
              <a:rPr lang="en-US" sz="3200" dirty="0">
                <a:latin typeface="Amasis MT Pro Black" panose="02040A04050005020304" pitchFamily="18" charset="0"/>
              </a:rPr>
              <a:t>Civil rights fights</a:t>
            </a:r>
          </a:p>
        </p:txBody>
      </p:sp>
    </p:spTree>
    <p:extLst>
      <p:ext uri="{BB962C8B-B14F-4D97-AF65-F5344CB8AC3E}">
        <p14:creationId xmlns:p14="http://schemas.microsoft.com/office/powerpoint/2010/main" val="22831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1144C-6F1E-2801-0C6E-9B4C4EAD8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F79E17-F214-C5B5-C4D3-317095DF89C5}"/>
              </a:ext>
            </a:extLst>
          </p:cNvPr>
          <p:cNvSpPr>
            <a:spLocks noGrp="1"/>
          </p:cNvSpPr>
          <p:nvPr>
            <p:ph type="title"/>
          </p:nvPr>
        </p:nvSpPr>
        <p:spPr/>
        <p:txBody>
          <a:bodyPr>
            <a:normAutofit/>
          </a:bodyPr>
          <a:lstStyle/>
          <a:p>
            <a:pPr algn="ctr"/>
            <a:r>
              <a:rPr lang="en-US" dirty="0">
                <a:latin typeface="Amasis MT Pro Black" panose="02040A04050005020304" pitchFamily="18" charset="0"/>
              </a:rPr>
              <a:t>THE ECONOMY</a:t>
            </a:r>
          </a:p>
        </p:txBody>
      </p:sp>
      <p:sp>
        <p:nvSpPr>
          <p:cNvPr id="3" name="Content Placeholder 2">
            <a:extLst>
              <a:ext uri="{FF2B5EF4-FFF2-40B4-BE49-F238E27FC236}">
                <a16:creationId xmlns:a16="http://schemas.microsoft.com/office/drawing/2014/main" id="{AD157F26-35B6-A0BA-7759-326AA4F8D1E8}"/>
              </a:ext>
            </a:extLst>
          </p:cNvPr>
          <p:cNvSpPr>
            <a:spLocks noGrp="1"/>
          </p:cNvSpPr>
          <p:nvPr>
            <p:ph idx="1"/>
          </p:nvPr>
        </p:nvSpPr>
        <p:spPr/>
        <p:txBody>
          <a:bodyPr>
            <a:normAutofit/>
          </a:bodyPr>
          <a:lstStyle/>
          <a:p>
            <a:r>
              <a:rPr lang="en-US" sz="3200" dirty="0">
                <a:latin typeface="Amasis MT Pro Black" panose="02040A04050005020304" pitchFamily="18" charset="0"/>
              </a:rPr>
              <a:t>Early Decisions</a:t>
            </a:r>
          </a:p>
          <a:p>
            <a:endParaRPr lang="en-US" sz="3200" dirty="0">
              <a:latin typeface="Amasis MT Pro Black" panose="02040A04050005020304" pitchFamily="18" charset="0"/>
            </a:endParaRPr>
          </a:p>
          <a:p>
            <a:r>
              <a:rPr lang="en-US" sz="3200" dirty="0" err="1">
                <a:latin typeface="Amasis MT Pro Black" panose="02040A04050005020304" pitchFamily="18" charset="0"/>
              </a:rPr>
              <a:t>M’Collogh</a:t>
            </a:r>
            <a:r>
              <a:rPr lang="en-US" sz="3200" dirty="0">
                <a:latin typeface="Amasis MT Pro Black" panose="02040A04050005020304" pitchFamily="18" charset="0"/>
              </a:rPr>
              <a:t> v. Maryland (1819)</a:t>
            </a:r>
          </a:p>
          <a:p>
            <a:pPr lvl="1"/>
            <a:r>
              <a:rPr lang="en-US" sz="3200" dirty="0">
                <a:latin typeface="Amasis MT Pro Black" panose="02040A04050005020304" pitchFamily="18" charset="0"/>
              </a:rPr>
              <a:t>U.S. Bank – ‘necessary and proper’ clause</a:t>
            </a:r>
          </a:p>
          <a:p>
            <a:endParaRPr lang="en-US" sz="3200" dirty="0">
              <a:latin typeface="Amasis MT Pro Black" panose="02040A04050005020304" pitchFamily="18" charset="0"/>
            </a:endParaRPr>
          </a:p>
          <a:p>
            <a:r>
              <a:rPr lang="en-US" sz="3200" dirty="0">
                <a:latin typeface="Amasis MT Pro Black" panose="02040A04050005020304" pitchFamily="18" charset="0"/>
              </a:rPr>
              <a:t>Gibbons v. Ogden (1824)</a:t>
            </a:r>
          </a:p>
          <a:p>
            <a:pPr lvl="1"/>
            <a:r>
              <a:rPr lang="en-US" sz="3200" dirty="0">
                <a:latin typeface="Amasis MT Pro Black" panose="02040A04050005020304" pitchFamily="18" charset="0"/>
              </a:rPr>
              <a:t>N.Y. to N.J. ferry service</a:t>
            </a:r>
          </a:p>
        </p:txBody>
      </p:sp>
    </p:spTree>
    <p:extLst>
      <p:ext uri="{BB962C8B-B14F-4D97-AF65-F5344CB8AC3E}">
        <p14:creationId xmlns:p14="http://schemas.microsoft.com/office/powerpoint/2010/main" val="273785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41D80-80C2-8093-BB57-F61A3B641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F2292-920D-1DD4-3A71-9094CC455390}"/>
              </a:ext>
            </a:extLst>
          </p:cNvPr>
          <p:cNvSpPr>
            <a:spLocks noGrp="1"/>
          </p:cNvSpPr>
          <p:nvPr>
            <p:ph type="title"/>
          </p:nvPr>
        </p:nvSpPr>
        <p:spPr/>
        <p:txBody>
          <a:bodyPr>
            <a:normAutofit/>
          </a:bodyPr>
          <a:lstStyle/>
          <a:p>
            <a:pPr algn="ctr"/>
            <a:r>
              <a:rPr lang="en-US" dirty="0">
                <a:latin typeface="Amasis MT Pro Black" panose="02040A04050005020304" pitchFamily="18" charset="0"/>
              </a:rPr>
              <a:t>THE ‘LOCHNER’ ERA</a:t>
            </a:r>
          </a:p>
        </p:txBody>
      </p:sp>
      <p:sp>
        <p:nvSpPr>
          <p:cNvPr id="3" name="Content Placeholder 2">
            <a:extLst>
              <a:ext uri="{FF2B5EF4-FFF2-40B4-BE49-F238E27FC236}">
                <a16:creationId xmlns:a16="http://schemas.microsoft.com/office/drawing/2014/main" id="{78DA51C8-31B6-7022-C92A-258C627C53B7}"/>
              </a:ext>
            </a:extLst>
          </p:cNvPr>
          <p:cNvSpPr>
            <a:spLocks noGrp="1"/>
          </p:cNvSpPr>
          <p:nvPr>
            <p:ph idx="1"/>
          </p:nvPr>
        </p:nvSpPr>
        <p:spPr/>
        <p:txBody>
          <a:bodyPr>
            <a:normAutofit/>
          </a:bodyPr>
          <a:lstStyle/>
          <a:p>
            <a:r>
              <a:rPr lang="en-US" sz="3200" dirty="0">
                <a:latin typeface="Amasis MT Pro Black" panose="02040A04050005020304" pitchFamily="18" charset="0"/>
              </a:rPr>
              <a:t>Feds engaged in little regulation for decades</a:t>
            </a:r>
          </a:p>
          <a:p>
            <a:endParaRPr lang="en-US" sz="3200" dirty="0">
              <a:latin typeface="Amasis MT Pro Black" panose="02040A04050005020304" pitchFamily="18" charset="0"/>
            </a:endParaRPr>
          </a:p>
          <a:p>
            <a:r>
              <a:rPr lang="en-US" sz="3200" dirty="0">
                <a:latin typeface="Amasis MT Pro Black" panose="02040A04050005020304" pitchFamily="18" charset="0"/>
              </a:rPr>
              <a:t>When they did, they often lost</a:t>
            </a:r>
          </a:p>
          <a:p>
            <a:endParaRPr lang="en-US" sz="3200" dirty="0">
              <a:latin typeface="Amasis MT Pro Black" panose="02040A04050005020304" pitchFamily="18" charset="0"/>
            </a:endParaRPr>
          </a:p>
          <a:p>
            <a:r>
              <a:rPr lang="en-US" sz="3200" dirty="0">
                <a:latin typeface="Amasis MT Pro Black" panose="02040A04050005020304" pitchFamily="18" charset="0"/>
              </a:rPr>
              <a:t>Lochner v. New York (1905)</a:t>
            </a:r>
          </a:p>
          <a:p>
            <a:pPr lvl="1"/>
            <a:r>
              <a:rPr lang="en-US" sz="3200" dirty="0">
                <a:latin typeface="Amasis MT Pro Black" panose="02040A04050005020304" pitchFamily="18" charset="0"/>
              </a:rPr>
              <a:t>N.Y. cannot limit baker’s hours</a:t>
            </a:r>
          </a:p>
        </p:txBody>
      </p:sp>
    </p:spTree>
    <p:extLst>
      <p:ext uri="{BB962C8B-B14F-4D97-AF65-F5344CB8AC3E}">
        <p14:creationId xmlns:p14="http://schemas.microsoft.com/office/powerpoint/2010/main" val="423526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EA8E8-2B61-0CB8-F97D-32BCEC760A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63647E-4C16-A1EF-FDDD-18362C0BC4BF}"/>
              </a:ext>
            </a:extLst>
          </p:cNvPr>
          <p:cNvSpPr>
            <a:spLocks noGrp="1"/>
          </p:cNvSpPr>
          <p:nvPr>
            <p:ph type="title"/>
          </p:nvPr>
        </p:nvSpPr>
        <p:spPr/>
        <p:txBody>
          <a:bodyPr>
            <a:normAutofit/>
          </a:bodyPr>
          <a:lstStyle/>
          <a:p>
            <a:pPr algn="ctr"/>
            <a:r>
              <a:rPr lang="en-US" dirty="0">
                <a:latin typeface="Amasis MT Pro Black" panose="02040A04050005020304" pitchFamily="18" charset="0"/>
              </a:rPr>
              <a:t>THE CIVIL WAR</a:t>
            </a:r>
          </a:p>
        </p:txBody>
      </p:sp>
      <p:sp>
        <p:nvSpPr>
          <p:cNvPr id="3" name="Content Placeholder 2">
            <a:extLst>
              <a:ext uri="{FF2B5EF4-FFF2-40B4-BE49-F238E27FC236}">
                <a16:creationId xmlns:a16="http://schemas.microsoft.com/office/drawing/2014/main" id="{B70B35CB-96A8-62DF-0F18-875105B4C9E5}"/>
              </a:ext>
            </a:extLst>
          </p:cNvPr>
          <p:cNvSpPr>
            <a:spLocks noGrp="1"/>
          </p:cNvSpPr>
          <p:nvPr>
            <p:ph idx="1"/>
          </p:nvPr>
        </p:nvSpPr>
        <p:spPr/>
        <p:txBody>
          <a:bodyPr>
            <a:normAutofit/>
          </a:bodyPr>
          <a:lstStyle/>
          <a:p>
            <a:r>
              <a:rPr lang="en-US" sz="3200" dirty="0">
                <a:latin typeface="Amasis MT Pro Black" panose="02040A04050005020304" pitchFamily="18" charset="0"/>
              </a:rPr>
              <a:t>The Fourteenth Amendment fundamentally altered the balance of power</a:t>
            </a:r>
          </a:p>
          <a:p>
            <a:endParaRPr lang="en-US" sz="3200" dirty="0">
              <a:latin typeface="Amasis MT Pro Black" panose="02040A04050005020304" pitchFamily="18" charset="0"/>
            </a:endParaRPr>
          </a:p>
          <a:p>
            <a:r>
              <a:rPr lang="en-US" sz="3200" dirty="0">
                <a:latin typeface="Amasis MT Pro Black" panose="02040A04050005020304" pitchFamily="18" charset="0"/>
              </a:rPr>
              <a:t>States could not claim a ‘right’ to enslave people</a:t>
            </a:r>
          </a:p>
          <a:p>
            <a:endParaRPr lang="en-US" sz="3200" dirty="0">
              <a:latin typeface="Amasis MT Pro Black" panose="02040A04050005020304" pitchFamily="18" charset="0"/>
            </a:endParaRPr>
          </a:p>
          <a:p>
            <a:r>
              <a:rPr lang="en-US" sz="3200" dirty="0">
                <a:latin typeface="Amasis MT Pro Black" panose="02040A04050005020304" pitchFamily="18" charset="0"/>
              </a:rPr>
              <a:t>All persons born or naturalized are citizens</a:t>
            </a:r>
          </a:p>
          <a:p>
            <a:pPr lvl="1"/>
            <a:r>
              <a:rPr lang="en-US" sz="3200" dirty="0">
                <a:latin typeface="Amasis MT Pro Black" panose="02040A04050005020304" pitchFamily="18" charset="0"/>
              </a:rPr>
              <a:t>Birthright citizenship issue later</a:t>
            </a:r>
          </a:p>
        </p:txBody>
      </p:sp>
    </p:spTree>
    <p:extLst>
      <p:ext uri="{BB962C8B-B14F-4D97-AF65-F5344CB8AC3E}">
        <p14:creationId xmlns:p14="http://schemas.microsoft.com/office/powerpoint/2010/main" val="387260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73795-2CF2-4A30-DAA9-7A0A7F71D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18766-3403-575A-7505-73E80CE6D944}"/>
              </a:ext>
            </a:extLst>
          </p:cNvPr>
          <p:cNvSpPr>
            <a:spLocks noGrp="1"/>
          </p:cNvSpPr>
          <p:nvPr>
            <p:ph type="title"/>
          </p:nvPr>
        </p:nvSpPr>
        <p:spPr/>
        <p:txBody>
          <a:bodyPr>
            <a:normAutofit/>
          </a:bodyPr>
          <a:lstStyle/>
          <a:p>
            <a:pPr algn="ctr"/>
            <a:r>
              <a:rPr lang="en-US" dirty="0">
                <a:latin typeface="Amasis MT Pro Black" panose="02040A04050005020304" pitchFamily="18" charset="0"/>
              </a:rPr>
              <a:t>THE FOURTEENTH</a:t>
            </a:r>
          </a:p>
        </p:txBody>
      </p:sp>
      <p:sp>
        <p:nvSpPr>
          <p:cNvPr id="3" name="Content Placeholder 2">
            <a:extLst>
              <a:ext uri="{FF2B5EF4-FFF2-40B4-BE49-F238E27FC236}">
                <a16:creationId xmlns:a16="http://schemas.microsoft.com/office/drawing/2014/main" id="{EFD9A998-D495-D023-B219-9DFB5D39EF29}"/>
              </a:ext>
            </a:extLst>
          </p:cNvPr>
          <p:cNvSpPr>
            <a:spLocks noGrp="1"/>
          </p:cNvSpPr>
          <p:nvPr>
            <p:ph idx="1"/>
          </p:nvPr>
        </p:nvSpPr>
        <p:spPr/>
        <p:txBody>
          <a:bodyPr>
            <a:normAutofit/>
          </a:bodyPr>
          <a:lstStyle/>
          <a:p>
            <a:r>
              <a:rPr lang="en-US" sz="3200" dirty="0">
                <a:latin typeface="Amasis MT Pro Black" panose="02040A04050005020304" pitchFamily="18" charset="0"/>
              </a:rPr>
              <a:t>No state shall deny ‘privileges and immunities’ of citizens</a:t>
            </a:r>
          </a:p>
          <a:p>
            <a:endParaRPr lang="en-US" sz="3200" dirty="0">
              <a:latin typeface="Amasis MT Pro Black" panose="02040A04050005020304" pitchFamily="18" charset="0"/>
            </a:endParaRPr>
          </a:p>
          <a:p>
            <a:r>
              <a:rPr lang="en-US" sz="3200" dirty="0">
                <a:latin typeface="Amasis MT Pro Black" panose="02040A04050005020304" pitchFamily="18" charset="0"/>
              </a:rPr>
              <a:t>No state shall deny life, liberty or property without ‘due process’</a:t>
            </a:r>
          </a:p>
          <a:p>
            <a:endParaRPr lang="en-US" sz="3200" dirty="0">
              <a:latin typeface="Amasis MT Pro Black" panose="02040A04050005020304" pitchFamily="18" charset="0"/>
            </a:endParaRPr>
          </a:p>
          <a:p>
            <a:r>
              <a:rPr lang="en-US" sz="3200" dirty="0">
                <a:latin typeface="Amasis MT Pro Black" panose="02040A04050005020304" pitchFamily="18" charset="0"/>
              </a:rPr>
              <a:t>No state shall deny ‘equal protection’ of law</a:t>
            </a:r>
          </a:p>
        </p:txBody>
      </p:sp>
    </p:spTree>
    <p:extLst>
      <p:ext uri="{BB962C8B-B14F-4D97-AF65-F5344CB8AC3E}">
        <p14:creationId xmlns:p14="http://schemas.microsoft.com/office/powerpoint/2010/main" val="16993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217</TotalTime>
  <Words>889</Words>
  <Application>Microsoft Office PowerPoint</Application>
  <PresentationFormat>Widescreen</PresentationFormat>
  <Paragraphs>162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Amasis MT Pro Black</vt:lpstr>
      <vt:lpstr>Aptos</vt:lpstr>
      <vt:lpstr>Aptos Display</vt:lpstr>
      <vt:lpstr>Arial</vt:lpstr>
      <vt:lpstr>1_Office Theme</vt:lpstr>
      <vt:lpstr>FEDERALISM</vt:lpstr>
      <vt:lpstr>OVERVIEW</vt:lpstr>
      <vt:lpstr>THE CONSTITUTION</vt:lpstr>
      <vt:lpstr>THE CONSTITUTION</vt:lpstr>
      <vt:lpstr>THE SHIFT IN POWER</vt:lpstr>
      <vt:lpstr>THE ECONOMY</vt:lpstr>
      <vt:lpstr>THE ‘LOCHNER’ ERA</vt:lpstr>
      <vt:lpstr>THE CIVIL WAR</vt:lpstr>
      <vt:lpstr>THE FOURTEENTH</vt:lpstr>
      <vt:lpstr>ENFORCING THE FOURTEENTH</vt:lpstr>
      <vt:lpstr>THE GREAT DEPRESSION</vt:lpstr>
      <vt:lpstr>THE GREAT DEPRESSION</vt:lpstr>
      <vt:lpstr>THE GREAT DEPRESSION</vt:lpstr>
      <vt:lpstr>THE GREAT DEPRESSION</vt:lpstr>
      <vt:lpstr>HOW FAR WE’VE COME</vt:lpstr>
      <vt:lpstr>THE FIRST CONCLUSION</vt:lpstr>
      <vt:lpstr>FEDERALISM &amp; CIVIL RIGHTS</vt:lpstr>
      <vt:lpstr>JIM CROW &amp; HOMER PLESSY</vt:lpstr>
      <vt:lpstr>BROWN V. BOARD OF EDUCATION</vt:lpstr>
      <vt:lpstr>BROWN V. BOARD OF EDUCATION</vt:lpstr>
      <vt:lpstr>BROWN V. BOARD OF EDUCATION</vt:lpstr>
      <vt:lpstr>CIVIL RIGHTS &amp; INVESTIGATION</vt:lpstr>
      <vt:lpstr>CIVIL RIGHTS &amp; COMMERCE</vt:lpstr>
      <vt:lpstr>THE SECOND CONCLUSION</vt:lpstr>
      <vt:lpstr>ENFORCEMENT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 Patrick Furman</dc:creator>
  <cp:lastModifiedBy>H Patrick Furman</cp:lastModifiedBy>
  <cp:revision>29</cp:revision>
  <dcterms:created xsi:type="dcterms:W3CDTF">2026-01-28T18:23:38Z</dcterms:created>
  <dcterms:modified xsi:type="dcterms:W3CDTF">2026-02-03T23:40:09Z</dcterms:modified>
</cp:coreProperties>
</file>