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80" r:id="rId4"/>
    <p:sldId id="263" r:id="rId5"/>
    <p:sldId id="272" r:id="rId6"/>
    <p:sldId id="285" r:id="rId7"/>
    <p:sldId id="281" r:id="rId8"/>
    <p:sldId id="282" r:id="rId9"/>
    <p:sldId id="274" r:id="rId10"/>
    <p:sldId id="277" r:id="rId11"/>
    <p:sldId id="302" r:id="rId12"/>
    <p:sldId id="283" r:id="rId13"/>
    <p:sldId id="284" r:id="rId14"/>
    <p:sldId id="286" r:id="rId15"/>
    <p:sldId id="264" r:id="rId16"/>
    <p:sldId id="287" r:id="rId17"/>
    <p:sldId id="265" r:id="rId18"/>
    <p:sldId id="288" r:id="rId19"/>
    <p:sldId id="292" r:id="rId20"/>
    <p:sldId id="290" r:id="rId21"/>
    <p:sldId id="289" r:id="rId22"/>
    <p:sldId id="291" r:id="rId23"/>
    <p:sldId id="266" r:id="rId24"/>
    <p:sldId id="267" r:id="rId25"/>
    <p:sldId id="293" r:id="rId26"/>
    <p:sldId id="297" r:id="rId27"/>
    <p:sldId id="294" r:id="rId28"/>
    <p:sldId id="295" r:id="rId29"/>
    <p:sldId id="296" r:id="rId30"/>
    <p:sldId id="300" r:id="rId31"/>
    <p:sldId id="301" r:id="rId32"/>
    <p:sldId id="269" r:id="rId33"/>
    <p:sldId id="298" r:id="rId34"/>
    <p:sldId id="270" r:id="rId35"/>
    <p:sldId id="299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0D0-A151-64C1-7569-773D4CF9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35767-2E73-BC07-3C12-D23892122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BDDFB-0E0D-A0B7-49B6-2CCA4681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69AED-91A1-EE1F-7E59-1AEE8E43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BEDA-89D1-2A97-1205-74924F03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ADA0-CD2A-D2E9-A294-DFBEAB61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EB70D-407A-4443-E623-D9C935EE0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1EBF9-45A2-E214-B0CA-0BB84CEF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976C-FDC1-BA3D-DB33-801E29C1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F5979-EF98-ADF4-9BB6-FB411EA2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03762-A768-A9F2-B162-FC7DC9A64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AA20D-807C-AE8F-4934-E4865CD56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38201-B757-1076-05FC-BF229ECF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663E-C746-7B7B-C0ED-FDDAA87F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6355-1CA8-90AE-D037-EB494101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3EDC-570C-A1EA-399C-70181A12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42EE-A681-DD80-CF18-973A008D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B197B-9041-2902-2CD9-B54325A8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2CC68-F429-CFBE-A241-2B37FD37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34B51-ABCF-EE98-9047-526458B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6C83-3A4D-34F7-9BC1-B624997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43821-E1C1-627B-4643-69553DFA6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743A8-3205-D305-21AB-A484612A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EED44-8CF7-A60F-3DE0-C0D9BBE3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C7D40-4DD6-DC63-DDCB-CF242F74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4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B63F-F018-1956-A06C-FEEADA94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8B6A-B314-1050-2DA5-E9085E2BE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F311C-26AC-5EBE-A99E-E96A934DB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057D3-048B-19A9-9638-F3CDA0E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5AEFE-5550-AEB9-32E2-DAF5C718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8891D-D9F7-8605-E269-45996C7A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1071-60F7-937E-C58F-8D40BEEE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B2DD7-BD16-9D13-1EE8-BF0F9DDC2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93D59-7EAD-776E-CA72-1B8B575B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136D2-2C07-AE2B-9B14-7E1F9C610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7A0D5-582C-A7CD-9B81-785C7F3B1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3684B-415B-47BA-27B7-0864CB87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622D7-3FF3-DDA1-D886-B420DBF3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B439A-16DC-F203-40D4-A0861B37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7FA5-2D75-BA05-2191-ACE60B13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99FB7-3AA8-C38D-3DBD-62A7CA2B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27F7A-017C-EE71-CB7C-FD247C18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0E02B-A41A-4EA2-F5EA-40000743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8959B-B1FF-E337-AD5C-B074CFE6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4EC8C-3972-D500-1A6A-20F4B0D3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6DA79-3EBE-2F3C-EECA-9CC3017F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2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BA7A-8EE0-49C4-AB58-5CA68931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20D21-FD8A-44E8-7FC7-187FBEA15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8D90D-5C42-159C-4D7D-7E041C2B2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27F98-1C0F-F506-BB86-28492BC9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61E56-5DC5-E92F-6CA2-835F1159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D9457-F36B-A27F-4C9F-5049AA88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5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4671-57D5-35A7-C3B3-DE5CFAF8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E2038-040A-A2F4-7433-6F328FA34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45313-955A-68FE-780F-8BDEFA90E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779B7-562D-CEA0-3896-1494BB1B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D5398-4C43-CD15-D9B2-64893934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09099-9C91-125C-B154-2E2B2657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FD4E1-6FDE-307B-C9A4-642BFDBB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465A7-B6C8-396C-BFF3-EE4E49EE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3BC2-B6EC-9FA5-7EA5-C3FADD74E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6159A-CF99-4266-B26C-06FBE610D65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9037-12E4-26C9-9082-2F4B98038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F80DF-8C2D-A640-62D8-82A7141DA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B9112-B8C9-43ED-9754-9409BE9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lifornia%27s_congressional_districts#/maplink/0" TargetMode="External"/><Relationship Id="rId2" Type="http://schemas.openxmlformats.org/officeDocument/2006/relationships/hyperlink" Target="https://en.wikipedia.org/wiki/2025_Texas_redistricting#/maplink/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rizona%27s_congressional_districts#/maplink/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156E7-AE12-130B-1772-A0A62A0E8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BA9E-9441-10AF-52DA-C3D45C161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01740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VOTING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FFAC-DA74-5935-5B70-B512A19B1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2839"/>
            <a:ext cx="9144000" cy="121279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masis MT Pro Black" panose="02040A04050005020304" pitchFamily="18" charset="0"/>
              </a:rPr>
              <a:t>The Best Way </a:t>
            </a:r>
          </a:p>
          <a:p>
            <a:r>
              <a:rPr lang="en-US" sz="3200" b="1" dirty="0">
                <a:latin typeface="Amasis MT Pro Black" panose="02040A04050005020304" pitchFamily="18" charset="0"/>
              </a:rPr>
              <a:t>To Control Government Power</a:t>
            </a:r>
          </a:p>
        </p:txBody>
      </p:sp>
    </p:spTree>
    <p:extLst>
      <p:ext uri="{BB962C8B-B14F-4D97-AF65-F5344CB8AC3E}">
        <p14:creationId xmlns:p14="http://schemas.microsoft.com/office/powerpoint/2010/main" val="310553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959C-B5D9-B4D8-B14E-77DB8F4F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NATIVE </a:t>
            </a:r>
            <a:br>
              <a:rPr lang="en-US" sz="4400" b="1" dirty="0"/>
            </a:br>
            <a:r>
              <a:rPr lang="en-US" sz="4400" b="1" dirty="0"/>
              <a:t>AMERICANS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BC1F3B-F5E5-69AE-D508-35F3A47EE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457200"/>
            <a:ext cx="6113719" cy="61697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B507F-C2D4-817D-FED3-69320D0E2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17 reservations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22 tribes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367,000 people</a:t>
            </a:r>
          </a:p>
        </p:txBody>
      </p:sp>
    </p:spTree>
    <p:extLst>
      <p:ext uri="{BB962C8B-B14F-4D97-AF65-F5344CB8AC3E}">
        <p14:creationId xmlns:p14="http://schemas.microsoft.com/office/powerpoint/2010/main" val="399579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E4A60-2A07-189D-6ABB-7AFF1819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C8A4133-D44E-D1D3-E65B-46BB5DE70A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6093"/>
          <a:stretch>
            <a:fillRect/>
          </a:stretch>
        </p:blipFill>
        <p:spPr>
          <a:xfrm>
            <a:off x="4772025" y="457201"/>
            <a:ext cx="6682556" cy="607141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1EEA71-E7B9-B9B2-6803-22B8C7F7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419" y="481421"/>
            <a:ext cx="3932237" cy="604719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How to divide?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Nine Pie slices?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Shared interests?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Political boundaries?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Water issues?</a:t>
            </a:r>
          </a:p>
        </p:txBody>
      </p:sp>
    </p:spTree>
    <p:extLst>
      <p:ext uri="{BB962C8B-B14F-4D97-AF65-F5344CB8AC3E}">
        <p14:creationId xmlns:p14="http://schemas.microsoft.com/office/powerpoint/2010/main" val="149779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33B4E-4B5A-4430-0BC5-C4DD9461D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8751-6864-84D1-7AD7-74425988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CITIZENSHIP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F9BA-DC70-49D1-D5FF-587C94F3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Only U.S. citizens can vote in federal elections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States and municipalities control eligibility in their elections</a:t>
            </a:r>
          </a:p>
          <a:p>
            <a:pPr marL="0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00B62-9984-5237-354A-16F0FB0BF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17AC-8453-4E7B-2281-64719663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CITIZENSHIP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2B24-016F-592E-05A7-49139754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The 14</a:t>
            </a:r>
            <a:r>
              <a:rPr lang="en-US" sz="3200" baseline="30000" dirty="0">
                <a:latin typeface="Amasis MT Pro Black" panose="02040A04050005020304" pitchFamily="18" charset="0"/>
              </a:rPr>
              <a:t>th</a:t>
            </a:r>
            <a:r>
              <a:rPr lang="en-US" sz="3200" dirty="0">
                <a:latin typeface="Amasis MT Pro Black" panose="02040A04050005020304" pitchFamily="18" charset="0"/>
              </a:rPr>
              <a:t> Amendment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All persons born or naturalized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Subject to the jurisdiction thereof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Intended to help newly freed slaves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Native Americans excluded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Children of diplomats excluded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Occupying forces excluded</a:t>
            </a:r>
            <a:endParaRPr lang="en-US" sz="32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584AF-CE9E-4495-B5A2-B843D9E2B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F966-607B-0985-747D-416A2357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CITIZENSHIP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DBDD-003F-2C96-5153-562966AA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Wong Kim Ark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Parents’ allegiance does not matter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Trump’s executive order redefining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Four districts and one circuit have said no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The court has authority to make this call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Judicial limiting executive</a:t>
            </a:r>
          </a:p>
          <a:p>
            <a:pPr marL="0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C3543-B68D-059D-573C-74952DD35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5685-A7E8-BBC0-B234-836577CB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Campaign Financing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0992-75A6-3CBA-BB6E-597DD4EE4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Two competing fundamental principles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We can support (money, time and vote) whoever we want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Large amounts of money can distort the will of the people</a:t>
            </a:r>
          </a:p>
        </p:txBody>
      </p:sp>
    </p:spTree>
    <p:extLst>
      <p:ext uri="{BB962C8B-B14F-4D97-AF65-F5344CB8AC3E}">
        <p14:creationId xmlns:p14="http://schemas.microsoft.com/office/powerpoint/2010/main" val="39619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3B8F3-BB45-CF5D-0D96-74896F3BD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5C4D-AEAE-9B95-2005-433F27DC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Campaign Financing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DF0B-966A-B007-0F66-37A0CF41C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Legislation has attempted to limit the influence of money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McCain – Feingold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Scotus has essentially gutted these efforts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‘Dark money’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Donors remain anonymous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Can’t coordinate.  Hah!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$900,000,000 in 2024 election</a:t>
            </a:r>
          </a:p>
        </p:txBody>
      </p:sp>
    </p:spTree>
    <p:extLst>
      <p:ext uri="{BB962C8B-B14F-4D97-AF65-F5344CB8AC3E}">
        <p14:creationId xmlns:p14="http://schemas.microsoft.com/office/powerpoint/2010/main" val="22431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4A2F-F66A-D0C2-3212-6A9EE64D8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5AFF-D900-C891-AC69-AFD37ADB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Political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4124-86DA-415F-045C-E34CC288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Washington raised the alarm in 1796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Parties now dilute our ability to control because of the nomination process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Two loud a/o extreme candidates win the nomination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General election options are distorted</a:t>
            </a:r>
          </a:p>
        </p:txBody>
      </p:sp>
    </p:spTree>
    <p:extLst>
      <p:ext uri="{BB962C8B-B14F-4D97-AF65-F5344CB8AC3E}">
        <p14:creationId xmlns:p14="http://schemas.microsoft.com/office/powerpoint/2010/main" val="33764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AB23-94EA-DA8B-9F3E-4C239D8A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E499-2C16-B89A-1641-7DFE1B9C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Political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B52F4-C28A-7A6B-D3DA-DB19BB82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Arizona engaged in a dispute over third parties right now</a:t>
            </a:r>
          </a:p>
          <a:p>
            <a:pPr marL="0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No Labels Party to Arizona Independent Party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One third of us are ‘independent’</a:t>
            </a:r>
          </a:p>
        </p:txBody>
      </p:sp>
    </p:spTree>
    <p:extLst>
      <p:ext uri="{BB962C8B-B14F-4D97-AF65-F5344CB8AC3E}">
        <p14:creationId xmlns:p14="http://schemas.microsoft.com/office/powerpoint/2010/main" val="170613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DAA66-FAB6-D32F-F732-8050AF634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D7DF-F6B7-66A1-43AD-91DC137F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Political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0F14-0CC6-E6DF-006A-3B4A4861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At a more philosophical level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Political parties (like many organizations)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Often lose sight of their mission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And focus inappropriately on self-preservation</a:t>
            </a:r>
          </a:p>
        </p:txBody>
      </p:sp>
    </p:spTree>
    <p:extLst>
      <p:ext uri="{BB962C8B-B14F-4D97-AF65-F5344CB8AC3E}">
        <p14:creationId xmlns:p14="http://schemas.microsoft.com/office/powerpoint/2010/main" val="50237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3D75-6D1A-9CE8-61F0-45955456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0515-DBE8-57B1-BE99-EDAA6E6B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Democracy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79FED-7D4D-8438-4E7E-B8249C241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Control of government power is the impetus</a:t>
            </a: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	Magna carta</a:t>
            </a: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	Declaration of Independence</a:t>
            </a: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	Constitution</a:t>
            </a: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The balance between ‘pure’ and representative democracy</a:t>
            </a: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The balance between too much and too little government power</a:t>
            </a:r>
          </a:p>
        </p:txBody>
      </p:sp>
    </p:spTree>
    <p:extLst>
      <p:ext uri="{BB962C8B-B14F-4D97-AF65-F5344CB8AC3E}">
        <p14:creationId xmlns:p14="http://schemas.microsoft.com/office/powerpoint/2010/main" val="25710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E712-59B1-322F-FC20-25028A8CD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D73C-B88A-EB42-2472-FBCE8C06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federalism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7E79-064C-A381-2363-FD45316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Who gets to decide the voting process?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Constitution gives the power to the states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But provides that the feds can jump in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Hamilton said they would rarely do so</a:t>
            </a:r>
          </a:p>
        </p:txBody>
      </p:sp>
    </p:spTree>
    <p:extLst>
      <p:ext uri="{BB962C8B-B14F-4D97-AF65-F5344CB8AC3E}">
        <p14:creationId xmlns:p14="http://schemas.microsoft.com/office/powerpoint/2010/main" val="40605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9ADC-BA8B-E114-5561-1BC3A346A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87F5-F43B-95C8-F148-070C1853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federalism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59060-452E-6017-7248-59FA47F73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The feds sometimes get involved in racial gerrymandering cases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Now going both ways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The political gerrymandering cases make it clear that Congress has authority over political gerrymandering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Not the states, not the courts</a:t>
            </a:r>
          </a:p>
        </p:txBody>
      </p:sp>
    </p:spTree>
    <p:extLst>
      <p:ext uri="{BB962C8B-B14F-4D97-AF65-F5344CB8AC3E}">
        <p14:creationId xmlns:p14="http://schemas.microsoft.com/office/powerpoint/2010/main" val="10163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421BC-BCAE-5875-7CBE-659EC15C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2768-CCB0-3CB9-3EBA-055F41E0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federalism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29C0-8A9C-9264-73D4-AA920AAEB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The feds are getting more involved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Demand for Minnesota voter rolls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Seizure of Atlanta ballots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The SAVE Act would be a significant increase in federal control of the election process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Passed the House, stalled in the Senate</a:t>
            </a:r>
          </a:p>
        </p:txBody>
      </p:sp>
    </p:spTree>
    <p:extLst>
      <p:ext uri="{BB962C8B-B14F-4D97-AF65-F5344CB8AC3E}">
        <p14:creationId xmlns:p14="http://schemas.microsoft.com/office/powerpoint/2010/main" val="1647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07FC1-C55F-0BCC-0179-6EF34D17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625D-C5E4-3E41-2367-30DC202F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Is On The Ballot?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07553-E00C-E32C-1FC0-4ECB9F10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Colorado S.C. took Trump’s name off the ballot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Finding of insurrection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SCOTUS reversed 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States can’t control federal ballot. 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That harms other states. 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Free to control state ballots.</a:t>
            </a:r>
          </a:p>
        </p:txBody>
      </p:sp>
    </p:spTree>
    <p:extLst>
      <p:ext uri="{BB962C8B-B14F-4D97-AF65-F5344CB8AC3E}">
        <p14:creationId xmlns:p14="http://schemas.microsoft.com/office/powerpoint/2010/main" val="39371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2AF1-1535-A2E1-9D76-C047B0638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9523-4DEF-CFEA-B936-C606762B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Gets To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FD373-7FD1-728A-EF4C-EAAA76166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We’ve already touched on the citizenship issue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Big picture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Accuracy of voting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Ease of voting</a:t>
            </a:r>
          </a:p>
        </p:txBody>
      </p:sp>
    </p:spTree>
    <p:extLst>
      <p:ext uri="{BB962C8B-B14F-4D97-AF65-F5344CB8AC3E}">
        <p14:creationId xmlns:p14="http://schemas.microsoft.com/office/powerpoint/2010/main" val="34967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A2545-CAD8-A528-2390-96731674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F0C0-1CC1-050A-4485-5F953097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Gets To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D5C6-2806-330C-D57C-F5F5AAE3F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Arizona’s history is instructive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Felony for ‘ballot harvesting’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Pending suit against Hobbs’ efforts to make it easier to vote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Competing initiative efforts are pending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One enshrines mail-in voting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One lets legislature terminate it</a:t>
            </a:r>
          </a:p>
        </p:txBody>
      </p:sp>
    </p:spTree>
    <p:extLst>
      <p:ext uri="{BB962C8B-B14F-4D97-AF65-F5344CB8AC3E}">
        <p14:creationId xmlns:p14="http://schemas.microsoft.com/office/powerpoint/2010/main" val="13294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AF563-5108-0E7D-3C0F-79F66BC4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2798-CCCD-A71D-7F8E-F81B9FA9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Gets To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4B74-5A7C-BFE3-AF10-54F7FC00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Not entirely clear who benefits from mail in voting process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Generally thought to be Democrats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Virtually all legislation and lawsuits against it come from Republicans</a:t>
            </a:r>
          </a:p>
        </p:txBody>
      </p:sp>
    </p:spTree>
    <p:extLst>
      <p:ext uri="{BB962C8B-B14F-4D97-AF65-F5344CB8AC3E}">
        <p14:creationId xmlns:p14="http://schemas.microsoft.com/office/powerpoint/2010/main" val="1849447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3C065-86C2-542D-8D56-90340E2B6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BFF8-B537-999D-74A6-CF9337B0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Gets To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CE84-D630-E62D-8463-32E61111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How real is voting fraud?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Heritage Foundation study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36 Arizona elections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Over a 25 year period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With a total of 42,626,379 votes cast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36 cases of fraud reported</a:t>
            </a:r>
          </a:p>
        </p:txBody>
      </p:sp>
    </p:spTree>
    <p:extLst>
      <p:ext uri="{BB962C8B-B14F-4D97-AF65-F5344CB8AC3E}">
        <p14:creationId xmlns:p14="http://schemas.microsoft.com/office/powerpoint/2010/main" val="16248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9573D-59B2-74C4-9752-11DCCAAC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5D9F-28D3-7088-67D9-C8F5B349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Gets To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310C-DC9E-A750-114B-E063C2C1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Obviously, there could have been more than 36 cases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But that number is tiny: .0000845%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The 36 cases resulted in 10 convictions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Two were ballot harvesting</a:t>
            </a:r>
          </a:p>
          <a:p>
            <a:pPr lvl="2"/>
            <a:r>
              <a:rPr lang="en-US" sz="3200" dirty="0">
                <a:latin typeface="Amasis MT Pro Black" panose="02040A04050005020304" pitchFamily="18" charset="0"/>
              </a:rPr>
              <a:t>Which does not go to accuracy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Three felons not entitled to vote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Three voted for a dead family member</a:t>
            </a:r>
          </a:p>
        </p:txBody>
      </p:sp>
    </p:spTree>
    <p:extLst>
      <p:ext uri="{BB962C8B-B14F-4D97-AF65-F5344CB8AC3E}">
        <p14:creationId xmlns:p14="http://schemas.microsoft.com/office/powerpoint/2010/main" val="37947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738E0-450F-9718-7B4F-1DA0C4DA6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CE3F-20C1-D9BF-7431-F64109B1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Gets To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F9351-A86E-8848-F438-578EA6866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The remaining two convictions appeared more serious. San Luis politician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Claims of filling out ballots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Claims of improper persuasion or coercion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Prosecutors dismissed those claims and guilty pleas were entered to ballot harvesting charge</a:t>
            </a:r>
          </a:p>
        </p:txBody>
      </p:sp>
    </p:spTree>
    <p:extLst>
      <p:ext uri="{BB962C8B-B14F-4D97-AF65-F5344CB8AC3E}">
        <p14:creationId xmlns:p14="http://schemas.microsoft.com/office/powerpoint/2010/main" val="35336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FE237-8258-2F98-8114-BF5ACBAD8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100F-442A-62CB-624E-3C62CE51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Democracy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B02E-F809-5A9F-B21D-A6E5DD20C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House voting is one person-one vote</a:t>
            </a:r>
          </a:p>
          <a:p>
            <a:pPr marL="0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Votes for senators are diluted</a:t>
            </a: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	Two per state</a:t>
            </a:r>
          </a:p>
          <a:p>
            <a:pPr marL="0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Votes for President are diluted</a:t>
            </a:r>
          </a:p>
          <a:p>
            <a:pPr marL="0" indent="0">
              <a:buNone/>
            </a:pPr>
            <a:r>
              <a:rPr lang="en-US" sz="3200" dirty="0">
                <a:latin typeface="Amasis MT Pro Black" panose="02040A04050005020304" pitchFamily="18" charset="0"/>
              </a:rPr>
              <a:t>	The electoral college</a:t>
            </a:r>
          </a:p>
        </p:txBody>
      </p:sp>
    </p:spTree>
    <p:extLst>
      <p:ext uri="{BB962C8B-B14F-4D97-AF65-F5344CB8AC3E}">
        <p14:creationId xmlns:p14="http://schemas.microsoft.com/office/powerpoint/2010/main" val="3822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22569-BBFB-F34D-E711-EF54EAB7B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DDAD-38A1-C043-1450-84A3C5C4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Gets To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547E7-709C-4F0C-CC63-658D1A2B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WSJ editorial on nationalizing the vote, 2/6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Georgia investigation in 2024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9 non-citizens voted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Trump lost by 11,799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Michigan investigation in 2025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15 non-citizens voted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Trump lost by 154,188</a:t>
            </a:r>
          </a:p>
        </p:txBody>
      </p:sp>
    </p:spTree>
    <p:extLst>
      <p:ext uri="{BB962C8B-B14F-4D97-AF65-F5344CB8AC3E}">
        <p14:creationId xmlns:p14="http://schemas.microsoft.com/office/powerpoint/2010/main" val="40000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B5E79-2FEB-20C3-D643-F769B6135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1F98-3A40-EBBB-BF96-710E0EB6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Who Gets To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9B12-F369-3466-F358-2DF52606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WSY times story on February 10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Affidavit for Fulton county seizure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Came from a ‘denier source’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Whose claims have been debunked</a:t>
            </a:r>
          </a:p>
          <a:p>
            <a:pPr lvl="1"/>
            <a:r>
              <a:rPr lang="en-US" sz="2800" dirty="0">
                <a:latin typeface="Amasis MT Pro Black" panose="02040A04050005020304" pitchFamily="18" charset="0"/>
              </a:rPr>
              <a:t>And/or rejected by courts</a:t>
            </a:r>
          </a:p>
        </p:txBody>
      </p:sp>
    </p:spTree>
    <p:extLst>
      <p:ext uri="{BB962C8B-B14F-4D97-AF65-F5344CB8AC3E}">
        <p14:creationId xmlns:p14="http://schemas.microsoft.com/office/powerpoint/2010/main" val="547535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E6C3B-ECD7-F22C-BF6D-A6F4388E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A164-C89A-C617-A448-D6F73AAD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Referenda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3E33-E91E-3819-F8B9-7D23ECF6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Referenda are a way for people to be heard when the legislature is not listening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No federal process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State processes vary</a:t>
            </a:r>
          </a:p>
        </p:txBody>
      </p:sp>
    </p:spTree>
    <p:extLst>
      <p:ext uri="{BB962C8B-B14F-4D97-AF65-F5344CB8AC3E}">
        <p14:creationId xmlns:p14="http://schemas.microsoft.com/office/powerpoint/2010/main" val="35663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0E7DB-7F12-1682-F6B6-01B1ABF6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1B22-03A3-BF0B-CEF5-15DCBFC5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Referenda: Arizona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629A-9A79-8C86-82BA-495C2896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10% or 15% of voters must sign a petition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Legislature can refer a measure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Most recently, 2024 Proposition 139 concerning abortion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Republicans are attempting to make the process more difficult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Require signatures in all counties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Increase the Constitution vote to 60%</a:t>
            </a:r>
          </a:p>
        </p:txBody>
      </p:sp>
    </p:spTree>
    <p:extLst>
      <p:ext uri="{BB962C8B-B14F-4D97-AF65-F5344CB8AC3E}">
        <p14:creationId xmlns:p14="http://schemas.microsoft.com/office/powerpoint/2010/main" val="11034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99F0-120B-FBAB-38CC-0602B836D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4C55-79A2-7E57-FBFA-17DBB785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95E81-AECC-5037-BA11-AB0A220C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Recall is a way for people to be heard when legislators do something objectionable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No federal process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State processes vary</a:t>
            </a:r>
          </a:p>
        </p:txBody>
      </p:sp>
    </p:spTree>
    <p:extLst>
      <p:ext uri="{BB962C8B-B14F-4D97-AF65-F5344CB8AC3E}">
        <p14:creationId xmlns:p14="http://schemas.microsoft.com/office/powerpoint/2010/main" val="13269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33646-9126-7A6D-A5CA-D3F497850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526B-FCC5-09A7-CF81-1D000D2C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1AA9B-3C68-C8F8-FA54-3CAD42313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It should not replace elections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It is difficult to succeed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And it should be difficult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Kyrsten Sinema and party switching?</a:t>
            </a:r>
          </a:p>
        </p:txBody>
      </p:sp>
    </p:spTree>
    <p:extLst>
      <p:ext uri="{BB962C8B-B14F-4D97-AF65-F5344CB8AC3E}">
        <p14:creationId xmlns:p14="http://schemas.microsoft.com/office/powerpoint/2010/main" val="3536275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17709-C0CB-263A-C79A-B6F22E7D4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D4AA-FF3A-7CEF-9966-83A20E76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Other Methods of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1B756-9C5B-BB4F-B8A4-62BD34B6C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Open primaries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More likely to get moderate candidates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Ranked choice voting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More likely to elect moderate candidate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Both political parties generally object</a:t>
            </a:r>
          </a:p>
        </p:txBody>
      </p:sp>
    </p:spTree>
    <p:extLst>
      <p:ext uri="{BB962C8B-B14F-4D97-AF65-F5344CB8AC3E}">
        <p14:creationId xmlns:p14="http://schemas.microsoft.com/office/powerpoint/2010/main" val="31495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F3A44-BE6C-18AB-D1BB-D5EDC13C5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5B14-64C4-B5E6-6862-56F45E30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Gerrymandering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98CB-D9F5-B74C-5275-876FBB09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Elbridge Gerry in 1812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Used to disenfranchise minorities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Still theoretically improper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Used for partisan political purposes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SCOTUS holds it’s not their business</a:t>
            </a:r>
          </a:p>
        </p:txBody>
      </p:sp>
    </p:spTree>
    <p:extLst>
      <p:ext uri="{BB962C8B-B14F-4D97-AF65-F5344CB8AC3E}">
        <p14:creationId xmlns:p14="http://schemas.microsoft.com/office/powerpoint/2010/main" val="18505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2464E-AEFA-D055-414C-4C84B44AB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B791-18EE-BF2A-0C00-AEEC1FC1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Gerrymandering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2E6E-62D1-BD10-927C-06A2ED7AA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Newly drawn Texas congressional districts</a:t>
            </a:r>
          </a:p>
          <a:p>
            <a:pPr lvl="1"/>
            <a:r>
              <a:rPr lang="en-US" sz="3200" dirty="0">
                <a:hlinkClick r:id="rId2"/>
              </a:rPr>
              <a:t>2025 Texas redistricting – Wikipedia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>
                <a:latin typeface="Amasis MT Pro Black" panose="02040A04050005020304" pitchFamily="18" charset="0"/>
              </a:rPr>
              <a:t>Newly drawn California congressional districts</a:t>
            </a:r>
          </a:p>
          <a:p>
            <a:pPr lvl="1"/>
            <a:r>
              <a:rPr lang="en-US" sz="3200" dirty="0">
                <a:hlinkClick r:id="rId3"/>
              </a:rPr>
              <a:t>California's congressional districts - Wikipedia</a:t>
            </a:r>
            <a:endParaRPr lang="en-US" sz="32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0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4E346-0F72-7C18-4F3C-ADB0F59C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0A2F-5FD7-4D56-8357-9A5377F5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Gerrymandering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5DEE-C391-CBCB-AC5E-B6C6340F2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On the other hand…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Some states have resisted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Indiana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Utah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Kansas</a:t>
            </a:r>
          </a:p>
          <a:p>
            <a:pPr marL="457200" lvl="1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Can it get worse? A ‘gerrymander apocalypse’</a:t>
            </a:r>
          </a:p>
        </p:txBody>
      </p:sp>
    </p:spTree>
    <p:extLst>
      <p:ext uri="{BB962C8B-B14F-4D97-AF65-F5344CB8AC3E}">
        <p14:creationId xmlns:p14="http://schemas.microsoft.com/office/powerpoint/2010/main" val="406064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9FA4E5-5015-50C9-6B2C-EF29A2A4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4B8FCA1-ECD1-5A3F-8A2A-C824B2CBE4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r="14579"/>
          <a:stretch>
            <a:fillRect/>
          </a:stretch>
        </p:blipFill>
        <p:spPr>
          <a:xfrm>
            <a:off x="4772025" y="457201"/>
            <a:ext cx="7229475" cy="597625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724C4-89E0-BB15-E8A8-948BD060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75657"/>
            <a:ext cx="3932237" cy="46933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Western slope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Eastern Plains</a:t>
            </a: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Front range</a:t>
            </a:r>
          </a:p>
        </p:txBody>
      </p:sp>
    </p:spTree>
    <p:extLst>
      <p:ext uri="{BB962C8B-B14F-4D97-AF65-F5344CB8AC3E}">
        <p14:creationId xmlns:p14="http://schemas.microsoft.com/office/powerpoint/2010/main" val="60732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80B3-55FE-EB6D-0444-C4972758B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399D-2EB5-A71C-46B0-6B58424F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Gerrymandering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75C45-04A5-45B8-330C-F0F7DD70A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Arizona’s congressional districts</a:t>
            </a:r>
          </a:p>
          <a:p>
            <a:pPr lvl="1"/>
            <a:r>
              <a:rPr lang="en-US" sz="3200" dirty="0">
                <a:hlinkClick r:id="rId2"/>
              </a:rPr>
              <a:t>Arizona's congressional districts - Wikipedia</a:t>
            </a:r>
            <a:endParaRPr lang="en-US" sz="3200" dirty="0">
              <a:latin typeface="Amasis MT Pro Black" panose="02040A04050005020304" pitchFamily="18" charset="0"/>
            </a:endParaRPr>
          </a:p>
          <a:p>
            <a:endParaRPr lang="en-US" sz="3200" dirty="0">
              <a:latin typeface="Amasis MT Pro Black" panose="02040A04050005020304" pitchFamily="18" charset="0"/>
            </a:endParaRPr>
          </a:p>
          <a:p>
            <a:r>
              <a:rPr lang="en-US" sz="3200" dirty="0">
                <a:latin typeface="Amasis MT Pro Black" panose="02040A04050005020304" pitchFamily="18" charset="0"/>
              </a:rPr>
              <a:t>Why is Tucson split in half?</a:t>
            </a:r>
          </a:p>
        </p:txBody>
      </p:sp>
    </p:spTree>
    <p:extLst>
      <p:ext uri="{BB962C8B-B14F-4D97-AF65-F5344CB8AC3E}">
        <p14:creationId xmlns:p14="http://schemas.microsoft.com/office/powerpoint/2010/main" val="201028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C02B1-099B-9AEF-D007-AF0C4AE1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8358-C777-3491-F7E5-0129D229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all" dirty="0">
                <a:latin typeface="Amasis MT Pro Black" panose="02040A04050005020304" pitchFamily="18" charset="0"/>
              </a:rPr>
              <a:t>Voting &amp; Gerrymandering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6D798-03FD-E0E2-8865-05B447EAB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Arizona statistics: 7,200,000 people in 2020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5,100,000 in Phoenix metro area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1,000,000 in Tucson metro area</a:t>
            </a:r>
          </a:p>
          <a:p>
            <a:pPr lvl="1"/>
            <a:r>
              <a:rPr lang="en-US" sz="3200" dirty="0">
                <a:latin typeface="Amasis MT Pro Black" panose="02040A04050005020304" pitchFamily="18" charset="0"/>
              </a:rPr>
              <a:t>1,100,000 in the rest of the state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9 congressional districts</a:t>
            </a:r>
          </a:p>
          <a:p>
            <a:r>
              <a:rPr lang="en-US" sz="3200" dirty="0">
                <a:latin typeface="Amasis MT Pro Black" panose="02040A04050005020304" pitchFamily="18" charset="0"/>
              </a:rPr>
              <a:t>800,000 people per district</a:t>
            </a:r>
          </a:p>
          <a:p>
            <a:pPr marL="0" indent="0">
              <a:buNone/>
            </a:pPr>
            <a:endParaRPr lang="en-US" sz="32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343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1060</Words>
  <Application>Microsoft Office PowerPoint</Application>
  <PresentationFormat>Widescreen</PresentationFormat>
  <Paragraphs>236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Amasis MT Pro Black</vt:lpstr>
      <vt:lpstr>Aptos</vt:lpstr>
      <vt:lpstr>Aptos Display</vt:lpstr>
      <vt:lpstr>Arial</vt:lpstr>
      <vt:lpstr>1_Office Theme</vt:lpstr>
      <vt:lpstr>VOTING</vt:lpstr>
      <vt:lpstr>Voting &amp; Democracy</vt:lpstr>
      <vt:lpstr>Voting &amp; Democracy</vt:lpstr>
      <vt:lpstr>Voting &amp; Gerrymandering</vt:lpstr>
      <vt:lpstr>Voting &amp; Gerrymandering</vt:lpstr>
      <vt:lpstr>Voting &amp; Gerrymandering</vt:lpstr>
      <vt:lpstr>PowerPoint Presentation</vt:lpstr>
      <vt:lpstr>Voting &amp; Gerrymandering</vt:lpstr>
      <vt:lpstr>Voting &amp; Gerrymandering</vt:lpstr>
      <vt:lpstr>NATIVE  AMERICANS</vt:lpstr>
      <vt:lpstr>PowerPoint Presentation</vt:lpstr>
      <vt:lpstr>Voting &amp; CITIZENSHIP</vt:lpstr>
      <vt:lpstr>Voting &amp; CITIZENSHIP</vt:lpstr>
      <vt:lpstr>Voting &amp; CITIZENSHIP</vt:lpstr>
      <vt:lpstr>Voting &amp; Campaign Financing</vt:lpstr>
      <vt:lpstr>Voting &amp; Campaign Financing</vt:lpstr>
      <vt:lpstr>Voting &amp; Political Parties</vt:lpstr>
      <vt:lpstr>Voting &amp; Political Parties</vt:lpstr>
      <vt:lpstr>Voting &amp; Political Parties</vt:lpstr>
      <vt:lpstr>Voting &amp; federalism</vt:lpstr>
      <vt:lpstr>Voting &amp; federalism</vt:lpstr>
      <vt:lpstr>Voting &amp; federalism</vt:lpstr>
      <vt:lpstr>Who Is On The Ballot?</vt:lpstr>
      <vt:lpstr>Who Gets To Vote?</vt:lpstr>
      <vt:lpstr>Who Gets To Vote?</vt:lpstr>
      <vt:lpstr>Who Gets To Vote?</vt:lpstr>
      <vt:lpstr>Who Gets To Vote?</vt:lpstr>
      <vt:lpstr>Who Gets To Vote?</vt:lpstr>
      <vt:lpstr>Who Gets To Vote?</vt:lpstr>
      <vt:lpstr>Who Gets To Vote?</vt:lpstr>
      <vt:lpstr>Who Gets To Vote?</vt:lpstr>
      <vt:lpstr>Referenda</vt:lpstr>
      <vt:lpstr>Referenda: Arizona</vt:lpstr>
      <vt:lpstr>Recall</vt:lpstr>
      <vt:lpstr>Recall</vt:lpstr>
      <vt:lpstr>Other Methods of Voting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 Patrick Furman</dc:creator>
  <cp:lastModifiedBy>H Patrick Furman</cp:lastModifiedBy>
  <cp:revision>27</cp:revision>
  <dcterms:created xsi:type="dcterms:W3CDTF">2026-02-01T15:33:14Z</dcterms:created>
  <dcterms:modified xsi:type="dcterms:W3CDTF">2026-02-11T02:03:08Z</dcterms:modified>
</cp:coreProperties>
</file>