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4" r:id="rId2"/>
    <p:sldId id="259" r:id="rId3"/>
    <p:sldId id="261" r:id="rId4"/>
    <p:sldId id="262" r:id="rId5"/>
    <p:sldId id="269" r:id="rId6"/>
    <p:sldId id="263" r:id="rId7"/>
    <p:sldId id="270" r:id="rId8"/>
    <p:sldId id="271" r:id="rId9"/>
    <p:sldId id="264" r:id="rId10"/>
    <p:sldId id="272" r:id="rId11"/>
    <p:sldId id="273" r:id="rId12"/>
    <p:sldId id="274" r:id="rId13"/>
    <p:sldId id="265" r:id="rId14"/>
    <p:sldId id="275" r:id="rId15"/>
    <p:sldId id="291" r:id="rId16"/>
    <p:sldId id="276" r:id="rId17"/>
    <p:sldId id="277" r:id="rId18"/>
    <p:sldId id="283" r:id="rId19"/>
    <p:sldId id="284" r:id="rId20"/>
    <p:sldId id="288" r:id="rId21"/>
    <p:sldId id="290" r:id="rId22"/>
    <p:sldId id="287" r:id="rId23"/>
    <p:sldId id="289" r:id="rId24"/>
    <p:sldId id="293" r:id="rId25"/>
    <p:sldId id="285" r:id="rId26"/>
    <p:sldId id="305" r:id="rId27"/>
    <p:sldId id="278" r:id="rId28"/>
    <p:sldId id="292" r:id="rId29"/>
    <p:sldId id="268" r:id="rId30"/>
    <p:sldId id="279" r:id="rId31"/>
    <p:sldId id="28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7" autoAdjust="0"/>
    <p:restoredTop sz="94660"/>
  </p:normalViewPr>
  <p:slideViewPr>
    <p:cSldViewPr snapToGrid="0">
      <p:cViewPr varScale="1">
        <p:scale>
          <a:sx n="44" d="100"/>
          <a:sy n="44" d="100"/>
        </p:scale>
        <p:origin x="77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FA0D0-A151-64C1-7569-773D4CF9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35767-2E73-BC07-3C12-D23892122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BDDFB-0E0D-A0B7-49B6-2CCA4681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69AED-91A1-EE1F-7E59-1AEE8E431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8BEDA-89D1-2A97-1205-74924F03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9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9ADA0-CD2A-D2E9-A294-DFBEAB61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AEB70D-407A-4443-E623-D9C935EE0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1EBF9-45A2-E214-B0CA-0BB84CEF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E976C-FDC1-BA3D-DB33-801E29C1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F5979-EF98-ADF4-9BB6-FB411EA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3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03762-A768-A9F2-B162-FC7DC9A64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2AA20D-807C-AE8F-4934-E4865CD56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38201-B757-1076-05FC-BF229ECFA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6663E-C746-7B7B-C0ED-FDDAA87F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6355-1CA8-90AE-D037-EB4941018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5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3EDC-570C-A1EA-399C-70181A12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E42EE-A681-DD80-CF18-973A008DB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B197B-9041-2902-2CD9-B54325A89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2CC68-F429-CFBE-A241-2B37FD37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34B51-ABCF-EE98-9047-526458BB0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1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F6C83-3A4D-34F7-9BC1-B624997CD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43821-E1C1-627B-4643-69553DFA6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743A8-3205-D305-21AB-A484612A6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EED44-8CF7-A60F-3DE0-C0D9BBE31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C7D40-4DD6-DC63-DDCB-CF242F74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5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B63F-F018-1956-A06C-FEEADA944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F8B6A-B314-1050-2DA5-E9085E2BE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F311C-26AC-5EBE-A99E-E96A934DB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057D3-048B-19A9-9638-F3CDA0E5B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5AEFE-5550-AEB9-32E2-DAF5C7184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891D-D9F7-8605-E269-45996C7A0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0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51071-60F7-937E-C58F-8D40BEEE9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B2DD7-BD16-9D13-1EE8-BF0F9DDC2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93D59-7EAD-776E-CA72-1B8B575BC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136D2-2C07-AE2B-9B14-7E1F9C610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37A0D5-582C-A7CD-9B81-785C7F3B1B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3684B-415B-47BA-27B7-0864CB87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A622D7-3FF3-DDA1-D886-B420DBF3F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6B439A-16DC-F203-40D4-A0861B37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4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7FA5-2D75-BA05-2191-ACE60B13B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399FB7-3AA8-C38D-3DBD-62A7CA2B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27F7A-017C-EE71-CB7C-FD247C18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0E02B-A41A-4EA2-F5EA-40000743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7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8959B-B1FF-E337-AD5C-B074CFE6A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94EC8C-3972-D500-1A6A-20F4B0D3B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6DA79-3EBE-2F3C-EECA-9CC3017F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0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DBA7A-8EE0-49C4-AB58-5CA689315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20D21-FD8A-44E8-7FC7-187FBEA15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8D90D-5C42-159C-4D7D-7E041C2B2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27F98-1C0F-F506-BB86-28492BC9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61E56-5DC5-E92F-6CA2-835F1159F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D9457-F36B-A27F-4C9F-5049AA88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2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54671-57D5-35A7-C3B3-DE5CFAF8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E2038-040A-A2F4-7433-6F328FA34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45313-955A-68FE-780F-8BDEFA90E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779B7-562D-CEA0-3896-1494BB1B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D5398-4C43-CD15-D9B2-64893934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09099-9C91-125C-B154-2E2B2657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7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4FD4E1-6FDE-307B-C9A4-642BFDBB2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465A7-B6C8-396C-BFF3-EE4E49EE1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D3BC2-B6EC-9FA5-7EA5-C3FADD74E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A6159A-CF99-4266-B26C-06FBE610D65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09037-12E4-26C9-9082-2F4B98038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F80DF-8C2D-A640-62D8-82A7141DA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0CAD1A-71F1-4BA8-26BF-05310FFC2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79E72-612C-E644-A597-EF13AC060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0720"/>
          </a:xfrm>
        </p:spPr>
        <p:txBody>
          <a:bodyPr>
            <a:normAutofit/>
          </a:bodyPr>
          <a:lstStyle/>
          <a:p>
            <a:pPr algn="ctr"/>
            <a:r>
              <a:rPr lang="en-US" cap="all" dirty="0">
                <a:solidFill>
                  <a:schemeClr val="bg1"/>
                </a:solidFill>
                <a:latin typeface="Amasis MT Pro Black" panose="02040A04050005020304" pitchFamily="18" charset="0"/>
              </a:rPr>
              <a:t>First, SOME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804C5-0D42-276B-CCD3-DD048D9E0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348163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chemeClr val="bg1"/>
                </a:solidFill>
                <a:latin typeface="Amasis MT Pro Black" panose="02040A04050005020304" pitchFamily="18" charset="0"/>
              </a:rPr>
              <a:t>I have some topics for next week.</a:t>
            </a:r>
          </a:p>
          <a:p>
            <a:endParaRPr lang="en-US" sz="3500" dirty="0">
              <a:solidFill>
                <a:schemeClr val="bg1"/>
              </a:solidFill>
              <a:latin typeface="Amasis MT Pro Black" panose="02040A04050005020304" pitchFamily="18" charset="0"/>
            </a:endParaRPr>
          </a:p>
          <a:p>
            <a:r>
              <a:rPr lang="en-US" sz="3500" dirty="0">
                <a:solidFill>
                  <a:schemeClr val="bg1"/>
                </a:solidFill>
                <a:latin typeface="Amasis MT Pro Black" panose="02040A04050005020304" pitchFamily="18" charset="0"/>
              </a:rPr>
              <a:t>Help me select topics for March 4</a:t>
            </a:r>
          </a:p>
          <a:p>
            <a:endParaRPr lang="en-US" sz="3500" dirty="0">
              <a:solidFill>
                <a:schemeClr val="bg1"/>
              </a:solidFill>
              <a:latin typeface="Amasis MT Pro Black" panose="02040A04050005020304" pitchFamily="18" charset="0"/>
            </a:endParaRPr>
          </a:p>
          <a:p>
            <a:r>
              <a:rPr lang="en-US" sz="3500" dirty="0">
                <a:solidFill>
                  <a:schemeClr val="bg1"/>
                </a:solidFill>
                <a:latin typeface="Amasis MT Pro Black" panose="02040A04050005020304" pitchFamily="18" charset="0"/>
              </a:rPr>
              <a:t>That’ll be the end: No class march 11</a:t>
            </a:r>
          </a:p>
        </p:txBody>
      </p:sp>
    </p:spTree>
    <p:extLst>
      <p:ext uri="{BB962C8B-B14F-4D97-AF65-F5344CB8AC3E}">
        <p14:creationId xmlns:p14="http://schemas.microsoft.com/office/powerpoint/2010/main" val="134281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D1CA0-EB26-9F89-9F45-232E5CC3C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559B8-F7C6-4944-7F1C-CCFDE7A2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KILMAR ABREGO GARCIA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68AFD-E78E-6411-E6D8-A69E8C87D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“Administrative error”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We didn’t know of the protection order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Critics scoffed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Routine check of database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We can’t do anything about it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SCOTUS ordered reasonable efforts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 June, U.S. got him back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90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89607-67D7-FFAC-452A-D326FADC0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50993-53AB-89A8-EB02-873D13D2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KILMAR ABREGO GARCIA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56C9A-1369-F7A3-0284-3C7DAFA6A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Upon his return, he was charged with human smuggling, stemming from a 2022 traffic stop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Critics noted no charges at that time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ICE agent admitted no follow-up until SCOTUS order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Claimed political persecution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9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B539B-9D0A-02D9-C07B-58954FFAD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4D1DA-7164-8E29-D9D0-BC6968AF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KILMAR ABREGO GARCIA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23381-7F99-D653-61D3-0C2567A11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12/11/25 – Judge ordered his release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Authorities “affirmatively misled” the judge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Is this executive branch bungling or intentional malfeasance?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1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1D537-54CB-2C02-BF07-9D32B6E72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CD60-05A4-63FE-89E8-EFDE6027C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B3521-7066-5107-4B14-53D1C770A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number of deportations has not increased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Some disagreement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So, why are so many so upset?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Some of it is political – TDS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Some of it relates to enforcement methods</a:t>
            </a:r>
          </a:p>
        </p:txBody>
      </p:sp>
    </p:spTree>
    <p:extLst>
      <p:ext uri="{BB962C8B-B14F-4D97-AF65-F5344CB8AC3E}">
        <p14:creationId xmlns:p14="http://schemas.microsoft.com/office/powerpoint/2010/main" val="414386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75068-5F73-E03A-F960-0AF839A19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6FBF4-CD32-47D3-BF14-CAEC3B774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8BC27-62A3-3DEE-7FC0-AFC84F0F7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Who is being pursued?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Criminals are no longer prioritized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80% of detainees had no criminal record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Politically inspired actions?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How are people being pursued?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Raids at job sites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Schools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Masks and IDs</a:t>
            </a:r>
          </a:p>
        </p:txBody>
      </p:sp>
    </p:spTree>
    <p:extLst>
      <p:ext uri="{BB962C8B-B14F-4D97-AF65-F5344CB8AC3E}">
        <p14:creationId xmlns:p14="http://schemas.microsoft.com/office/powerpoint/2010/main" val="270866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6F4F0-2174-71C5-ACBD-76E75E94D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BA35D-B52E-7AAE-3E3B-2179B7A27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F9691-305C-0583-549E-4188AEDA5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Is there a political aspect?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2,100,000 in Texas vs. 95,000 in Minnesota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Give us your voter rolls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Tuesday article in AZ Star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Virtually nothing in </a:t>
            </a:r>
            <a:r>
              <a:rPr lang="en-US" sz="3200">
                <a:latin typeface="Amasis MT Pro Black" panose="02040A04050005020304" pitchFamily="18" charset="0"/>
              </a:rPr>
              <a:t>Nogales proper</a:t>
            </a:r>
          </a:p>
        </p:txBody>
      </p:sp>
    </p:spTree>
    <p:extLst>
      <p:ext uri="{BB962C8B-B14F-4D97-AF65-F5344CB8AC3E}">
        <p14:creationId xmlns:p14="http://schemas.microsoft.com/office/powerpoint/2010/main" val="3478006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5FFF7-E477-CA79-496F-A070213D1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9CA1F-20BB-CD5A-5411-F76276EE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4A0DD-583E-2B9D-2B8C-6953872C2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Termination of TPS status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rhetoric is nastier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Shithole countries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Rapists and murders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Social services</a:t>
            </a:r>
          </a:p>
          <a:p>
            <a:pPr marL="457200" lvl="1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mistakes seem bigger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No one will apologize</a:t>
            </a:r>
          </a:p>
        </p:txBody>
      </p:sp>
    </p:spTree>
    <p:extLst>
      <p:ext uri="{BB962C8B-B14F-4D97-AF65-F5344CB8AC3E}">
        <p14:creationId xmlns:p14="http://schemas.microsoft.com/office/powerpoint/2010/main" val="52995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84431-6C03-DBB6-2665-38D6AD547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40692-9458-CF66-CA18-0E18C5B4F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F74CB-5198-D808-3148-3CD568CCF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methods are straining the system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ICE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Massive signing bonuses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Poor training and supervision?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Judicial process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Minn. AUSA: The job sucks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Poor lawyers. )-;</a:t>
            </a:r>
          </a:p>
        </p:txBody>
      </p:sp>
    </p:spTree>
    <p:extLst>
      <p:ext uri="{BB962C8B-B14F-4D97-AF65-F5344CB8AC3E}">
        <p14:creationId xmlns:p14="http://schemas.microsoft.com/office/powerpoint/2010/main" val="32535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ADB05-7764-26A9-FAD2-396059825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2D6A0-361D-703F-B3AF-A7EBC5373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0152"/>
          </a:xfrm>
        </p:spPr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NEW STORY</a:t>
            </a:r>
            <a:br>
              <a:rPr lang="en-US" dirty="0">
                <a:latin typeface="Amasis MT Pro Black" panose="02040A04050005020304" pitchFamily="18" charset="0"/>
              </a:rPr>
            </a:br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BCD12-7947-3F42-A373-0BE9F290C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755"/>
            <a:ext cx="10515600" cy="393520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February 12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I’d already sent you enough stuff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Charges against two detainees dismissed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Two agents suspended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930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B5944-880D-8118-C755-6027F1CBC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606B8-7882-3DF3-B98D-9A5F37202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B4BA9-B4C1-123B-E519-879DB2023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“Newly discovered evidence in this matter is materially inconsistent with the allegations” that federal officials made in a charging document and in courtroom testimony.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“Video evidence has revealed that sworn testimony provided by two separate officers appears to have made untruthful statements.” </a:t>
            </a:r>
          </a:p>
        </p:txBody>
      </p:sp>
    </p:spTree>
    <p:extLst>
      <p:ext uri="{BB962C8B-B14F-4D97-AF65-F5344CB8AC3E}">
        <p14:creationId xmlns:p14="http://schemas.microsoft.com/office/powerpoint/2010/main" val="300302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156E7-AE12-130B-1772-A0A62A0E8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BA9E-9441-10AF-52DA-C3D45C161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601740"/>
          </a:xfrm>
        </p:spPr>
        <p:txBody>
          <a:bodyPr>
            <a:normAutofit/>
          </a:bodyPr>
          <a:lstStyle/>
          <a:p>
            <a:r>
              <a:rPr lang="en-US" dirty="0">
                <a:latin typeface="Amasis MT Pro Black" panose="02040A04050005020304" pitchFamily="18" charset="0"/>
              </a:rPr>
              <a:t>IMMIGRATION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8FFAC-DA74-5935-5B70-B512A19B1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2839"/>
            <a:ext cx="9144000" cy="1212798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masis MT Pro Black" panose="02040A04050005020304" pitchFamily="18" charset="0"/>
              </a:rPr>
              <a:t>Balancing the Powers of Governments</a:t>
            </a:r>
          </a:p>
        </p:txBody>
      </p:sp>
    </p:spTree>
    <p:extLst>
      <p:ext uri="{BB962C8B-B14F-4D97-AF65-F5344CB8AC3E}">
        <p14:creationId xmlns:p14="http://schemas.microsoft.com/office/powerpoint/2010/main" val="3105530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EFECA-A7B8-CDF7-0ACA-5D3C91E62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A469-50C9-A311-33BC-8307C1EC5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1327"/>
          </a:xfrm>
        </p:spPr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NEW STORY</a:t>
            </a:r>
            <a:br>
              <a:rPr lang="en-US" dirty="0">
                <a:latin typeface="Amasis MT Pro Black" panose="02040A04050005020304" pitchFamily="18" charset="0"/>
              </a:rPr>
            </a:br>
            <a:r>
              <a:rPr lang="en-US" dirty="0">
                <a:latin typeface="Amasis MT Pro Black" panose="02040A04050005020304" pitchFamily="18" charset="0"/>
              </a:rPr>
              <a:t>ENFORCEMENT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81CDF-EAD2-F771-1292-2FAA7CDCB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3935"/>
            <a:ext cx="10515600" cy="406302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Detention centers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February 13: $38.3B to boost capacity to 92,600 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Alligator Alley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Worms, toilets and sewage</a:t>
            </a:r>
          </a:p>
          <a:p>
            <a:r>
              <a:rPr lang="en-US" sz="3200" dirty="0" err="1">
                <a:latin typeface="Amasis MT Pro Black" panose="02040A04050005020304" pitchFamily="18" charset="0"/>
              </a:rPr>
              <a:t>CoreCivic</a:t>
            </a:r>
            <a:endParaRPr lang="en-US" sz="3200" dirty="0">
              <a:latin typeface="Amasis MT Pro Black" panose="02040A04050005020304" pitchFamily="18" charset="0"/>
            </a:endParaRP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Private detention contractor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Including Florence</a:t>
            </a:r>
          </a:p>
        </p:txBody>
      </p:sp>
    </p:spTree>
    <p:extLst>
      <p:ext uri="{BB962C8B-B14F-4D97-AF65-F5344CB8AC3E}">
        <p14:creationId xmlns:p14="http://schemas.microsoft.com/office/powerpoint/2010/main" val="82465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27E66-246D-BDED-56E7-9C05BEF41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2CA7-AEB9-D940-39D9-0642DA70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NEW STORY</a:t>
            </a:r>
            <a:br>
              <a:rPr lang="en-US" dirty="0">
                <a:latin typeface="Amasis MT Pro Black" panose="02040A04050005020304" pitchFamily="18" charset="0"/>
              </a:rPr>
            </a:br>
            <a:r>
              <a:rPr lang="en-US" dirty="0">
                <a:latin typeface="Amasis MT Pro Black" panose="02040A04050005020304" pitchFamily="18" charset="0"/>
              </a:rPr>
              <a:t>ENFORCEMENT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35D62-A993-F4E8-B410-059AF0063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Senate Committee on Foreign Relations 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Report released February 13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U.S. government has paid more  than $40 million to countries to accept people we are expelling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98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B72CB-7B2F-07C6-9559-8D2B2B9BD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A722F-1807-DE9A-120A-906D1DDD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NEW STORY</a:t>
            </a:r>
            <a:br>
              <a:rPr lang="en-US" dirty="0">
                <a:latin typeface="Amasis MT Pro Black" panose="02040A04050005020304" pitchFamily="18" charset="0"/>
              </a:rPr>
            </a:br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4275D-7085-DB34-167D-F51DB2024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4773"/>
            <a:ext cx="10515600" cy="4112189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February 14, NY Times article 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DHS going after the critics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Administrative subpoenas to social media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Asking for information about accounts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Subpoenas withdrawn when challenged in court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2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325E3-D879-5858-CDB3-84B43EACB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60B5-3B3B-70BA-AC41-85F3B82B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E7528-5D6F-A61D-6A37-16DF7692D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Blame the victim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Rene Good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DHS spokesperson: "an act of domestic terrorism”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Alex Pretti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White House deputy chief of staff: a “domestic terrorist" who had “tried to assassinate federal law enforcement”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41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B07B8-E28F-0983-EAC6-8D95D4A50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FFB0-4F38-9AB6-FCC7-BFF61ABE4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CE594-399F-9EFA-8DDE-6B844999A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Investigation of mistakes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 federalism issue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Feds refusing to let Minnesota investigate the two deaths.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Lach of independent review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Looks bad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Is bad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21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448E9-E1C7-A908-BD86-2505FB787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E6C1F-69F7-0618-27EA-E07ACC38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0A18B-9244-732A-4CBE-55642C2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Bad apples?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Bad training?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>
                <a:latin typeface="Amasis MT Pro Black" panose="02040A04050005020304" pitchFamily="18" charset="0"/>
              </a:rPr>
              <a:t>Bad leadership?</a:t>
            </a: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369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41B6B-A355-07A9-47E7-13AA8B9E8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CE670-58E0-70D5-7C11-8D5258D6D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62613"/>
          </a:xfrm>
        </p:spPr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 </a:t>
            </a:r>
            <a:br>
              <a:rPr lang="en-US" dirty="0">
                <a:latin typeface="Amasis MT Pro Black" panose="02040A04050005020304" pitchFamily="18" charset="0"/>
              </a:rPr>
            </a:br>
            <a:r>
              <a:rPr lang="en-US" dirty="0">
                <a:latin typeface="Amasis MT Pro Black" panose="02040A04050005020304" pitchFamily="18" charset="0"/>
              </a:rPr>
              <a:t>THE LATEST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453CF-3DF6-DD1E-BD62-52E9C889A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7739"/>
            <a:ext cx="10515600" cy="404922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Senate is blocking DHS funding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Their demands supposedly include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Limits on masks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Limits on random sweeps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New requirements for warrants</a:t>
            </a:r>
          </a:p>
          <a:p>
            <a:pPr lvl="1"/>
            <a:r>
              <a:rPr lang="en-US" sz="3200">
                <a:latin typeface="Amasis MT Pro Black" panose="02040A04050005020304" pitchFamily="18" charset="0"/>
              </a:rPr>
              <a:t>Making ‘sensitive’ locations off-limits</a:t>
            </a:r>
          </a:p>
          <a:p>
            <a:r>
              <a:rPr lang="en-US" sz="3200">
                <a:latin typeface="Amasis MT Pro Black" panose="02040A04050005020304" pitchFamily="18" charset="0"/>
              </a:rPr>
              <a:t>Anonymous </a:t>
            </a:r>
            <a:r>
              <a:rPr lang="en-US" sz="3200" dirty="0">
                <a:latin typeface="Amasis MT Pro Black" panose="02040A04050005020304" pitchFamily="18" charset="0"/>
              </a:rPr>
              <a:t>W.H. rejection last night</a:t>
            </a:r>
          </a:p>
          <a:p>
            <a:pPr lvl="1"/>
            <a:endParaRPr lang="en-US" sz="28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543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177F9-36B8-D1AD-AAF1-CE10EA0BD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A5CB6-9A66-B56B-5141-0A97B4F6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4723E-495D-F1C3-D710-C5A52ABBF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upshot?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Here is a big surprise…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Sit down, and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Take a deep breath…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cap="all" dirty="0">
                <a:solidFill>
                  <a:srgbClr val="FF0000"/>
                </a:solidFill>
                <a:latin typeface="Amasis MT Pro Black" panose="02040A04050005020304" pitchFamily="18" charset="0"/>
              </a:rPr>
              <a:t>Congress is dropping the ball!!!</a:t>
            </a:r>
          </a:p>
        </p:txBody>
      </p:sp>
    </p:spTree>
    <p:extLst>
      <p:ext uri="{BB962C8B-B14F-4D97-AF65-F5344CB8AC3E}">
        <p14:creationId xmlns:p14="http://schemas.microsoft.com/office/powerpoint/2010/main" val="53830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AED8D-0519-6FFD-776D-3A8B9C913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BF0CF-E960-E00E-D40C-AD4314984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87E33-13E1-E05C-B02F-2D2C5E42D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other upshot?</a:t>
            </a:r>
          </a:p>
          <a:p>
            <a:r>
              <a:rPr lang="en-US" sz="3200">
                <a:latin typeface="Amasis MT Pro Black" panose="02040A04050005020304" pitchFamily="18" charset="0"/>
              </a:rPr>
              <a:t>Civil discourse</a:t>
            </a:r>
          </a:p>
          <a:p>
            <a:endParaRPr lang="en-US" sz="3200" cap="all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Can we agree that some enforcement methods go too far?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Can we agree on some remedies?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Can we agree to disagree on other topics?</a:t>
            </a:r>
          </a:p>
        </p:txBody>
      </p:sp>
    </p:spTree>
    <p:extLst>
      <p:ext uri="{BB962C8B-B14F-4D97-AF65-F5344CB8AC3E}">
        <p14:creationId xmlns:p14="http://schemas.microsoft.com/office/powerpoint/2010/main" val="323089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76097-1357-BF69-62EC-15944509A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81A2A-7B03-1DD4-483B-13DD7C6FE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88318"/>
          </a:xfrm>
        </p:spPr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AN IMMIGRATION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B145F-9679-10A7-DDD1-6E82EFA9C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7013"/>
            <a:ext cx="10515600" cy="39399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How should we go about enforcing our new and improved immigration policy?</a:t>
            </a:r>
          </a:p>
        </p:txBody>
      </p:sp>
    </p:spTree>
    <p:extLst>
      <p:ext uri="{BB962C8B-B14F-4D97-AF65-F5344CB8AC3E}">
        <p14:creationId xmlns:p14="http://schemas.microsoft.com/office/powerpoint/2010/main" val="65431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DEF2F-4C02-3867-0208-E4FC04056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EED1A-5369-5355-54D9-4E86A5CC1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16975-AFDB-DFA3-E778-CA73FA1A9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Overview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DACA</a:t>
            </a:r>
          </a:p>
          <a:p>
            <a:r>
              <a:rPr lang="en-US" sz="3200" dirty="0" err="1">
                <a:latin typeface="Amasis MT Pro Black" panose="02040A04050005020304" pitchFamily="18" charset="0"/>
              </a:rPr>
              <a:t>Kilmar</a:t>
            </a:r>
            <a:r>
              <a:rPr lang="en-US" sz="3200" dirty="0">
                <a:latin typeface="Amasis MT Pro Black" panose="02040A04050005020304" pitchFamily="18" charset="0"/>
              </a:rPr>
              <a:t> Abrego Garcia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Enforcement Methods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Gold Card Visas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Immigration Judges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An immigration exercise</a:t>
            </a:r>
          </a:p>
        </p:txBody>
      </p:sp>
    </p:spTree>
    <p:extLst>
      <p:ext uri="{BB962C8B-B14F-4D97-AF65-F5344CB8AC3E}">
        <p14:creationId xmlns:p14="http://schemas.microsoft.com/office/powerpoint/2010/main" val="3388043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7E6D3-BA86-7406-FCBF-5D6074B3A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2BCD5-3B2F-0359-CF81-ACCC35E83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OUR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E055-A325-A481-7DBA-C1059D95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‘Dreamer’ status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Political asylum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Economic/disaster refugee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Family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Gold Cards</a:t>
            </a:r>
          </a:p>
        </p:txBody>
      </p:sp>
    </p:spTree>
    <p:extLst>
      <p:ext uri="{BB962C8B-B14F-4D97-AF65-F5344CB8AC3E}">
        <p14:creationId xmlns:p14="http://schemas.microsoft.com/office/powerpoint/2010/main" val="66916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BD37B-B36E-6030-9575-4D3F3EFBD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D65A2-04C5-2A62-2A55-C8F7CB16F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OUR ENFORCEMENT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3A9B4-2E4F-A773-74AB-40AF2A6A1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Job sites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Jails/prisons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More border work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More foreign policy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Specific states</a:t>
            </a:r>
          </a:p>
        </p:txBody>
      </p:sp>
    </p:spTree>
    <p:extLst>
      <p:ext uri="{BB962C8B-B14F-4D97-AF65-F5344CB8AC3E}">
        <p14:creationId xmlns:p14="http://schemas.microsoft.com/office/powerpoint/2010/main" val="226193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863C0-8B8E-9EE5-F130-F9E3AA6E3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A64B-8E64-7BE1-C475-8FC56E387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D882-DA4B-A675-3293-BE9C5F1EE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Pre-Columbian immigration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Naturalization Act of 1790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“free white persons … of good character”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Alien Enemies Act of 1798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Internment of Japanese Americans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Chinese Exclusion Act of 1882</a:t>
            </a:r>
          </a:p>
        </p:txBody>
      </p:sp>
    </p:spTree>
    <p:extLst>
      <p:ext uri="{BB962C8B-B14F-4D97-AF65-F5344CB8AC3E}">
        <p14:creationId xmlns:p14="http://schemas.microsoft.com/office/powerpoint/2010/main" val="160158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5884F-0E17-F055-C3A0-6B0DECACA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B621-037E-8B39-23C8-F20337ED8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F8C43-2894-FF5B-E0B1-C50BD7693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Congress clearly has the power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Article 1, § 8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Executive has the duty to administer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law is purposefully vague in spots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Different enforcement methods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Limited resources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Different priorities</a:t>
            </a:r>
          </a:p>
        </p:txBody>
      </p:sp>
    </p:spTree>
    <p:extLst>
      <p:ext uri="{BB962C8B-B14F-4D97-AF65-F5344CB8AC3E}">
        <p14:creationId xmlns:p14="http://schemas.microsoft.com/office/powerpoint/2010/main" val="236184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A52F7-F3DA-1DA9-EC77-A83EF8277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48066-322D-5696-C92D-3D6CA60BE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DACA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55B34-E055-D58F-F546-F6916BCE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Deferred Action for Childhood Arrivals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 smart way to use limited resources?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Perhaps even a path towards citizenship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“Dream Act” passed the House; political filibuster death in the Senate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Development, Relief, and Education for Alien Minors Act</a:t>
            </a:r>
          </a:p>
        </p:txBody>
      </p:sp>
    </p:spTree>
    <p:extLst>
      <p:ext uri="{BB962C8B-B14F-4D97-AF65-F5344CB8AC3E}">
        <p14:creationId xmlns:p14="http://schemas.microsoft.com/office/powerpoint/2010/main" val="32805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FDAE1-07EE-4BEA-9FC9-117717A9F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04376-65AF-B8B1-E810-118D18489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DACA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6BA3-EED7-C6F0-AB5C-E26C71DF5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Created by President Obama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Opponents sued – separation of powers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SCOTUS – within executive power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Trump eliminated the program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Opponents sued – didn’t follow the rules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Lower courts agreed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Term ended before final resolution</a:t>
            </a:r>
          </a:p>
        </p:txBody>
      </p:sp>
    </p:spTree>
    <p:extLst>
      <p:ext uri="{BB962C8B-B14F-4D97-AF65-F5344CB8AC3E}">
        <p14:creationId xmlns:p14="http://schemas.microsoft.com/office/powerpoint/2010/main" val="118038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A7696-0120-62E2-6BDD-68F2A0637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64013-4F06-EB0D-C234-7EAB34A3E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DACA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8EA52-E739-E436-C51C-3B4BECAA8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Biden re-established the program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Trump has stated intention to ‘re-kill’ it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Congress has clearly shirked its duty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We’ll talk about Senate filibusters later</a:t>
            </a:r>
          </a:p>
        </p:txBody>
      </p:sp>
    </p:spTree>
    <p:extLst>
      <p:ext uri="{BB962C8B-B14F-4D97-AF65-F5344CB8AC3E}">
        <p14:creationId xmlns:p14="http://schemas.microsoft.com/office/powerpoint/2010/main" val="101711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C05AB-BAB8-75B0-511B-39BDBBF3F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5A171-982F-2052-1EA1-E58E70340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KILMAR ABREGO GARCIA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249E8-E523-997B-BBC4-166673586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Illegal entry in 2011 when he was 16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Granted protected status in 2019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Danger from El Salvador gangs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Married an American and became a dad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3/15/25 – Picked up and mistakenly deported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It quickly became a political fight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55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911</Words>
  <Application>Microsoft Office PowerPoint</Application>
  <PresentationFormat>Widescreen</PresentationFormat>
  <Paragraphs>211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Amasis MT Pro Black</vt:lpstr>
      <vt:lpstr>Aptos</vt:lpstr>
      <vt:lpstr>Aptos Display</vt:lpstr>
      <vt:lpstr>Arial</vt:lpstr>
      <vt:lpstr>1_Office Theme</vt:lpstr>
      <vt:lpstr>First, SOME PLANNING</vt:lpstr>
      <vt:lpstr>IMMIGRATION</vt:lpstr>
      <vt:lpstr>OVERVIEW</vt:lpstr>
      <vt:lpstr>OVERVIEW</vt:lpstr>
      <vt:lpstr>OVERVIEW</vt:lpstr>
      <vt:lpstr>DACA</vt:lpstr>
      <vt:lpstr>DACA</vt:lpstr>
      <vt:lpstr>DACA</vt:lpstr>
      <vt:lpstr>KILMAR ABREGO GARCIA</vt:lpstr>
      <vt:lpstr>KILMAR ABREGO GARCIA</vt:lpstr>
      <vt:lpstr>KILMAR ABREGO GARCIA</vt:lpstr>
      <vt:lpstr>KILMAR ABREGO GARCIA</vt:lpstr>
      <vt:lpstr>ENFORCEMENT METHODS</vt:lpstr>
      <vt:lpstr>ENFORCEMENT METHODS</vt:lpstr>
      <vt:lpstr>ENFORCEMENT METHODS</vt:lpstr>
      <vt:lpstr>ENFORCEMENT METHODS</vt:lpstr>
      <vt:lpstr>ENFORCEMENT METHODS</vt:lpstr>
      <vt:lpstr>NEW STORY ENFORCEMENT METHODS</vt:lpstr>
      <vt:lpstr>ENFORCEMENT METHODS</vt:lpstr>
      <vt:lpstr>NEW STORY ENFORCEMENT COSTS</vt:lpstr>
      <vt:lpstr>NEW STORY ENFORCEMENT COSTS</vt:lpstr>
      <vt:lpstr>NEW STORY ENFORCEMENT METHODS</vt:lpstr>
      <vt:lpstr>ENFORCEMENT METHODS</vt:lpstr>
      <vt:lpstr>ENFORCEMENT METHODS</vt:lpstr>
      <vt:lpstr>ENFORCEMENT METHODS</vt:lpstr>
      <vt:lpstr>ENFORCEMENT METHODS  THE LATEST</vt:lpstr>
      <vt:lpstr>ENFORCEMENT METHODS</vt:lpstr>
      <vt:lpstr>ENFORCEMENT METHODS</vt:lpstr>
      <vt:lpstr>AN IMMIGRATION EXERCISE</vt:lpstr>
      <vt:lpstr>OUR FACTORS</vt:lpstr>
      <vt:lpstr>OUR ENFORCEMENT METHODS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 Patrick Furman</dc:creator>
  <cp:lastModifiedBy>H Patrick Furman</cp:lastModifiedBy>
  <cp:revision>26</cp:revision>
  <dcterms:created xsi:type="dcterms:W3CDTF">2026-02-10T13:52:16Z</dcterms:created>
  <dcterms:modified xsi:type="dcterms:W3CDTF">2026-02-17T23:55:00Z</dcterms:modified>
</cp:coreProperties>
</file>