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61" r:id="rId3"/>
    <p:sldId id="267" r:id="rId4"/>
    <p:sldId id="262" r:id="rId5"/>
    <p:sldId id="280" r:id="rId6"/>
    <p:sldId id="281" r:id="rId7"/>
    <p:sldId id="282" r:id="rId8"/>
    <p:sldId id="283" r:id="rId9"/>
    <p:sldId id="286" r:id="rId10"/>
    <p:sldId id="268" r:id="rId11"/>
    <p:sldId id="269" r:id="rId12"/>
    <p:sldId id="263" r:id="rId13"/>
    <p:sldId id="270" r:id="rId14"/>
    <p:sldId id="271" r:id="rId15"/>
    <p:sldId id="264" r:id="rId16"/>
    <p:sldId id="272" r:id="rId17"/>
    <p:sldId id="273" r:id="rId18"/>
    <p:sldId id="284" r:id="rId19"/>
    <p:sldId id="274" r:id="rId20"/>
    <p:sldId id="275" r:id="rId21"/>
    <p:sldId id="285" r:id="rId22"/>
    <p:sldId id="265" r:id="rId23"/>
    <p:sldId id="276" r:id="rId24"/>
    <p:sldId id="277" r:id="rId25"/>
    <p:sldId id="278" r:id="rId26"/>
    <p:sldId id="266" r:id="rId27"/>
    <p:sldId id="279"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57" autoAdjust="0"/>
    <p:restoredTop sz="94660"/>
  </p:normalViewPr>
  <p:slideViewPr>
    <p:cSldViewPr snapToGrid="0">
      <p:cViewPr varScale="1">
        <p:scale>
          <a:sx n="78" d="100"/>
          <a:sy n="78" d="100"/>
        </p:scale>
        <p:origin x="653"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2FA0D0-A151-64C1-7569-773D4CF9DF9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B835767-2E73-BC07-3C12-D23892122D4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8DBDDFB-0E0D-A0B7-49B6-2CCA46817542}"/>
              </a:ext>
            </a:extLst>
          </p:cNvPr>
          <p:cNvSpPr>
            <a:spLocks noGrp="1"/>
          </p:cNvSpPr>
          <p:nvPr>
            <p:ph type="dt" sz="half" idx="10"/>
          </p:nvPr>
        </p:nvSpPr>
        <p:spPr/>
        <p:txBody>
          <a:bodyPr/>
          <a:lstStyle/>
          <a:p>
            <a:fld id="{FFA6159A-CF99-4266-B26C-06FBE610D65B}" type="datetimeFigureOut">
              <a:rPr lang="en-US" smtClean="0"/>
              <a:t>2/25/2026</a:t>
            </a:fld>
            <a:endParaRPr lang="en-US"/>
          </a:p>
        </p:txBody>
      </p:sp>
      <p:sp>
        <p:nvSpPr>
          <p:cNvPr id="5" name="Footer Placeholder 4">
            <a:extLst>
              <a:ext uri="{FF2B5EF4-FFF2-40B4-BE49-F238E27FC236}">
                <a16:creationId xmlns:a16="http://schemas.microsoft.com/office/drawing/2014/main" id="{3AC69AED-91A1-EE1F-7E59-1AEE8E431B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D8BEDA-89D1-2A97-1205-74924F0372DE}"/>
              </a:ext>
            </a:extLst>
          </p:cNvPr>
          <p:cNvSpPr>
            <a:spLocks noGrp="1"/>
          </p:cNvSpPr>
          <p:nvPr>
            <p:ph type="sldNum" sz="quarter" idx="12"/>
          </p:nvPr>
        </p:nvSpPr>
        <p:spPr/>
        <p:txBody>
          <a:bodyPr/>
          <a:lstStyle/>
          <a:p>
            <a:fld id="{606B9112-B8C9-43ED-9754-9409BE9183B7}" type="slidenum">
              <a:rPr lang="en-US" smtClean="0"/>
              <a:t>‹#›</a:t>
            </a:fld>
            <a:endParaRPr lang="en-US"/>
          </a:p>
        </p:txBody>
      </p:sp>
    </p:spTree>
    <p:extLst>
      <p:ext uri="{BB962C8B-B14F-4D97-AF65-F5344CB8AC3E}">
        <p14:creationId xmlns:p14="http://schemas.microsoft.com/office/powerpoint/2010/main" val="33211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9ADA0-CD2A-D2E9-A294-DFBEAB6178D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AEB70D-407A-4443-E623-D9C935EE0DC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51EBF9-45A2-E214-B0CA-0BB84CEFEF36}"/>
              </a:ext>
            </a:extLst>
          </p:cNvPr>
          <p:cNvSpPr>
            <a:spLocks noGrp="1"/>
          </p:cNvSpPr>
          <p:nvPr>
            <p:ph type="dt" sz="half" idx="10"/>
          </p:nvPr>
        </p:nvSpPr>
        <p:spPr/>
        <p:txBody>
          <a:bodyPr/>
          <a:lstStyle/>
          <a:p>
            <a:fld id="{FFA6159A-CF99-4266-B26C-06FBE610D65B}" type="datetimeFigureOut">
              <a:rPr lang="en-US" smtClean="0"/>
              <a:t>2/25/2026</a:t>
            </a:fld>
            <a:endParaRPr lang="en-US"/>
          </a:p>
        </p:txBody>
      </p:sp>
      <p:sp>
        <p:nvSpPr>
          <p:cNvPr id="5" name="Footer Placeholder 4">
            <a:extLst>
              <a:ext uri="{FF2B5EF4-FFF2-40B4-BE49-F238E27FC236}">
                <a16:creationId xmlns:a16="http://schemas.microsoft.com/office/drawing/2014/main" id="{2A8E976C-FDC1-BA3D-DB33-801E29C1E0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7F5979-EF98-ADF4-9BB6-FB411EA29D68}"/>
              </a:ext>
            </a:extLst>
          </p:cNvPr>
          <p:cNvSpPr>
            <a:spLocks noGrp="1"/>
          </p:cNvSpPr>
          <p:nvPr>
            <p:ph type="sldNum" sz="quarter" idx="12"/>
          </p:nvPr>
        </p:nvSpPr>
        <p:spPr/>
        <p:txBody>
          <a:bodyPr/>
          <a:lstStyle/>
          <a:p>
            <a:fld id="{606B9112-B8C9-43ED-9754-9409BE9183B7}" type="slidenum">
              <a:rPr lang="en-US" smtClean="0"/>
              <a:t>‹#›</a:t>
            </a:fld>
            <a:endParaRPr lang="en-US"/>
          </a:p>
        </p:txBody>
      </p:sp>
    </p:spTree>
    <p:extLst>
      <p:ext uri="{BB962C8B-B14F-4D97-AF65-F5344CB8AC3E}">
        <p14:creationId xmlns:p14="http://schemas.microsoft.com/office/powerpoint/2010/main" val="2735761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9D03762-A768-A9F2-B162-FC7DC9A6460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D2AA20D-807C-AE8F-4934-E4865CD56C8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B38201-B757-1076-05FC-BF229ECFADD1}"/>
              </a:ext>
            </a:extLst>
          </p:cNvPr>
          <p:cNvSpPr>
            <a:spLocks noGrp="1"/>
          </p:cNvSpPr>
          <p:nvPr>
            <p:ph type="dt" sz="half" idx="10"/>
          </p:nvPr>
        </p:nvSpPr>
        <p:spPr/>
        <p:txBody>
          <a:bodyPr/>
          <a:lstStyle/>
          <a:p>
            <a:fld id="{FFA6159A-CF99-4266-B26C-06FBE610D65B}" type="datetimeFigureOut">
              <a:rPr lang="en-US" smtClean="0"/>
              <a:t>2/25/2026</a:t>
            </a:fld>
            <a:endParaRPr lang="en-US"/>
          </a:p>
        </p:txBody>
      </p:sp>
      <p:sp>
        <p:nvSpPr>
          <p:cNvPr id="5" name="Footer Placeholder 4">
            <a:extLst>
              <a:ext uri="{FF2B5EF4-FFF2-40B4-BE49-F238E27FC236}">
                <a16:creationId xmlns:a16="http://schemas.microsoft.com/office/drawing/2014/main" id="{0AA6663E-C746-7B7B-C0ED-FDDAA87F07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436355-1CA8-90AE-D037-EB494101867E}"/>
              </a:ext>
            </a:extLst>
          </p:cNvPr>
          <p:cNvSpPr>
            <a:spLocks noGrp="1"/>
          </p:cNvSpPr>
          <p:nvPr>
            <p:ph type="sldNum" sz="quarter" idx="12"/>
          </p:nvPr>
        </p:nvSpPr>
        <p:spPr/>
        <p:txBody>
          <a:bodyPr/>
          <a:lstStyle/>
          <a:p>
            <a:fld id="{606B9112-B8C9-43ED-9754-9409BE9183B7}" type="slidenum">
              <a:rPr lang="en-US" smtClean="0"/>
              <a:t>‹#›</a:t>
            </a:fld>
            <a:endParaRPr lang="en-US"/>
          </a:p>
        </p:txBody>
      </p:sp>
    </p:spTree>
    <p:extLst>
      <p:ext uri="{BB962C8B-B14F-4D97-AF65-F5344CB8AC3E}">
        <p14:creationId xmlns:p14="http://schemas.microsoft.com/office/powerpoint/2010/main" val="3538192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A3EDC-570C-A1EA-399C-70181A1240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1E42EE-A681-DD80-CF18-973A008DBE4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2B197B-9041-2902-2CD9-B54325A896D5}"/>
              </a:ext>
            </a:extLst>
          </p:cNvPr>
          <p:cNvSpPr>
            <a:spLocks noGrp="1"/>
          </p:cNvSpPr>
          <p:nvPr>
            <p:ph type="dt" sz="half" idx="10"/>
          </p:nvPr>
        </p:nvSpPr>
        <p:spPr/>
        <p:txBody>
          <a:bodyPr/>
          <a:lstStyle/>
          <a:p>
            <a:fld id="{FFA6159A-CF99-4266-B26C-06FBE610D65B}" type="datetimeFigureOut">
              <a:rPr lang="en-US" smtClean="0"/>
              <a:t>2/25/2026</a:t>
            </a:fld>
            <a:endParaRPr lang="en-US"/>
          </a:p>
        </p:txBody>
      </p:sp>
      <p:sp>
        <p:nvSpPr>
          <p:cNvPr id="5" name="Footer Placeholder 4">
            <a:extLst>
              <a:ext uri="{FF2B5EF4-FFF2-40B4-BE49-F238E27FC236}">
                <a16:creationId xmlns:a16="http://schemas.microsoft.com/office/drawing/2014/main" id="{7292CC68-F429-CFBE-A241-2B37FD37A8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934B51-ABCF-EE98-9047-526458BB0EC4}"/>
              </a:ext>
            </a:extLst>
          </p:cNvPr>
          <p:cNvSpPr>
            <a:spLocks noGrp="1"/>
          </p:cNvSpPr>
          <p:nvPr>
            <p:ph type="sldNum" sz="quarter" idx="12"/>
          </p:nvPr>
        </p:nvSpPr>
        <p:spPr/>
        <p:txBody>
          <a:bodyPr/>
          <a:lstStyle/>
          <a:p>
            <a:fld id="{606B9112-B8C9-43ED-9754-9409BE9183B7}" type="slidenum">
              <a:rPr lang="en-US" smtClean="0"/>
              <a:t>‹#›</a:t>
            </a:fld>
            <a:endParaRPr lang="en-US"/>
          </a:p>
        </p:txBody>
      </p:sp>
    </p:spTree>
    <p:extLst>
      <p:ext uri="{BB962C8B-B14F-4D97-AF65-F5344CB8AC3E}">
        <p14:creationId xmlns:p14="http://schemas.microsoft.com/office/powerpoint/2010/main" val="3154603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F6C83-3A4D-34F7-9BC1-B624997CD8A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DE43821-E1C1-627B-4643-69553DFA659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87743A8-3205-D305-21AB-A484612A69CC}"/>
              </a:ext>
            </a:extLst>
          </p:cNvPr>
          <p:cNvSpPr>
            <a:spLocks noGrp="1"/>
          </p:cNvSpPr>
          <p:nvPr>
            <p:ph type="dt" sz="half" idx="10"/>
          </p:nvPr>
        </p:nvSpPr>
        <p:spPr/>
        <p:txBody>
          <a:bodyPr/>
          <a:lstStyle/>
          <a:p>
            <a:fld id="{FFA6159A-CF99-4266-B26C-06FBE610D65B}" type="datetimeFigureOut">
              <a:rPr lang="en-US" smtClean="0"/>
              <a:t>2/25/2026</a:t>
            </a:fld>
            <a:endParaRPr lang="en-US"/>
          </a:p>
        </p:txBody>
      </p:sp>
      <p:sp>
        <p:nvSpPr>
          <p:cNvPr id="5" name="Footer Placeholder 4">
            <a:extLst>
              <a:ext uri="{FF2B5EF4-FFF2-40B4-BE49-F238E27FC236}">
                <a16:creationId xmlns:a16="http://schemas.microsoft.com/office/drawing/2014/main" id="{190EED44-8CF7-A60F-3DE0-C0D9BBE31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1C7D40-4DD6-DC63-DDCB-CF242F743F46}"/>
              </a:ext>
            </a:extLst>
          </p:cNvPr>
          <p:cNvSpPr>
            <a:spLocks noGrp="1"/>
          </p:cNvSpPr>
          <p:nvPr>
            <p:ph type="sldNum" sz="quarter" idx="12"/>
          </p:nvPr>
        </p:nvSpPr>
        <p:spPr/>
        <p:txBody>
          <a:bodyPr/>
          <a:lstStyle/>
          <a:p>
            <a:fld id="{606B9112-B8C9-43ED-9754-9409BE9183B7}" type="slidenum">
              <a:rPr lang="en-US" smtClean="0"/>
              <a:t>‹#›</a:t>
            </a:fld>
            <a:endParaRPr lang="en-US"/>
          </a:p>
        </p:txBody>
      </p:sp>
    </p:spTree>
    <p:extLst>
      <p:ext uri="{BB962C8B-B14F-4D97-AF65-F5344CB8AC3E}">
        <p14:creationId xmlns:p14="http://schemas.microsoft.com/office/powerpoint/2010/main" val="1387586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8B63F-F018-1956-A06C-FEEADA94492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62F8B6A-B314-1050-2DA5-E9085E2BEFC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55F311C-26AC-5EBE-A99E-E96A934DB6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EC057D3-048B-19A9-9638-F3CDA0E5B604}"/>
              </a:ext>
            </a:extLst>
          </p:cNvPr>
          <p:cNvSpPr>
            <a:spLocks noGrp="1"/>
          </p:cNvSpPr>
          <p:nvPr>
            <p:ph type="dt" sz="half" idx="10"/>
          </p:nvPr>
        </p:nvSpPr>
        <p:spPr/>
        <p:txBody>
          <a:bodyPr/>
          <a:lstStyle/>
          <a:p>
            <a:fld id="{FFA6159A-CF99-4266-B26C-06FBE610D65B}" type="datetimeFigureOut">
              <a:rPr lang="en-US" smtClean="0"/>
              <a:t>2/25/2026</a:t>
            </a:fld>
            <a:endParaRPr lang="en-US"/>
          </a:p>
        </p:txBody>
      </p:sp>
      <p:sp>
        <p:nvSpPr>
          <p:cNvPr id="6" name="Footer Placeholder 5">
            <a:extLst>
              <a:ext uri="{FF2B5EF4-FFF2-40B4-BE49-F238E27FC236}">
                <a16:creationId xmlns:a16="http://schemas.microsoft.com/office/drawing/2014/main" id="{0505AEFE-5550-AEB9-32E2-DAF5C71848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E8891D-D9F7-8605-E269-45996C7A0E6B}"/>
              </a:ext>
            </a:extLst>
          </p:cNvPr>
          <p:cNvSpPr>
            <a:spLocks noGrp="1"/>
          </p:cNvSpPr>
          <p:nvPr>
            <p:ph type="sldNum" sz="quarter" idx="12"/>
          </p:nvPr>
        </p:nvSpPr>
        <p:spPr/>
        <p:txBody>
          <a:bodyPr/>
          <a:lstStyle/>
          <a:p>
            <a:fld id="{606B9112-B8C9-43ED-9754-9409BE9183B7}" type="slidenum">
              <a:rPr lang="en-US" smtClean="0"/>
              <a:t>‹#›</a:t>
            </a:fld>
            <a:endParaRPr lang="en-US"/>
          </a:p>
        </p:txBody>
      </p:sp>
    </p:spTree>
    <p:extLst>
      <p:ext uri="{BB962C8B-B14F-4D97-AF65-F5344CB8AC3E}">
        <p14:creationId xmlns:p14="http://schemas.microsoft.com/office/powerpoint/2010/main" val="3684884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51071-60F7-937E-C58F-8D40BEEE9D7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DCB2DD7-BD16-9D13-1EE8-BF0F9DDC2B0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8993D59-7EAD-776E-CA72-1B8B575BC45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E4136D2-2C07-AE2B-9B14-7E1F9C610AE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737A0D5-582C-A7CD-9B81-785C7F3B1BE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A53684B-415B-47BA-27B7-0864CB87E9DD}"/>
              </a:ext>
            </a:extLst>
          </p:cNvPr>
          <p:cNvSpPr>
            <a:spLocks noGrp="1"/>
          </p:cNvSpPr>
          <p:nvPr>
            <p:ph type="dt" sz="half" idx="10"/>
          </p:nvPr>
        </p:nvSpPr>
        <p:spPr/>
        <p:txBody>
          <a:bodyPr/>
          <a:lstStyle/>
          <a:p>
            <a:fld id="{FFA6159A-CF99-4266-B26C-06FBE610D65B}" type="datetimeFigureOut">
              <a:rPr lang="en-US" smtClean="0"/>
              <a:t>2/25/2026</a:t>
            </a:fld>
            <a:endParaRPr lang="en-US"/>
          </a:p>
        </p:txBody>
      </p:sp>
      <p:sp>
        <p:nvSpPr>
          <p:cNvPr id="8" name="Footer Placeholder 7">
            <a:extLst>
              <a:ext uri="{FF2B5EF4-FFF2-40B4-BE49-F238E27FC236}">
                <a16:creationId xmlns:a16="http://schemas.microsoft.com/office/drawing/2014/main" id="{3CA622D7-3FF3-DDA1-D886-B420DBF3F62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6B439A-16DC-F203-40D4-A0861B37FE9C}"/>
              </a:ext>
            </a:extLst>
          </p:cNvPr>
          <p:cNvSpPr>
            <a:spLocks noGrp="1"/>
          </p:cNvSpPr>
          <p:nvPr>
            <p:ph type="sldNum" sz="quarter" idx="12"/>
          </p:nvPr>
        </p:nvSpPr>
        <p:spPr/>
        <p:txBody>
          <a:bodyPr/>
          <a:lstStyle/>
          <a:p>
            <a:fld id="{606B9112-B8C9-43ED-9754-9409BE9183B7}" type="slidenum">
              <a:rPr lang="en-US" smtClean="0"/>
              <a:t>‹#›</a:t>
            </a:fld>
            <a:endParaRPr lang="en-US"/>
          </a:p>
        </p:txBody>
      </p:sp>
    </p:spTree>
    <p:extLst>
      <p:ext uri="{BB962C8B-B14F-4D97-AF65-F5344CB8AC3E}">
        <p14:creationId xmlns:p14="http://schemas.microsoft.com/office/powerpoint/2010/main" val="2577717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57FA5-2D75-BA05-2191-ACE60B13B41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3399FB7-3AA8-C38D-3DBD-62A7CA2BCDE7}"/>
              </a:ext>
            </a:extLst>
          </p:cNvPr>
          <p:cNvSpPr>
            <a:spLocks noGrp="1"/>
          </p:cNvSpPr>
          <p:nvPr>
            <p:ph type="dt" sz="half" idx="10"/>
          </p:nvPr>
        </p:nvSpPr>
        <p:spPr/>
        <p:txBody>
          <a:bodyPr/>
          <a:lstStyle/>
          <a:p>
            <a:fld id="{FFA6159A-CF99-4266-B26C-06FBE610D65B}" type="datetimeFigureOut">
              <a:rPr lang="en-US" smtClean="0"/>
              <a:t>2/25/2026</a:t>
            </a:fld>
            <a:endParaRPr lang="en-US"/>
          </a:p>
        </p:txBody>
      </p:sp>
      <p:sp>
        <p:nvSpPr>
          <p:cNvPr id="4" name="Footer Placeholder 3">
            <a:extLst>
              <a:ext uri="{FF2B5EF4-FFF2-40B4-BE49-F238E27FC236}">
                <a16:creationId xmlns:a16="http://schemas.microsoft.com/office/drawing/2014/main" id="{81B27F7A-017C-EE71-CB7C-FD247C18592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5E0E02B-A41A-4EA2-F5EA-400007435846}"/>
              </a:ext>
            </a:extLst>
          </p:cNvPr>
          <p:cNvSpPr>
            <a:spLocks noGrp="1"/>
          </p:cNvSpPr>
          <p:nvPr>
            <p:ph type="sldNum" sz="quarter" idx="12"/>
          </p:nvPr>
        </p:nvSpPr>
        <p:spPr/>
        <p:txBody>
          <a:bodyPr/>
          <a:lstStyle/>
          <a:p>
            <a:fld id="{606B9112-B8C9-43ED-9754-9409BE9183B7}" type="slidenum">
              <a:rPr lang="en-US" smtClean="0"/>
              <a:t>‹#›</a:t>
            </a:fld>
            <a:endParaRPr lang="en-US"/>
          </a:p>
        </p:txBody>
      </p:sp>
    </p:spTree>
    <p:extLst>
      <p:ext uri="{BB962C8B-B14F-4D97-AF65-F5344CB8AC3E}">
        <p14:creationId xmlns:p14="http://schemas.microsoft.com/office/powerpoint/2010/main" val="1773121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BF8959B-B1FF-E337-AD5C-B074CFE6A8CE}"/>
              </a:ext>
            </a:extLst>
          </p:cNvPr>
          <p:cNvSpPr>
            <a:spLocks noGrp="1"/>
          </p:cNvSpPr>
          <p:nvPr>
            <p:ph type="dt" sz="half" idx="10"/>
          </p:nvPr>
        </p:nvSpPr>
        <p:spPr/>
        <p:txBody>
          <a:bodyPr/>
          <a:lstStyle/>
          <a:p>
            <a:fld id="{FFA6159A-CF99-4266-B26C-06FBE610D65B}" type="datetimeFigureOut">
              <a:rPr lang="en-US" smtClean="0"/>
              <a:t>2/25/2026</a:t>
            </a:fld>
            <a:endParaRPr lang="en-US"/>
          </a:p>
        </p:txBody>
      </p:sp>
      <p:sp>
        <p:nvSpPr>
          <p:cNvPr id="3" name="Footer Placeholder 2">
            <a:extLst>
              <a:ext uri="{FF2B5EF4-FFF2-40B4-BE49-F238E27FC236}">
                <a16:creationId xmlns:a16="http://schemas.microsoft.com/office/drawing/2014/main" id="{CE94EC8C-3972-D500-1A6A-20F4B0D3B33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256DA79-3EBE-2F3C-EECA-9CC3017F92AA}"/>
              </a:ext>
            </a:extLst>
          </p:cNvPr>
          <p:cNvSpPr>
            <a:spLocks noGrp="1"/>
          </p:cNvSpPr>
          <p:nvPr>
            <p:ph type="sldNum" sz="quarter" idx="12"/>
          </p:nvPr>
        </p:nvSpPr>
        <p:spPr/>
        <p:txBody>
          <a:bodyPr/>
          <a:lstStyle/>
          <a:p>
            <a:fld id="{606B9112-B8C9-43ED-9754-9409BE9183B7}" type="slidenum">
              <a:rPr lang="en-US" smtClean="0"/>
              <a:t>‹#›</a:t>
            </a:fld>
            <a:endParaRPr lang="en-US"/>
          </a:p>
        </p:txBody>
      </p:sp>
    </p:spTree>
    <p:extLst>
      <p:ext uri="{BB962C8B-B14F-4D97-AF65-F5344CB8AC3E}">
        <p14:creationId xmlns:p14="http://schemas.microsoft.com/office/powerpoint/2010/main" val="135931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DBA7A-8EE0-49C4-AB58-5CA6893153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8820D21-FD8A-44E8-7FC7-187FBEA154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08D90D-5C42-159C-4D7D-7E041C2B26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627F98-1C0F-F506-BB86-28492BC9AAB0}"/>
              </a:ext>
            </a:extLst>
          </p:cNvPr>
          <p:cNvSpPr>
            <a:spLocks noGrp="1"/>
          </p:cNvSpPr>
          <p:nvPr>
            <p:ph type="dt" sz="half" idx="10"/>
          </p:nvPr>
        </p:nvSpPr>
        <p:spPr/>
        <p:txBody>
          <a:bodyPr/>
          <a:lstStyle/>
          <a:p>
            <a:fld id="{FFA6159A-CF99-4266-B26C-06FBE610D65B}" type="datetimeFigureOut">
              <a:rPr lang="en-US" smtClean="0"/>
              <a:t>2/25/2026</a:t>
            </a:fld>
            <a:endParaRPr lang="en-US"/>
          </a:p>
        </p:txBody>
      </p:sp>
      <p:sp>
        <p:nvSpPr>
          <p:cNvPr id="6" name="Footer Placeholder 5">
            <a:extLst>
              <a:ext uri="{FF2B5EF4-FFF2-40B4-BE49-F238E27FC236}">
                <a16:creationId xmlns:a16="http://schemas.microsoft.com/office/drawing/2014/main" id="{CD561E56-5DC5-E92F-6CA2-835F1159FD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BD9457-F36B-A27F-4C9F-5049AA88FAA7}"/>
              </a:ext>
            </a:extLst>
          </p:cNvPr>
          <p:cNvSpPr>
            <a:spLocks noGrp="1"/>
          </p:cNvSpPr>
          <p:nvPr>
            <p:ph type="sldNum" sz="quarter" idx="12"/>
          </p:nvPr>
        </p:nvSpPr>
        <p:spPr/>
        <p:txBody>
          <a:bodyPr/>
          <a:lstStyle/>
          <a:p>
            <a:fld id="{606B9112-B8C9-43ED-9754-9409BE9183B7}" type="slidenum">
              <a:rPr lang="en-US" smtClean="0"/>
              <a:t>‹#›</a:t>
            </a:fld>
            <a:endParaRPr lang="en-US"/>
          </a:p>
        </p:txBody>
      </p:sp>
    </p:spTree>
    <p:extLst>
      <p:ext uri="{BB962C8B-B14F-4D97-AF65-F5344CB8AC3E}">
        <p14:creationId xmlns:p14="http://schemas.microsoft.com/office/powerpoint/2010/main" val="728115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54671-57D5-35A7-C3B3-DE5CFAF8D2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29E2038-040A-A2F4-7433-6F328FA341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C045313-955A-68FE-780F-8BDEFA90EC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1779B7-562D-CEA0-3896-1494BB1B1944}"/>
              </a:ext>
            </a:extLst>
          </p:cNvPr>
          <p:cNvSpPr>
            <a:spLocks noGrp="1"/>
          </p:cNvSpPr>
          <p:nvPr>
            <p:ph type="dt" sz="half" idx="10"/>
          </p:nvPr>
        </p:nvSpPr>
        <p:spPr/>
        <p:txBody>
          <a:bodyPr/>
          <a:lstStyle/>
          <a:p>
            <a:fld id="{FFA6159A-CF99-4266-B26C-06FBE610D65B}" type="datetimeFigureOut">
              <a:rPr lang="en-US" smtClean="0"/>
              <a:t>2/25/2026</a:t>
            </a:fld>
            <a:endParaRPr lang="en-US"/>
          </a:p>
        </p:txBody>
      </p:sp>
      <p:sp>
        <p:nvSpPr>
          <p:cNvPr id="6" name="Footer Placeholder 5">
            <a:extLst>
              <a:ext uri="{FF2B5EF4-FFF2-40B4-BE49-F238E27FC236}">
                <a16:creationId xmlns:a16="http://schemas.microsoft.com/office/drawing/2014/main" id="{164D5398-4C43-CD15-D9B2-64893934B2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9F09099-9C91-125C-B154-2E2B2657483F}"/>
              </a:ext>
            </a:extLst>
          </p:cNvPr>
          <p:cNvSpPr>
            <a:spLocks noGrp="1"/>
          </p:cNvSpPr>
          <p:nvPr>
            <p:ph type="sldNum" sz="quarter" idx="12"/>
          </p:nvPr>
        </p:nvSpPr>
        <p:spPr/>
        <p:txBody>
          <a:bodyPr/>
          <a:lstStyle/>
          <a:p>
            <a:fld id="{606B9112-B8C9-43ED-9754-9409BE9183B7}" type="slidenum">
              <a:rPr lang="en-US" smtClean="0"/>
              <a:t>‹#›</a:t>
            </a:fld>
            <a:endParaRPr lang="en-US"/>
          </a:p>
        </p:txBody>
      </p:sp>
    </p:spTree>
    <p:extLst>
      <p:ext uri="{BB962C8B-B14F-4D97-AF65-F5344CB8AC3E}">
        <p14:creationId xmlns:p14="http://schemas.microsoft.com/office/powerpoint/2010/main" val="2129335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F4FD4E1-6FDE-307B-C9A4-642BFDBB2E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DF465A7-B6C8-396C-BFF3-EE4E49EE10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2D3BC2-B6EC-9FA5-7EA5-C3FADD74EF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FA6159A-CF99-4266-B26C-06FBE610D65B}" type="datetimeFigureOut">
              <a:rPr lang="en-US" smtClean="0"/>
              <a:t>2/25/2026</a:t>
            </a:fld>
            <a:endParaRPr lang="en-US"/>
          </a:p>
        </p:txBody>
      </p:sp>
      <p:sp>
        <p:nvSpPr>
          <p:cNvPr id="5" name="Footer Placeholder 4">
            <a:extLst>
              <a:ext uri="{FF2B5EF4-FFF2-40B4-BE49-F238E27FC236}">
                <a16:creationId xmlns:a16="http://schemas.microsoft.com/office/drawing/2014/main" id="{CF209037-12E4-26C9-9082-2F4B980388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ECF80DF-8C2D-A640-62D8-82A7141DA6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06B9112-B8C9-43ED-9754-9409BE9183B7}" type="slidenum">
              <a:rPr lang="en-US" smtClean="0"/>
              <a:t>‹#›</a:t>
            </a:fld>
            <a:endParaRPr lang="en-US"/>
          </a:p>
        </p:txBody>
      </p:sp>
    </p:spTree>
    <p:extLst>
      <p:ext uri="{BB962C8B-B14F-4D97-AF65-F5344CB8AC3E}">
        <p14:creationId xmlns:p14="http://schemas.microsoft.com/office/powerpoint/2010/main" val="27161171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C156E7-AE12-130B-1772-A0A62A0E83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0FBA9E-9441-10AF-52DA-C3D45C1612E1}"/>
              </a:ext>
            </a:extLst>
          </p:cNvPr>
          <p:cNvSpPr>
            <a:spLocks noGrp="1"/>
          </p:cNvSpPr>
          <p:nvPr>
            <p:ph type="ctrTitle"/>
          </p:nvPr>
        </p:nvSpPr>
        <p:spPr>
          <a:xfrm>
            <a:off x="1524000" y="1122363"/>
            <a:ext cx="9144000" cy="2601740"/>
          </a:xfrm>
        </p:spPr>
        <p:txBody>
          <a:bodyPr>
            <a:normAutofit/>
          </a:bodyPr>
          <a:lstStyle/>
          <a:p>
            <a:r>
              <a:rPr lang="en-US" dirty="0">
                <a:latin typeface="Amasis MT Pro Black" panose="02040A04050005020304" pitchFamily="18" charset="0"/>
              </a:rPr>
              <a:t>SELECTED TOPICS</a:t>
            </a:r>
          </a:p>
        </p:txBody>
      </p:sp>
      <p:sp>
        <p:nvSpPr>
          <p:cNvPr id="3" name="Subtitle 2">
            <a:extLst>
              <a:ext uri="{FF2B5EF4-FFF2-40B4-BE49-F238E27FC236}">
                <a16:creationId xmlns:a16="http://schemas.microsoft.com/office/drawing/2014/main" id="{CE88FFAC-DA74-5935-5B70-B512A19B1707}"/>
              </a:ext>
            </a:extLst>
          </p:cNvPr>
          <p:cNvSpPr>
            <a:spLocks noGrp="1"/>
          </p:cNvSpPr>
          <p:nvPr>
            <p:ph type="subTitle" idx="1"/>
          </p:nvPr>
        </p:nvSpPr>
        <p:spPr>
          <a:xfrm>
            <a:off x="1524000" y="4522839"/>
            <a:ext cx="9144000" cy="1212798"/>
          </a:xfrm>
        </p:spPr>
        <p:txBody>
          <a:bodyPr>
            <a:noAutofit/>
          </a:bodyPr>
          <a:lstStyle/>
          <a:p>
            <a:r>
              <a:rPr lang="en-US" sz="3200" b="1">
                <a:latin typeface="Amasis MT Pro Black" panose="02040A04050005020304" pitchFamily="18" charset="0"/>
              </a:rPr>
              <a:t>Controlling </a:t>
            </a:r>
            <a:r>
              <a:rPr lang="en-US" sz="3200" b="1" dirty="0">
                <a:latin typeface="Amasis MT Pro Black" panose="02040A04050005020304" pitchFamily="18" charset="0"/>
              </a:rPr>
              <a:t>the Powers of Governments</a:t>
            </a:r>
          </a:p>
        </p:txBody>
      </p:sp>
    </p:spTree>
    <p:extLst>
      <p:ext uri="{BB962C8B-B14F-4D97-AF65-F5344CB8AC3E}">
        <p14:creationId xmlns:p14="http://schemas.microsoft.com/office/powerpoint/2010/main" val="3105530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9603B9-F42F-A3D5-4EC3-2FF72C5DA7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4B4F4D-35E4-EC73-EC31-D741322AC152}"/>
              </a:ext>
            </a:extLst>
          </p:cNvPr>
          <p:cNvSpPr>
            <a:spLocks noGrp="1"/>
          </p:cNvSpPr>
          <p:nvPr>
            <p:ph type="title"/>
          </p:nvPr>
        </p:nvSpPr>
        <p:spPr>
          <a:xfrm>
            <a:off x="838200" y="365125"/>
            <a:ext cx="10515600" cy="1182320"/>
          </a:xfrm>
        </p:spPr>
        <p:txBody>
          <a:bodyPr>
            <a:normAutofit/>
          </a:bodyPr>
          <a:lstStyle/>
          <a:p>
            <a:pPr algn="ctr"/>
            <a:r>
              <a:rPr lang="en-US" dirty="0">
                <a:latin typeface="Amasis MT Pro Black" panose="02040A04050005020304" pitchFamily="18" charset="0"/>
              </a:rPr>
              <a:t>TRUMP’S ALTERNATIVES</a:t>
            </a:r>
          </a:p>
        </p:txBody>
      </p:sp>
      <p:sp>
        <p:nvSpPr>
          <p:cNvPr id="3" name="Content Placeholder 2">
            <a:extLst>
              <a:ext uri="{FF2B5EF4-FFF2-40B4-BE49-F238E27FC236}">
                <a16:creationId xmlns:a16="http://schemas.microsoft.com/office/drawing/2014/main" id="{19B046B2-684D-EF8F-DF0D-94D57C347556}"/>
              </a:ext>
            </a:extLst>
          </p:cNvPr>
          <p:cNvSpPr>
            <a:spLocks noGrp="1"/>
          </p:cNvSpPr>
          <p:nvPr>
            <p:ph idx="1"/>
          </p:nvPr>
        </p:nvSpPr>
        <p:spPr>
          <a:xfrm>
            <a:off x="838200" y="1547445"/>
            <a:ext cx="10515600" cy="4629517"/>
          </a:xfrm>
        </p:spPr>
        <p:txBody>
          <a:bodyPr>
            <a:normAutofit/>
          </a:bodyPr>
          <a:lstStyle/>
          <a:p>
            <a:r>
              <a:rPr lang="en-US" sz="3200" dirty="0">
                <a:latin typeface="Amasis MT Pro Black" panose="02040A04050005020304" pitchFamily="18" charset="0"/>
              </a:rPr>
              <a:t>Trade Expansion Act of 1962</a:t>
            </a:r>
          </a:p>
          <a:p>
            <a:r>
              <a:rPr lang="en-US" sz="3200" dirty="0">
                <a:latin typeface="Amasis MT Pro Black" panose="02040A04050005020304" pitchFamily="18" charset="0"/>
              </a:rPr>
              <a:t>President can impose certain restrictions when there is a threat to national security</a:t>
            </a:r>
          </a:p>
          <a:p>
            <a:r>
              <a:rPr lang="en-US" sz="3200" dirty="0">
                <a:latin typeface="Amasis MT Pro Black" panose="02040A04050005020304" pitchFamily="18" charset="0"/>
              </a:rPr>
              <a:t>He used this to impose a 10%, no 15%, across the board tariff after the SCOTUS ruling</a:t>
            </a:r>
          </a:p>
          <a:p>
            <a:r>
              <a:rPr lang="en-US" sz="3200">
                <a:latin typeface="Amasis MT Pro Black" panose="02040A04050005020304" pitchFamily="18" charset="0"/>
              </a:rPr>
              <a:t>Authority </a:t>
            </a:r>
            <a:r>
              <a:rPr lang="en-US" sz="3200" dirty="0">
                <a:latin typeface="Amasis MT Pro Black" panose="02040A04050005020304" pitchFamily="18" charset="0"/>
              </a:rPr>
              <a:t>is limited to  150 days</a:t>
            </a:r>
          </a:p>
          <a:p>
            <a:r>
              <a:rPr lang="en-US" sz="3200" dirty="0">
                <a:latin typeface="Amasis MT Pro Black" panose="02040A04050005020304" pitchFamily="18" charset="0"/>
              </a:rPr>
              <a:t>Is harm to U.S. companies a such a threat?</a:t>
            </a:r>
          </a:p>
          <a:p>
            <a:endParaRPr lang="en-US" sz="3200" dirty="0">
              <a:latin typeface="Amasis MT Pro Black" panose="02040A04050005020304" pitchFamily="18" charset="0"/>
            </a:endParaRPr>
          </a:p>
        </p:txBody>
      </p:sp>
    </p:spTree>
    <p:extLst>
      <p:ext uri="{BB962C8B-B14F-4D97-AF65-F5344CB8AC3E}">
        <p14:creationId xmlns:p14="http://schemas.microsoft.com/office/powerpoint/2010/main" val="3828348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FD13A9-3590-C583-E539-C2BB47DDC2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5A6A96-A373-7569-601A-A6BAB383A4DE}"/>
              </a:ext>
            </a:extLst>
          </p:cNvPr>
          <p:cNvSpPr>
            <a:spLocks noGrp="1"/>
          </p:cNvSpPr>
          <p:nvPr>
            <p:ph type="title"/>
          </p:nvPr>
        </p:nvSpPr>
        <p:spPr>
          <a:xfrm>
            <a:off x="838200" y="365125"/>
            <a:ext cx="10515600" cy="1182320"/>
          </a:xfrm>
        </p:spPr>
        <p:txBody>
          <a:bodyPr>
            <a:normAutofit/>
          </a:bodyPr>
          <a:lstStyle/>
          <a:p>
            <a:pPr algn="ctr"/>
            <a:r>
              <a:rPr lang="en-US" dirty="0">
                <a:latin typeface="Amasis MT Pro Black" panose="02040A04050005020304" pitchFamily="18" charset="0"/>
              </a:rPr>
              <a:t>TARIFFS</a:t>
            </a:r>
          </a:p>
        </p:txBody>
      </p:sp>
      <p:sp>
        <p:nvSpPr>
          <p:cNvPr id="3" name="Content Placeholder 2">
            <a:extLst>
              <a:ext uri="{FF2B5EF4-FFF2-40B4-BE49-F238E27FC236}">
                <a16:creationId xmlns:a16="http://schemas.microsoft.com/office/drawing/2014/main" id="{F02BD2A9-8363-040D-3993-70C7EEBE1FCE}"/>
              </a:ext>
            </a:extLst>
          </p:cNvPr>
          <p:cNvSpPr>
            <a:spLocks noGrp="1"/>
          </p:cNvSpPr>
          <p:nvPr>
            <p:ph idx="1"/>
          </p:nvPr>
        </p:nvSpPr>
        <p:spPr>
          <a:xfrm>
            <a:off x="838200" y="1547445"/>
            <a:ext cx="10515600" cy="4629517"/>
          </a:xfrm>
        </p:spPr>
        <p:txBody>
          <a:bodyPr>
            <a:normAutofit/>
          </a:bodyPr>
          <a:lstStyle/>
          <a:p>
            <a:r>
              <a:rPr lang="en-US" sz="3200" dirty="0">
                <a:latin typeface="Amasis MT Pro Black" panose="02040A04050005020304" pitchFamily="18" charset="0"/>
              </a:rPr>
              <a:t>Senator Rand Paul “Emergencies are like war, famine, tornado. … Not liking someone’s tariffs is not an emergency. It’s an abuse of the emergency power, and it’s Congress abdicating their traditional role in taxes.”</a:t>
            </a:r>
          </a:p>
          <a:p>
            <a:r>
              <a:rPr lang="en-US" sz="3200" dirty="0">
                <a:latin typeface="Amasis MT Pro Black" panose="02040A04050005020304" pitchFamily="18" charset="0"/>
              </a:rPr>
              <a:t>Asked why more Republicans did not support the resolution, he responded “Fear.”</a:t>
            </a:r>
          </a:p>
          <a:p>
            <a:endParaRPr lang="en-US" sz="3200" dirty="0">
              <a:latin typeface="Amasis MT Pro Black" panose="02040A04050005020304" pitchFamily="18" charset="0"/>
            </a:endParaRPr>
          </a:p>
          <a:p>
            <a:r>
              <a:rPr lang="en-US" sz="3200" dirty="0">
                <a:latin typeface="Amasis MT Pro Black" panose="02040A04050005020304" pitchFamily="18" charset="0"/>
              </a:rPr>
              <a:t>Change requires Congress to act</a:t>
            </a:r>
          </a:p>
        </p:txBody>
      </p:sp>
    </p:spTree>
    <p:extLst>
      <p:ext uri="{BB962C8B-B14F-4D97-AF65-F5344CB8AC3E}">
        <p14:creationId xmlns:p14="http://schemas.microsoft.com/office/powerpoint/2010/main" val="20729607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B01ED3-2BA8-ECDB-5B33-6BAEA98C1D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3E7412-F536-5431-F9F9-233856F3D054}"/>
              </a:ext>
            </a:extLst>
          </p:cNvPr>
          <p:cNvSpPr>
            <a:spLocks noGrp="1"/>
          </p:cNvSpPr>
          <p:nvPr>
            <p:ph type="title"/>
          </p:nvPr>
        </p:nvSpPr>
        <p:spPr>
          <a:xfrm>
            <a:off x="838200" y="365125"/>
            <a:ext cx="10515600" cy="1182320"/>
          </a:xfrm>
        </p:spPr>
        <p:txBody>
          <a:bodyPr>
            <a:normAutofit/>
          </a:bodyPr>
          <a:lstStyle/>
          <a:p>
            <a:pPr algn="ctr"/>
            <a:r>
              <a:rPr lang="en-US" dirty="0">
                <a:latin typeface="Amasis MT Pro Black" panose="02040A04050005020304" pitchFamily="18" charset="0"/>
              </a:rPr>
              <a:t>WAR POWERS &amp; BOAT STRIKES</a:t>
            </a:r>
          </a:p>
        </p:txBody>
      </p:sp>
      <p:sp>
        <p:nvSpPr>
          <p:cNvPr id="3" name="Content Placeholder 2">
            <a:extLst>
              <a:ext uri="{FF2B5EF4-FFF2-40B4-BE49-F238E27FC236}">
                <a16:creationId xmlns:a16="http://schemas.microsoft.com/office/drawing/2014/main" id="{17DC4ECB-EE12-0EE0-C55C-FAC28476BA28}"/>
              </a:ext>
            </a:extLst>
          </p:cNvPr>
          <p:cNvSpPr>
            <a:spLocks noGrp="1"/>
          </p:cNvSpPr>
          <p:nvPr>
            <p:ph idx="1"/>
          </p:nvPr>
        </p:nvSpPr>
        <p:spPr>
          <a:xfrm>
            <a:off x="838200" y="1547445"/>
            <a:ext cx="10515600" cy="4629517"/>
          </a:xfrm>
        </p:spPr>
        <p:txBody>
          <a:bodyPr>
            <a:normAutofit/>
          </a:bodyPr>
          <a:lstStyle/>
          <a:p>
            <a:r>
              <a:rPr lang="en-US" sz="3200" dirty="0">
                <a:latin typeface="Amasis MT Pro Black" panose="02040A04050005020304" pitchFamily="18" charset="0"/>
              </a:rPr>
              <a:t>Is drug smuggling a law enforcement issue or a military issue?</a:t>
            </a:r>
          </a:p>
          <a:p>
            <a:r>
              <a:rPr lang="en-US" sz="3200" dirty="0">
                <a:latin typeface="Amasis MT Pro Black" panose="02040A04050005020304" pitchFamily="18" charset="0"/>
              </a:rPr>
              <a:t>Historical response – law enforcement</a:t>
            </a:r>
          </a:p>
          <a:p>
            <a:r>
              <a:rPr lang="en-US" sz="3200" dirty="0">
                <a:latin typeface="Amasis MT Pro Black" panose="02040A04050005020304" pitchFamily="18" charset="0"/>
              </a:rPr>
              <a:t>President Trump has ordered </a:t>
            </a:r>
          </a:p>
          <a:p>
            <a:pPr lvl="1"/>
            <a:r>
              <a:rPr lang="en-US" sz="3200" dirty="0">
                <a:latin typeface="Amasis MT Pro Black" panose="02040A04050005020304" pitchFamily="18" charset="0"/>
              </a:rPr>
              <a:t>Boat strikes</a:t>
            </a:r>
          </a:p>
          <a:p>
            <a:pPr lvl="1"/>
            <a:r>
              <a:rPr lang="en-US" sz="3200" dirty="0">
                <a:latin typeface="Amasis MT Pro Black" panose="02040A04050005020304" pitchFamily="18" charset="0"/>
              </a:rPr>
              <a:t>The capture of President Maduro</a:t>
            </a:r>
          </a:p>
          <a:p>
            <a:endParaRPr lang="en-US" sz="3200" dirty="0">
              <a:latin typeface="Amasis MT Pro Black" panose="02040A04050005020304" pitchFamily="18" charset="0"/>
            </a:endParaRPr>
          </a:p>
        </p:txBody>
      </p:sp>
    </p:spTree>
    <p:extLst>
      <p:ext uri="{BB962C8B-B14F-4D97-AF65-F5344CB8AC3E}">
        <p14:creationId xmlns:p14="http://schemas.microsoft.com/office/powerpoint/2010/main" val="2844723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E96FD1-3C50-3D1C-E95E-4AE59675ED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0F7CD5-2CDF-F883-296B-74656089A4C6}"/>
              </a:ext>
            </a:extLst>
          </p:cNvPr>
          <p:cNvSpPr>
            <a:spLocks noGrp="1"/>
          </p:cNvSpPr>
          <p:nvPr>
            <p:ph type="title"/>
          </p:nvPr>
        </p:nvSpPr>
        <p:spPr>
          <a:xfrm>
            <a:off x="838200" y="365125"/>
            <a:ext cx="10515600" cy="1182320"/>
          </a:xfrm>
        </p:spPr>
        <p:txBody>
          <a:bodyPr>
            <a:normAutofit/>
          </a:bodyPr>
          <a:lstStyle/>
          <a:p>
            <a:pPr algn="ctr"/>
            <a:r>
              <a:rPr lang="en-US" dirty="0">
                <a:latin typeface="Amasis MT Pro Black" panose="02040A04050005020304" pitchFamily="18" charset="0"/>
              </a:rPr>
              <a:t>WAR POWERS &amp; BOAT STRIKES</a:t>
            </a:r>
          </a:p>
        </p:txBody>
      </p:sp>
      <p:sp>
        <p:nvSpPr>
          <p:cNvPr id="3" name="Content Placeholder 2">
            <a:extLst>
              <a:ext uri="{FF2B5EF4-FFF2-40B4-BE49-F238E27FC236}">
                <a16:creationId xmlns:a16="http://schemas.microsoft.com/office/drawing/2014/main" id="{A8685143-93CD-4F18-1D30-E6FC11F3FBC3}"/>
              </a:ext>
            </a:extLst>
          </p:cNvPr>
          <p:cNvSpPr>
            <a:spLocks noGrp="1"/>
          </p:cNvSpPr>
          <p:nvPr>
            <p:ph idx="1"/>
          </p:nvPr>
        </p:nvSpPr>
        <p:spPr>
          <a:xfrm>
            <a:off x="838199" y="1547445"/>
            <a:ext cx="10996247" cy="4629517"/>
          </a:xfrm>
        </p:spPr>
        <p:txBody>
          <a:bodyPr>
            <a:normAutofit/>
          </a:bodyPr>
          <a:lstStyle/>
          <a:p>
            <a:r>
              <a:rPr lang="en-US" sz="3200" dirty="0">
                <a:latin typeface="Amasis MT Pro Black" panose="02040A04050005020304" pitchFamily="18" charset="0"/>
              </a:rPr>
              <a:t>Justifications offered</a:t>
            </a:r>
          </a:p>
          <a:p>
            <a:r>
              <a:rPr lang="en-US" sz="3200" dirty="0">
                <a:latin typeface="Amasis MT Pro Black" panose="02040A04050005020304" pitchFamily="18" charset="0"/>
              </a:rPr>
              <a:t>President is Commander in Chief</a:t>
            </a:r>
          </a:p>
          <a:p>
            <a:r>
              <a:rPr lang="en-US" sz="3200" dirty="0">
                <a:latin typeface="Amasis MT Pro Black" panose="02040A04050005020304" pitchFamily="18" charset="0"/>
              </a:rPr>
              <a:t>War Powers Act</a:t>
            </a:r>
          </a:p>
          <a:p>
            <a:r>
              <a:rPr lang="en-US" sz="3200" dirty="0">
                <a:latin typeface="Amasis MT Pro Black" panose="02040A04050005020304" pitchFamily="18" charset="0"/>
              </a:rPr>
              <a:t>Hegseth: “defend our Homeland, remove narco-terrorists… and secure our homeland from drugs”</a:t>
            </a:r>
          </a:p>
          <a:p>
            <a:r>
              <a:rPr lang="en-US" sz="3200" dirty="0">
                <a:latin typeface="Amasis MT Pro Black" panose="02040A04050005020304" pitchFamily="18" charset="0"/>
              </a:rPr>
              <a:t>DOJ Memo: We are not at war, we are in an ‘armed conflict’</a:t>
            </a:r>
          </a:p>
          <a:p>
            <a:endParaRPr lang="en-US" sz="3200" dirty="0">
              <a:latin typeface="Amasis MT Pro Black" panose="02040A04050005020304" pitchFamily="18" charset="0"/>
            </a:endParaRPr>
          </a:p>
        </p:txBody>
      </p:sp>
    </p:spTree>
    <p:extLst>
      <p:ext uri="{BB962C8B-B14F-4D97-AF65-F5344CB8AC3E}">
        <p14:creationId xmlns:p14="http://schemas.microsoft.com/office/powerpoint/2010/main" val="2778419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8D53FC-24C2-B665-B0BF-1F61E25A6E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DE8DB2-7446-7745-A126-9BFD3929973B}"/>
              </a:ext>
            </a:extLst>
          </p:cNvPr>
          <p:cNvSpPr>
            <a:spLocks noGrp="1"/>
          </p:cNvSpPr>
          <p:nvPr>
            <p:ph type="title"/>
          </p:nvPr>
        </p:nvSpPr>
        <p:spPr>
          <a:xfrm>
            <a:off x="838200" y="365125"/>
            <a:ext cx="10515600" cy="1182320"/>
          </a:xfrm>
        </p:spPr>
        <p:txBody>
          <a:bodyPr>
            <a:normAutofit/>
          </a:bodyPr>
          <a:lstStyle/>
          <a:p>
            <a:pPr algn="ctr"/>
            <a:r>
              <a:rPr lang="en-US" dirty="0">
                <a:latin typeface="Amasis MT Pro Black" panose="02040A04050005020304" pitchFamily="18" charset="0"/>
              </a:rPr>
              <a:t>WAR POWERS &amp; BOAT STRIKES</a:t>
            </a:r>
          </a:p>
        </p:txBody>
      </p:sp>
      <p:sp>
        <p:nvSpPr>
          <p:cNvPr id="3" name="Content Placeholder 2">
            <a:extLst>
              <a:ext uri="{FF2B5EF4-FFF2-40B4-BE49-F238E27FC236}">
                <a16:creationId xmlns:a16="http://schemas.microsoft.com/office/drawing/2014/main" id="{3CB324D8-10AD-3059-AC32-E03596F85FF6}"/>
              </a:ext>
            </a:extLst>
          </p:cNvPr>
          <p:cNvSpPr>
            <a:spLocks noGrp="1"/>
          </p:cNvSpPr>
          <p:nvPr>
            <p:ph idx="1"/>
          </p:nvPr>
        </p:nvSpPr>
        <p:spPr>
          <a:xfrm>
            <a:off x="838199" y="1547445"/>
            <a:ext cx="10996247" cy="4629517"/>
          </a:xfrm>
        </p:spPr>
        <p:txBody>
          <a:bodyPr>
            <a:normAutofit/>
          </a:bodyPr>
          <a:lstStyle/>
          <a:p>
            <a:r>
              <a:rPr lang="en-US" sz="3200" dirty="0">
                <a:latin typeface="Amasis MT Pro Black" panose="02040A04050005020304" pitchFamily="18" charset="0"/>
              </a:rPr>
              <a:t>Issues</a:t>
            </a:r>
          </a:p>
          <a:p>
            <a:r>
              <a:rPr lang="en-US" sz="3200" dirty="0">
                <a:latin typeface="Amasis MT Pro Black" panose="02040A04050005020304" pitchFamily="18" charset="0"/>
              </a:rPr>
              <a:t>War or armed conflict?</a:t>
            </a:r>
          </a:p>
          <a:p>
            <a:r>
              <a:rPr lang="en-US" sz="3200" dirty="0">
                <a:latin typeface="Amasis MT Pro Black" panose="02040A04050005020304" pitchFamily="18" charset="0"/>
              </a:rPr>
              <a:t>Who decides?</a:t>
            </a:r>
          </a:p>
          <a:p>
            <a:r>
              <a:rPr lang="en-US" sz="3200" dirty="0">
                <a:latin typeface="Amasis MT Pro Black" panose="02040A04050005020304" pitchFamily="18" charset="0"/>
              </a:rPr>
              <a:t>Drug traffickers or foreign terrorists?</a:t>
            </a:r>
          </a:p>
          <a:p>
            <a:r>
              <a:rPr lang="en-US" sz="3200" dirty="0">
                <a:latin typeface="Amasis MT Pro Black" panose="02040A04050005020304" pitchFamily="18" charset="0"/>
              </a:rPr>
              <a:t>Who decides?</a:t>
            </a:r>
          </a:p>
          <a:p>
            <a:r>
              <a:rPr lang="en-US" sz="3200" dirty="0">
                <a:latin typeface="Amasis MT Pro Black" panose="02040A04050005020304" pitchFamily="18" charset="0"/>
              </a:rPr>
              <a:t>WSJ – You may not like Trump’s decisions, but Congress would be even worse</a:t>
            </a:r>
          </a:p>
          <a:p>
            <a:r>
              <a:rPr lang="en-US" sz="3200" dirty="0">
                <a:latin typeface="Amasis MT Pro Black" panose="02040A04050005020304" pitchFamily="18" charset="0"/>
              </a:rPr>
              <a:t>Rep. Crow – Congress needs to reassert its power</a:t>
            </a:r>
          </a:p>
          <a:p>
            <a:endParaRPr lang="en-US" sz="3200" dirty="0">
              <a:latin typeface="Amasis MT Pro Black" panose="02040A04050005020304" pitchFamily="18" charset="0"/>
            </a:endParaRPr>
          </a:p>
        </p:txBody>
      </p:sp>
    </p:spTree>
    <p:extLst>
      <p:ext uri="{BB962C8B-B14F-4D97-AF65-F5344CB8AC3E}">
        <p14:creationId xmlns:p14="http://schemas.microsoft.com/office/powerpoint/2010/main" val="4179168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FBB323-EE9E-EB07-35CA-D60CAAFEAA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0F9C69-DD02-C7E2-6C7F-2DCC55471888}"/>
              </a:ext>
            </a:extLst>
          </p:cNvPr>
          <p:cNvSpPr>
            <a:spLocks noGrp="1"/>
          </p:cNvSpPr>
          <p:nvPr>
            <p:ph type="title"/>
          </p:nvPr>
        </p:nvSpPr>
        <p:spPr>
          <a:xfrm>
            <a:off x="838200" y="365125"/>
            <a:ext cx="10515600" cy="1182320"/>
          </a:xfrm>
        </p:spPr>
        <p:txBody>
          <a:bodyPr>
            <a:normAutofit fontScale="90000"/>
          </a:bodyPr>
          <a:lstStyle/>
          <a:p>
            <a:pPr algn="ctr"/>
            <a:r>
              <a:rPr lang="en-US" dirty="0">
                <a:latin typeface="Amasis MT Pro Black" panose="02040A04050005020304" pitchFamily="18" charset="0"/>
              </a:rPr>
              <a:t>NATIONAL SECURITY </a:t>
            </a:r>
            <a:br>
              <a:rPr lang="en-US" dirty="0">
                <a:latin typeface="Amasis MT Pro Black" panose="02040A04050005020304" pitchFamily="18" charset="0"/>
              </a:rPr>
            </a:br>
            <a:r>
              <a:rPr lang="en-US" dirty="0">
                <a:latin typeface="Amasis MT Pro Black" panose="02040A04050005020304" pitchFamily="18" charset="0"/>
              </a:rPr>
              <a:t>GREENLAND &amp; WIND FARMS</a:t>
            </a:r>
          </a:p>
        </p:txBody>
      </p:sp>
      <p:sp>
        <p:nvSpPr>
          <p:cNvPr id="3" name="Content Placeholder 2">
            <a:extLst>
              <a:ext uri="{FF2B5EF4-FFF2-40B4-BE49-F238E27FC236}">
                <a16:creationId xmlns:a16="http://schemas.microsoft.com/office/drawing/2014/main" id="{942FC114-D958-CF9E-7E0F-CDD32ACFB760}"/>
              </a:ext>
            </a:extLst>
          </p:cNvPr>
          <p:cNvSpPr>
            <a:spLocks noGrp="1"/>
          </p:cNvSpPr>
          <p:nvPr>
            <p:ph idx="1"/>
          </p:nvPr>
        </p:nvSpPr>
        <p:spPr>
          <a:xfrm>
            <a:off x="838200" y="1758462"/>
            <a:ext cx="10515600" cy="4418500"/>
          </a:xfrm>
        </p:spPr>
        <p:txBody>
          <a:bodyPr>
            <a:normAutofit/>
          </a:bodyPr>
          <a:lstStyle/>
          <a:p>
            <a:r>
              <a:rPr lang="en-US" sz="3200" dirty="0">
                <a:latin typeface="Amasis MT Pro Black" panose="02040A04050005020304" pitchFamily="18" charset="0"/>
              </a:rPr>
              <a:t>President has primary foreign policy power</a:t>
            </a:r>
          </a:p>
          <a:p>
            <a:r>
              <a:rPr lang="en-US" sz="3200" dirty="0">
                <a:latin typeface="Amasis MT Pro Black" panose="02040A04050005020304" pitchFamily="18" charset="0"/>
              </a:rPr>
              <a:t>President has access to more information than any of us</a:t>
            </a:r>
          </a:p>
          <a:p>
            <a:r>
              <a:rPr lang="en-US" sz="3200" dirty="0">
                <a:latin typeface="Amasis MT Pro Black" panose="02040A04050005020304" pitchFamily="18" charset="0"/>
              </a:rPr>
              <a:t>Constantly changing world is often addressed better by executive branch than legislative or judicial</a:t>
            </a:r>
          </a:p>
          <a:p>
            <a:r>
              <a:rPr lang="en-US" sz="3200" dirty="0">
                <a:latin typeface="Amasis MT Pro Black" panose="02040A04050005020304" pitchFamily="18" charset="0"/>
              </a:rPr>
              <a:t>That said…</a:t>
            </a:r>
          </a:p>
        </p:txBody>
      </p:sp>
    </p:spTree>
    <p:extLst>
      <p:ext uri="{BB962C8B-B14F-4D97-AF65-F5344CB8AC3E}">
        <p14:creationId xmlns:p14="http://schemas.microsoft.com/office/powerpoint/2010/main" val="21857083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61463D-D57D-9E8A-B434-C271A5E57F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8408ED-DDDF-1D40-BDCD-5B6A803718A1}"/>
              </a:ext>
            </a:extLst>
          </p:cNvPr>
          <p:cNvSpPr>
            <a:spLocks noGrp="1"/>
          </p:cNvSpPr>
          <p:nvPr>
            <p:ph type="title"/>
          </p:nvPr>
        </p:nvSpPr>
        <p:spPr>
          <a:xfrm>
            <a:off x="838200" y="365125"/>
            <a:ext cx="10515600" cy="848213"/>
          </a:xfrm>
        </p:spPr>
        <p:txBody>
          <a:bodyPr>
            <a:normAutofit fontScale="90000"/>
          </a:bodyPr>
          <a:lstStyle/>
          <a:p>
            <a:pPr algn="ctr"/>
            <a:br>
              <a:rPr lang="en-US" dirty="0">
                <a:latin typeface="Amasis MT Pro Black" panose="02040A04050005020304" pitchFamily="18" charset="0"/>
              </a:rPr>
            </a:br>
            <a:r>
              <a:rPr lang="en-US" dirty="0">
                <a:latin typeface="Amasis MT Pro Black" panose="02040A04050005020304" pitchFamily="18" charset="0"/>
              </a:rPr>
              <a:t>GREENLAND</a:t>
            </a:r>
          </a:p>
        </p:txBody>
      </p:sp>
      <p:sp>
        <p:nvSpPr>
          <p:cNvPr id="3" name="Content Placeholder 2">
            <a:extLst>
              <a:ext uri="{FF2B5EF4-FFF2-40B4-BE49-F238E27FC236}">
                <a16:creationId xmlns:a16="http://schemas.microsoft.com/office/drawing/2014/main" id="{3ECB1ACA-E8D7-7E82-4C35-D39F5BEF110A}"/>
              </a:ext>
            </a:extLst>
          </p:cNvPr>
          <p:cNvSpPr>
            <a:spLocks noGrp="1"/>
          </p:cNvSpPr>
          <p:nvPr>
            <p:ph idx="1"/>
          </p:nvPr>
        </p:nvSpPr>
        <p:spPr>
          <a:xfrm>
            <a:off x="838200" y="1758462"/>
            <a:ext cx="10515600" cy="4418500"/>
          </a:xfrm>
        </p:spPr>
        <p:txBody>
          <a:bodyPr>
            <a:normAutofit/>
          </a:bodyPr>
          <a:lstStyle/>
          <a:p>
            <a:r>
              <a:rPr lang="en-US" sz="3200" dirty="0">
                <a:latin typeface="Amasis MT Pro Black" panose="02040A04050005020304" pitchFamily="18" charset="0"/>
              </a:rPr>
              <a:t>“Get” Greenland</a:t>
            </a:r>
          </a:p>
          <a:p>
            <a:r>
              <a:rPr lang="en-US" sz="3200" dirty="0">
                <a:latin typeface="Amasis MT Pro Black" panose="02040A04050005020304" pitchFamily="18" charset="0"/>
              </a:rPr>
              <a:t>Refused to rule out military action</a:t>
            </a:r>
          </a:p>
          <a:p>
            <a:r>
              <a:rPr lang="en-US" sz="3200" dirty="0">
                <a:latin typeface="Amasis MT Pro Black" panose="02040A04050005020304" pitchFamily="18" charset="0"/>
              </a:rPr>
              <a:t>Is it needed for national security?</a:t>
            </a:r>
          </a:p>
          <a:p>
            <a:r>
              <a:rPr lang="en-US" sz="3200" dirty="0">
                <a:latin typeface="Amasis MT Pro Black" panose="02040A04050005020304" pitchFamily="18" charset="0"/>
              </a:rPr>
              <a:t>Are our existing treaty rights inadequate?</a:t>
            </a:r>
          </a:p>
          <a:p>
            <a:r>
              <a:rPr lang="en-US" sz="3200" dirty="0">
                <a:latin typeface="Amasis MT Pro Black" panose="02040A04050005020304" pitchFamily="18" charset="0"/>
              </a:rPr>
              <a:t>It is a NATO ally – any attack on Denmark is an attack on all, including U.S.</a:t>
            </a:r>
          </a:p>
          <a:p>
            <a:r>
              <a:rPr lang="en-US" sz="3200" dirty="0">
                <a:latin typeface="Amasis MT Pro Black" panose="02040A04050005020304" pitchFamily="18" charset="0"/>
              </a:rPr>
              <a:t>Not the way to end the alliance</a:t>
            </a:r>
          </a:p>
        </p:txBody>
      </p:sp>
    </p:spTree>
    <p:extLst>
      <p:ext uri="{BB962C8B-B14F-4D97-AF65-F5344CB8AC3E}">
        <p14:creationId xmlns:p14="http://schemas.microsoft.com/office/powerpoint/2010/main" val="4290052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A0C353-09C3-0686-7486-E157F7A92B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17142A-5DE3-1F45-1A7D-A6C42F4E51F8}"/>
              </a:ext>
            </a:extLst>
          </p:cNvPr>
          <p:cNvSpPr>
            <a:spLocks noGrp="1"/>
          </p:cNvSpPr>
          <p:nvPr>
            <p:ph type="title"/>
          </p:nvPr>
        </p:nvSpPr>
        <p:spPr>
          <a:xfrm>
            <a:off x="838200" y="365125"/>
            <a:ext cx="10515600" cy="848213"/>
          </a:xfrm>
        </p:spPr>
        <p:txBody>
          <a:bodyPr>
            <a:normAutofit fontScale="90000"/>
          </a:bodyPr>
          <a:lstStyle/>
          <a:p>
            <a:pPr algn="ctr"/>
            <a:br>
              <a:rPr lang="en-US" dirty="0">
                <a:latin typeface="Amasis MT Pro Black" panose="02040A04050005020304" pitchFamily="18" charset="0"/>
              </a:rPr>
            </a:br>
            <a:r>
              <a:rPr lang="en-US" dirty="0">
                <a:latin typeface="Amasis MT Pro Black" panose="02040A04050005020304" pitchFamily="18" charset="0"/>
              </a:rPr>
              <a:t>GREENLAND</a:t>
            </a:r>
          </a:p>
        </p:txBody>
      </p:sp>
      <p:sp>
        <p:nvSpPr>
          <p:cNvPr id="3" name="Content Placeholder 2">
            <a:extLst>
              <a:ext uri="{FF2B5EF4-FFF2-40B4-BE49-F238E27FC236}">
                <a16:creationId xmlns:a16="http://schemas.microsoft.com/office/drawing/2014/main" id="{1194B1D9-B411-AFBC-388D-EC6A0F642F59}"/>
              </a:ext>
            </a:extLst>
          </p:cNvPr>
          <p:cNvSpPr>
            <a:spLocks noGrp="1"/>
          </p:cNvSpPr>
          <p:nvPr>
            <p:ph idx="1"/>
          </p:nvPr>
        </p:nvSpPr>
        <p:spPr>
          <a:xfrm>
            <a:off x="838200" y="1758462"/>
            <a:ext cx="10515600" cy="4418500"/>
          </a:xfrm>
        </p:spPr>
        <p:txBody>
          <a:bodyPr>
            <a:normAutofit/>
          </a:bodyPr>
          <a:lstStyle/>
          <a:p>
            <a:r>
              <a:rPr lang="en-US" sz="3200" dirty="0">
                <a:latin typeface="Amasis MT Pro Black" panose="02040A04050005020304" pitchFamily="18" charset="0"/>
              </a:rPr>
              <a:t>There appears to be a personal issue involved</a:t>
            </a:r>
          </a:p>
          <a:p>
            <a:r>
              <a:rPr lang="en-US" sz="3200" dirty="0">
                <a:latin typeface="Amasis MT Pro Black" panose="02040A04050005020304" pitchFamily="18" charset="0"/>
              </a:rPr>
              <a:t>“Considering your Country decided not to give me the Nobel Peace Prize for having stopped 8 Wars PLUS, I no longer feel an obligation to think purely of Peace, although it will always be predominant, but can now think about what is good and proper for the United States of America.”</a:t>
            </a:r>
          </a:p>
          <a:p>
            <a:endParaRPr lang="en-US" sz="3200" dirty="0">
              <a:latin typeface="Amasis MT Pro Black" panose="02040A04050005020304" pitchFamily="18" charset="0"/>
            </a:endParaRPr>
          </a:p>
        </p:txBody>
      </p:sp>
    </p:spTree>
    <p:extLst>
      <p:ext uri="{BB962C8B-B14F-4D97-AF65-F5344CB8AC3E}">
        <p14:creationId xmlns:p14="http://schemas.microsoft.com/office/powerpoint/2010/main" val="4173663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9892AA-C08C-2468-36DB-69A4EBFDE9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CAB6F1-1D48-E6E6-AF53-9EE9B8D7DF70}"/>
              </a:ext>
            </a:extLst>
          </p:cNvPr>
          <p:cNvSpPr>
            <a:spLocks noGrp="1"/>
          </p:cNvSpPr>
          <p:nvPr>
            <p:ph type="title"/>
          </p:nvPr>
        </p:nvSpPr>
        <p:spPr>
          <a:xfrm>
            <a:off x="838200" y="365125"/>
            <a:ext cx="10515600" cy="848213"/>
          </a:xfrm>
        </p:spPr>
        <p:txBody>
          <a:bodyPr>
            <a:normAutofit fontScale="90000"/>
          </a:bodyPr>
          <a:lstStyle/>
          <a:p>
            <a:pPr algn="ctr"/>
            <a:br>
              <a:rPr lang="en-US" dirty="0">
                <a:latin typeface="Amasis MT Pro Black" panose="02040A04050005020304" pitchFamily="18" charset="0"/>
              </a:rPr>
            </a:br>
            <a:r>
              <a:rPr lang="en-US" dirty="0">
                <a:latin typeface="Amasis MT Pro Black" panose="02040A04050005020304" pitchFamily="18" charset="0"/>
              </a:rPr>
              <a:t>GREENLAND</a:t>
            </a:r>
          </a:p>
        </p:txBody>
      </p:sp>
      <p:sp>
        <p:nvSpPr>
          <p:cNvPr id="3" name="Content Placeholder 2">
            <a:extLst>
              <a:ext uri="{FF2B5EF4-FFF2-40B4-BE49-F238E27FC236}">
                <a16:creationId xmlns:a16="http://schemas.microsoft.com/office/drawing/2014/main" id="{EC6297CD-FCBA-8D67-62BF-8645BD4F2E99}"/>
              </a:ext>
            </a:extLst>
          </p:cNvPr>
          <p:cNvSpPr>
            <a:spLocks noGrp="1"/>
          </p:cNvSpPr>
          <p:nvPr>
            <p:ph idx="1"/>
          </p:nvPr>
        </p:nvSpPr>
        <p:spPr>
          <a:xfrm>
            <a:off x="838200" y="1671484"/>
            <a:ext cx="10515600" cy="4505478"/>
          </a:xfrm>
        </p:spPr>
        <p:txBody>
          <a:bodyPr>
            <a:normAutofit lnSpcReduction="10000"/>
          </a:bodyPr>
          <a:lstStyle/>
          <a:p>
            <a:r>
              <a:rPr lang="en-US" sz="3200" dirty="0">
                <a:latin typeface="Amasis MT Pro Black" panose="02040A04050005020304" pitchFamily="18" charset="0"/>
              </a:rPr>
              <a:t>Torn from the headlines</a:t>
            </a:r>
          </a:p>
          <a:p>
            <a:r>
              <a:rPr lang="en-US" sz="3500" dirty="0">
                <a:latin typeface="Amasis MT Pro Black" panose="02040A04050005020304" pitchFamily="18" charset="0"/>
              </a:rPr>
              <a:t>February 21: sending a “great hospital boat” to “take care of the many people who are sick, and not being taken care of there.” The boat is “on the way!!!”</a:t>
            </a:r>
            <a:endParaRPr lang="en-US" dirty="0"/>
          </a:p>
          <a:p>
            <a:r>
              <a:rPr lang="en-US" sz="3200" dirty="0">
                <a:latin typeface="Amasis MT Pro Black" panose="02040A04050005020304" pitchFamily="18" charset="0"/>
              </a:rPr>
              <a:t>Defense Minister: no one told us, no need</a:t>
            </a:r>
          </a:p>
          <a:p>
            <a:r>
              <a:rPr lang="en-US" sz="3200" dirty="0">
                <a:latin typeface="Amasis MT Pro Black" panose="02040A04050005020304" pitchFamily="18" charset="0"/>
              </a:rPr>
              <a:t>Prime Minister: Greenlanders have free and equal access to health care</a:t>
            </a:r>
          </a:p>
          <a:p>
            <a:r>
              <a:rPr lang="en-US" sz="3200" dirty="0">
                <a:latin typeface="Amasis MT Pro Black" panose="02040A04050005020304" pitchFamily="18" charset="0"/>
              </a:rPr>
              <a:t>The hospital ship is in dry dock in Mobile</a:t>
            </a:r>
          </a:p>
        </p:txBody>
      </p:sp>
    </p:spTree>
    <p:extLst>
      <p:ext uri="{BB962C8B-B14F-4D97-AF65-F5344CB8AC3E}">
        <p14:creationId xmlns:p14="http://schemas.microsoft.com/office/powerpoint/2010/main" val="3788665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BCFAE5-3594-3678-C293-BBD551CE11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4A839F-D4B9-E304-2614-0244CE96AA6A}"/>
              </a:ext>
            </a:extLst>
          </p:cNvPr>
          <p:cNvSpPr>
            <a:spLocks noGrp="1"/>
          </p:cNvSpPr>
          <p:nvPr>
            <p:ph type="title"/>
          </p:nvPr>
        </p:nvSpPr>
        <p:spPr>
          <a:xfrm>
            <a:off x="838200" y="365125"/>
            <a:ext cx="10515600" cy="848213"/>
          </a:xfrm>
        </p:spPr>
        <p:txBody>
          <a:bodyPr>
            <a:normAutofit fontScale="90000"/>
          </a:bodyPr>
          <a:lstStyle/>
          <a:p>
            <a:pPr algn="ctr"/>
            <a:br>
              <a:rPr lang="en-US" dirty="0">
                <a:latin typeface="Amasis MT Pro Black" panose="02040A04050005020304" pitchFamily="18" charset="0"/>
              </a:rPr>
            </a:br>
            <a:r>
              <a:rPr lang="en-US" dirty="0">
                <a:latin typeface="Amasis MT Pro Black" panose="02040A04050005020304" pitchFamily="18" charset="0"/>
              </a:rPr>
              <a:t>WIND FARMS</a:t>
            </a:r>
          </a:p>
        </p:txBody>
      </p:sp>
      <p:sp>
        <p:nvSpPr>
          <p:cNvPr id="3" name="Content Placeholder 2">
            <a:extLst>
              <a:ext uri="{FF2B5EF4-FFF2-40B4-BE49-F238E27FC236}">
                <a16:creationId xmlns:a16="http://schemas.microsoft.com/office/drawing/2014/main" id="{09B41BE8-03C6-2DFE-27C8-E71D077EBCA5}"/>
              </a:ext>
            </a:extLst>
          </p:cNvPr>
          <p:cNvSpPr>
            <a:spLocks noGrp="1"/>
          </p:cNvSpPr>
          <p:nvPr>
            <p:ph idx="1"/>
          </p:nvPr>
        </p:nvSpPr>
        <p:spPr>
          <a:xfrm>
            <a:off x="838200" y="1758462"/>
            <a:ext cx="10515600" cy="4418500"/>
          </a:xfrm>
        </p:spPr>
        <p:txBody>
          <a:bodyPr>
            <a:normAutofit/>
          </a:bodyPr>
          <a:lstStyle/>
          <a:p>
            <a:r>
              <a:rPr lang="en-US" sz="3200" dirty="0">
                <a:latin typeface="Amasis MT Pro Black" panose="02040A04050005020304" pitchFamily="18" charset="0"/>
              </a:rPr>
              <a:t>The Administration cancelled 5 leases for offshore wind farms</a:t>
            </a:r>
          </a:p>
          <a:p>
            <a:r>
              <a:rPr lang="en-US" sz="3200" dirty="0">
                <a:latin typeface="Amasis MT Pro Black" panose="02040A04050005020304" pitchFamily="18" charset="0"/>
              </a:rPr>
              <a:t>Citing national security</a:t>
            </a:r>
          </a:p>
          <a:p>
            <a:r>
              <a:rPr lang="en-US" sz="3200" dirty="0">
                <a:latin typeface="Amasis MT Pro Black" panose="02040A04050005020304" pitchFamily="18" charset="0"/>
              </a:rPr>
              <a:t>The power companies</a:t>
            </a:r>
          </a:p>
          <a:p>
            <a:pPr lvl="1"/>
            <a:r>
              <a:rPr lang="en-US" sz="3200" dirty="0">
                <a:latin typeface="Amasis MT Pro Black" panose="02040A04050005020304" pitchFamily="18" charset="0"/>
              </a:rPr>
              <a:t>No threat</a:t>
            </a:r>
          </a:p>
          <a:p>
            <a:pPr lvl="1"/>
            <a:r>
              <a:rPr lang="en-US" sz="3200" dirty="0">
                <a:latin typeface="Amasis MT Pro Black" panose="02040A04050005020304" pitchFamily="18" charset="0"/>
              </a:rPr>
              <a:t>We addressed the issue during permitting</a:t>
            </a:r>
          </a:p>
          <a:p>
            <a:r>
              <a:rPr lang="en-US" sz="3200" dirty="0">
                <a:latin typeface="Amasis MT Pro Black" panose="02040A04050005020304" pitchFamily="18" charset="0"/>
              </a:rPr>
              <a:t>Five different federal judges agreed</a:t>
            </a:r>
          </a:p>
          <a:p>
            <a:pPr lvl="1"/>
            <a:r>
              <a:rPr lang="en-US" sz="3200" dirty="0">
                <a:latin typeface="Amasis MT Pro Black" panose="02040A04050005020304" pitchFamily="18" charset="0"/>
              </a:rPr>
              <a:t>Two Reagans, a Biden and a Trump</a:t>
            </a:r>
          </a:p>
          <a:p>
            <a:pPr marL="457200" lvl="1" indent="0">
              <a:buNone/>
            </a:pPr>
            <a:endParaRPr lang="en-US" sz="3200" dirty="0">
              <a:latin typeface="Amasis MT Pro Black" panose="02040A04050005020304" pitchFamily="18" charset="0"/>
            </a:endParaRPr>
          </a:p>
          <a:p>
            <a:endParaRPr lang="en-US" sz="3200" dirty="0">
              <a:latin typeface="Amasis MT Pro Black" panose="02040A04050005020304" pitchFamily="18" charset="0"/>
            </a:endParaRPr>
          </a:p>
        </p:txBody>
      </p:sp>
    </p:spTree>
    <p:extLst>
      <p:ext uri="{BB962C8B-B14F-4D97-AF65-F5344CB8AC3E}">
        <p14:creationId xmlns:p14="http://schemas.microsoft.com/office/powerpoint/2010/main" val="3466474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98915A-50D1-FC96-7668-F418E8FEDA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1F2FF8-4E56-64B1-9189-B6D3B5149A2C}"/>
              </a:ext>
            </a:extLst>
          </p:cNvPr>
          <p:cNvSpPr>
            <a:spLocks noGrp="1"/>
          </p:cNvSpPr>
          <p:nvPr>
            <p:ph type="title"/>
          </p:nvPr>
        </p:nvSpPr>
        <p:spPr>
          <a:xfrm>
            <a:off x="838200" y="365125"/>
            <a:ext cx="10515600" cy="1182320"/>
          </a:xfrm>
        </p:spPr>
        <p:txBody>
          <a:bodyPr>
            <a:normAutofit/>
          </a:bodyPr>
          <a:lstStyle/>
          <a:p>
            <a:pPr algn="ctr"/>
            <a:r>
              <a:rPr lang="en-US" dirty="0">
                <a:latin typeface="Amasis MT Pro Black" panose="02040A04050005020304" pitchFamily="18" charset="0"/>
              </a:rPr>
              <a:t>THE PARDON POWER</a:t>
            </a:r>
            <a:endParaRPr lang="en-US" dirty="0"/>
          </a:p>
        </p:txBody>
      </p:sp>
      <p:sp>
        <p:nvSpPr>
          <p:cNvPr id="3" name="Content Placeholder 2">
            <a:extLst>
              <a:ext uri="{FF2B5EF4-FFF2-40B4-BE49-F238E27FC236}">
                <a16:creationId xmlns:a16="http://schemas.microsoft.com/office/drawing/2014/main" id="{D24AF932-FF97-325E-4F24-1534421A25F6}"/>
              </a:ext>
            </a:extLst>
          </p:cNvPr>
          <p:cNvSpPr>
            <a:spLocks noGrp="1"/>
          </p:cNvSpPr>
          <p:nvPr>
            <p:ph idx="1"/>
          </p:nvPr>
        </p:nvSpPr>
        <p:spPr>
          <a:xfrm>
            <a:off x="838200" y="1547445"/>
            <a:ext cx="10515600" cy="4629517"/>
          </a:xfrm>
        </p:spPr>
        <p:txBody>
          <a:bodyPr>
            <a:normAutofit/>
          </a:bodyPr>
          <a:lstStyle/>
          <a:p>
            <a:r>
              <a:rPr lang="en-US" sz="3200" dirty="0">
                <a:latin typeface="Amasis MT Pro Black" panose="02040A04050005020304" pitchFamily="18" charset="0"/>
              </a:rPr>
              <a:t>Article II, Section 2, is clear</a:t>
            </a:r>
          </a:p>
          <a:p>
            <a:r>
              <a:rPr lang="en-US" sz="3200" dirty="0">
                <a:latin typeface="Amasis MT Pro Black" panose="02040A04050005020304" pitchFamily="18" charset="0"/>
              </a:rPr>
              <a:t>There is no check or balance</a:t>
            </a:r>
          </a:p>
          <a:p>
            <a:r>
              <a:rPr lang="en-US" sz="3200" dirty="0">
                <a:latin typeface="Amasis MT Pro Black" panose="02040A04050005020304" pitchFamily="18" charset="0"/>
              </a:rPr>
              <a:t>Washington - sedition</a:t>
            </a:r>
          </a:p>
          <a:p>
            <a:r>
              <a:rPr lang="en-US" sz="3200" dirty="0">
                <a:latin typeface="Amasis MT Pro Black" panose="02040A04050005020304" pitchFamily="18" charset="0"/>
              </a:rPr>
              <a:t>Ford – Nixon</a:t>
            </a:r>
          </a:p>
          <a:p>
            <a:r>
              <a:rPr lang="en-US" sz="3200" dirty="0">
                <a:latin typeface="Amasis MT Pro Black" panose="02040A04050005020304" pitchFamily="18" charset="0"/>
              </a:rPr>
              <a:t>Carter – Selective Service protestors</a:t>
            </a:r>
          </a:p>
          <a:p>
            <a:r>
              <a:rPr lang="en-US" sz="3200" dirty="0">
                <a:latin typeface="Amasis MT Pro Black" panose="02040A04050005020304" pitchFamily="18" charset="0"/>
              </a:rPr>
              <a:t>Clinton – Brother Roger</a:t>
            </a:r>
          </a:p>
          <a:p>
            <a:r>
              <a:rPr lang="en-US" sz="3200" dirty="0">
                <a:latin typeface="Amasis MT Pro Black" panose="02040A04050005020304" pitchFamily="18" charset="0"/>
              </a:rPr>
              <a:t>Biden – Son Hunter</a:t>
            </a:r>
          </a:p>
        </p:txBody>
      </p:sp>
    </p:spTree>
    <p:extLst>
      <p:ext uri="{BB962C8B-B14F-4D97-AF65-F5344CB8AC3E}">
        <p14:creationId xmlns:p14="http://schemas.microsoft.com/office/powerpoint/2010/main" val="672400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67E4C0-C54F-B9C6-2AA2-54B453357F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09532C-82ED-DA39-0780-7B4001656484}"/>
              </a:ext>
            </a:extLst>
          </p:cNvPr>
          <p:cNvSpPr>
            <a:spLocks noGrp="1"/>
          </p:cNvSpPr>
          <p:nvPr>
            <p:ph type="title"/>
          </p:nvPr>
        </p:nvSpPr>
        <p:spPr>
          <a:xfrm>
            <a:off x="838200" y="365125"/>
            <a:ext cx="10515600" cy="848213"/>
          </a:xfrm>
        </p:spPr>
        <p:txBody>
          <a:bodyPr>
            <a:normAutofit fontScale="90000"/>
          </a:bodyPr>
          <a:lstStyle/>
          <a:p>
            <a:pPr algn="ctr"/>
            <a:br>
              <a:rPr lang="en-US" dirty="0">
                <a:latin typeface="Amasis MT Pro Black" panose="02040A04050005020304" pitchFamily="18" charset="0"/>
              </a:rPr>
            </a:br>
            <a:r>
              <a:rPr lang="en-US" dirty="0">
                <a:latin typeface="Amasis MT Pro Black" panose="02040A04050005020304" pitchFamily="18" charset="0"/>
              </a:rPr>
              <a:t>WIND FARMS</a:t>
            </a:r>
          </a:p>
        </p:txBody>
      </p:sp>
      <p:sp>
        <p:nvSpPr>
          <p:cNvPr id="3" name="Content Placeholder 2">
            <a:extLst>
              <a:ext uri="{FF2B5EF4-FFF2-40B4-BE49-F238E27FC236}">
                <a16:creationId xmlns:a16="http://schemas.microsoft.com/office/drawing/2014/main" id="{C7104D08-068B-1974-D83D-90B2F9701E32}"/>
              </a:ext>
            </a:extLst>
          </p:cNvPr>
          <p:cNvSpPr>
            <a:spLocks noGrp="1"/>
          </p:cNvSpPr>
          <p:nvPr>
            <p:ph idx="1"/>
          </p:nvPr>
        </p:nvSpPr>
        <p:spPr>
          <a:xfrm>
            <a:off x="838200" y="1758462"/>
            <a:ext cx="10515600" cy="4418500"/>
          </a:xfrm>
        </p:spPr>
        <p:txBody>
          <a:bodyPr>
            <a:normAutofit/>
          </a:bodyPr>
          <a:lstStyle/>
          <a:p>
            <a:r>
              <a:rPr lang="en-US" sz="3200" dirty="0">
                <a:latin typeface="Amasis MT Pro Black" panose="02040A04050005020304" pitchFamily="18" charset="0"/>
              </a:rPr>
              <a:t>Just as with Greenland, there appears to be a personal issue involved</a:t>
            </a:r>
          </a:p>
          <a:p>
            <a:r>
              <a:rPr lang="en-US" sz="3200" dirty="0">
                <a:latin typeface="Amasis MT Pro Black" panose="02040A04050005020304" pitchFamily="18" charset="0"/>
              </a:rPr>
              <a:t>WH spokesman: “President Trump has been clear: wind energy is the scam of the century.</a:t>
            </a:r>
          </a:p>
          <a:p>
            <a:r>
              <a:rPr lang="en-US" sz="3200" dirty="0">
                <a:latin typeface="Amasis MT Pro Black" panose="02040A04050005020304" pitchFamily="18" charset="0"/>
              </a:rPr>
              <a:t>Trump: “Wind is “very expensive, very ugly energy” </a:t>
            </a:r>
          </a:p>
          <a:p>
            <a:r>
              <a:rPr lang="en-US" sz="3200" dirty="0">
                <a:latin typeface="Amasis MT Pro Black" panose="02040A04050005020304" pitchFamily="18" charset="0"/>
              </a:rPr>
              <a:t>It dates back to a Scottish golf course</a:t>
            </a:r>
          </a:p>
          <a:p>
            <a:r>
              <a:rPr lang="en-US" sz="3200" dirty="0">
                <a:latin typeface="Amasis MT Pro Black" panose="02040A04050005020304" pitchFamily="18" charset="0"/>
              </a:rPr>
              <a:t>Personal preference or good science?</a:t>
            </a:r>
          </a:p>
        </p:txBody>
      </p:sp>
    </p:spTree>
    <p:extLst>
      <p:ext uri="{BB962C8B-B14F-4D97-AF65-F5344CB8AC3E}">
        <p14:creationId xmlns:p14="http://schemas.microsoft.com/office/powerpoint/2010/main" val="2929752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22C4EC-6626-C7AC-1B1E-B9C755BF81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A2DE40-F7C4-1D70-5CCB-23CC8F45D880}"/>
              </a:ext>
            </a:extLst>
          </p:cNvPr>
          <p:cNvSpPr>
            <a:spLocks noGrp="1"/>
          </p:cNvSpPr>
          <p:nvPr>
            <p:ph type="title"/>
          </p:nvPr>
        </p:nvSpPr>
        <p:spPr>
          <a:xfrm>
            <a:off x="838200" y="365125"/>
            <a:ext cx="10515600" cy="848213"/>
          </a:xfrm>
        </p:spPr>
        <p:txBody>
          <a:bodyPr>
            <a:normAutofit fontScale="90000"/>
          </a:bodyPr>
          <a:lstStyle/>
          <a:p>
            <a:pPr algn="ctr"/>
            <a:br>
              <a:rPr lang="en-US" dirty="0">
                <a:latin typeface="Amasis MT Pro Black" panose="02040A04050005020304" pitchFamily="18" charset="0"/>
              </a:rPr>
            </a:br>
            <a:r>
              <a:rPr lang="en-US" dirty="0">
                <a:latin typeface="Amasis MT Pro Black" panose="02040A04050005020304" pitchFamily="18" charset="0"/>
              </a:rPr>
              <a:t>WIND FARMS</a:t>
            </a:r>
          </a:p>
        </p:txBody>
      </p:sp>
      <p:sp>
        <p:nvSpPr>
          <p:cNvPr id="3" name="Content Placeholder 2">
            <a:extLst>
              <a:ext uri="{FF2B5EF4-FFF2-40B4-BE49-F238E27FC236}">
                <a16:creationId xmlns:a16="http://schemas.microsoft.com/office/drawing/2014/main" id="{E8A3BF3C-2638-A148-2E96-18DA2998478D}"/>
              </a:ext>
            </a:extLst>
          </p:cNvPr>
          <p:cNvSpPr>
            <a:spLocks noGrp="1"/>
          </p:cNvSpPr>
          <p:nvPr>
            <p:ph idx="1"/>
          </p:nvPr>
        </p:nvSpPr>
        <p:spPr>
          <a:xfrm>
            <a:off x="838200" y="1758462"/>
            <a:ext cx="10515600" cy="4418500"/>
          </a:xfrm>
        </p:spPr>
        <p:txBody>
          <a:bodyPr>
            <a:normAutofit/>
          </a:bodyPr>
          <a:lstStyle/>
          <a:p>
            <a:r>
              <a:rPr lang="en-US" sz="3200" dirty="0">
                <a:latin typeface="Amasis MT Pro Black" panose="02040A04050005020304" pitchFamily="18" charset="0"/>
              </a:rPr>
              <a:t>The checks and balances appear to be working in connection with this issue</a:t>
            </a:r>
          </a:p>
        </p:txBody>
      </p:sp>
    </p:spTree>
    <p:extLst>
      <p:ext uri="{BB962C8B-B14F-4D97-AF65-F5344CB8AC3E}">
        <p14:creationId xmlns:p14="http://schemas.microsoft.com/office/powerpoint/2010/main" val="15764188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16E9C9-2B6E-69FA-B3E7-3A8CA522B7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D4B6B1-F07E-8398-4D99-0FBFEAE2D8BA}"/>
              </a:ext>
            </a:extLst>
          </p:cNvPr>
          <p:cNvSpPr>
            <a:spLocks noGrp="1"/>
          </p:cNvSpPr>
          <p:nvPr>
            <p:ph type="title"/>
          </p:nvPr>
        </p:nvSpPr>
        <p:spPr>
          <a:xfrm>
            <a:off x="838200" y="365125"/>
            <a:ext cx="10515600" cy="1182320"/>
          </a:xfrm>
        </p:spPr>
        <p:txBody>
          <a:bodyPr>
            <a:normAutofit/>
          </a:bodyPr>
          <a:lstStyle/>
          <a:p>
            <a:pPr algn="ctr"/>
            <a:r>
              <a:rPr lang="en-US" dirty="0">
                <a:latin typeface="Amasis MT Pro Black" panose="02040A04050005020304" pitchFamily="18" charset="0"/>
              </a:rPr>
              <a:t>APPOINTING U.S. ATTORNEYS</a:t>
            </a:r>
          </a:p>
        </p:txBody>
      </p:sp>
      <p:sp>
        <p:nvSpPr>
          <p:cNvPr id="3" name="Content Placeholder 2">
            <a:extLst>
              <a:ext uri="{FF2B5EF4-FFF2-40B4-BE49-F238E27FC236}">
                <a16:creationId xmlns:a16="http://schemas.microsoft.com/office/drawing/2014/main" id="{69851793-052A-2753-105B-DA3E6F1505CD}"/>
              </a:ext>
            </a:extLst>
          </p:cNvPr>
          <p:cNvSpPr>
            <a:spLocks noGrp="1"/>
          </p:cNvSpPr>
          <p:nvPr>
            <p:ph idx="1"/>
          </p:nvPr>
        </p:nvSpPr>
        <p:spPr>
          <a:xfrm>
            <a:off x="838200" y="1547445"/>
            <a:ext cx="10515600" cy="4629517"/>
          </a:xfrm>
        </p:spPr>
        <p:txBody>
          <a:bodyPr>
            <a:normAutofit/>
          </a:bodyPr>
          <a:lstStyle/>
          <a:p>
            <a:r>
              <a:rPr lang="en-US" sz="3200" dirty="0">
                <a:latin typeface="Amasis MT Pro Black" panose="02040A04050005020304" pitchFamily="18" charset="0"/>
              </a:rPr>
              <a:t>President clearly has the power to appoint</a:t>
            </a:r>
          </a:p>
          <a:p>
            <a:r>
              <a:rPr lang="en-US" sz="3200" dirty="0">
                <a:latin typeface="Amasis MT Pro Black" panose="02040A04050005020304" pitchFamily="18" charset="0"/>
              </a:rPr>
              <a:t>Longstanding resignation tradition</a:t>
            </a:r>
          </a:p>
          <a:p>
            <a:r>
              <a:rPr lang="en-US" sz="3200" dirty="0">
                <a:latin typeface="Amasis MT Pro Black" panose="02040A04050005020304" pitchFamily="18" charset="0"/>
              </a:rPr>
              <a:t>Requires Senate approval</a:t>
            </a:r>
          </a:p>
          <a:p>
            <a:r>
              <a:rPr lang="en-US" sz="3200" dirty="0">
                <a:latin typeface="Amasis MT Pro Black" panose="02040A04050005020304" pitchFamily="18" charset="0"/>
              </a:rPr>
              <a:t>Presidential vacancy appointment power</a:t>
            </a:r>
          </a:p>
          <a:p>
            <a:pPr lvl="1"/>
            <a:r>
              <a:rPr lang="en-US" sz="3200" dirty="0">
                <a:latin typeface="Amasis MT Pro Black" panose="02040A04050005020304" pitchFamily="18" charset="0"/>
              </a:rPr>
              <a:t>1789 grant of power was based on practicalities</a:t>
            </a:r>
          </a:p>
        </p:txBody>
      </p:sp>
    </p:spTree>
    <p:extLst>
      <p:ext uri="{BB962C8B-B14F-4D97-AF65-F5344CB8AC3E}">
        <p14:creationId xmlns:p14="http://schemas.microsoft.com/office/powerpoint/2010/main" val="3678116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C81C3F-B25D-9E18-19A7-1951106A0C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EFB521-E87C-6C28-D78E-C02A440BB1F5}"/>
              </a:ext>
            </a:extLst>
          </p:cNvPr>
          <p:cNvSpPr>
            <a:spLocks noGrp="1"/>
          </p:cNvSpPr>
          <p:nvPr>
            <p:ph type="title"/>
          </p:nvPr>
        </p:nvSpPr>
        <p:spPr>
          <a:xfrm>
            <a:off x="838200" y="365125"/>
            <a:ext cx="10515600" cy="1182320"/>
          </a:xfrm>
        </p:spPr>
        <p:txBody>
          <a:bodyPr>
            <a:normAutofit/>
          </a:bodyPr>
          <a:lstStyle/>
          <a:p>
            <a:pPr algn="ctr"/>
            <a:r>
              <a:rPr lang="en-US" dirty="0">
                <a:latin typeface="Amasis MT Pro Black" panose="02040A04050005020304" pitchFamily="18" charset="0"/>
              </a:rPr>
              <a:t>TRUMP APPOINTMENTS</a:t>
            </a:r>
          </a:p>
        </p:txBody>
      </p:sp>
      <p:sp>
        <p:nvSpPr>
          <p:cNvPr id="3" name="Content Placeholder 2">
            <a:extLst>
              <a:ext uri="{FF2B5EF4-FFF2-40B4-BE49-F238E27FC236}">
                <a16:creationId xmlns:a16="http://schemas.microsoft.com/office/drawing/2014/main" id="{072FACB5-6D61-9E65-2B8C-A33609E6AF6E}"/>
              </a:ext>
            </a:extLst>
          </p:cNvPr>
          <p:cNvSpPr>
            <a:spLocks noGrp="1"/>
          </p:cNvSpPr>
          <p:nvPr>
            <p:ph idx="1"/>
          </p:nvPr>
        </p:nvSpPr>
        <p:spPr>
          <a:xfrm>
            <a:off x="838200" y="1547445"/>
            <a:ext cx="10515600" cy="4629517"/>
          </a:xfrm>
        </p:spPr>
        <p:txBody>
          <a:bodyPr>
            <a:normAutofit/>
          </a:bodyPr>
          <a:lstStyle/>
          <a:p>
            <a:r>
              <a:rPr lang="en-US" sz="3200" dirty="0">
                <a:latin typeface="Amasis MT Pro Black" panose="02040A04050005020304" pitchFamily="18" charset="0"/>
              </a:rPr>
              <a:t>‘Interim’ appointment of Alina Habba</a:t>
            </a:r>
          </a:p>
          <a:p>
            <a:r>
              <a:rPr lang="en-US" sz="3200" dirty="0">
                <a:latin typeface="Amasis MT Pro Black" panose="02040A04050005020304" pitchFamily="18" charset="0"/>
              </a:rPr>
              <a:t>Judge: She outlasted the ‘interim’</a:t>
            </a:r>
          </a:p>
          <a:p>
            <a:r>
              <a:rPr lang="en-US" sz="3200" dirty="0">
                <a:latin typeface="Amasis MT Pro Black" panose="02040A04050005020304" pitchFamily="18" charset="0"/>
              </a:rPr>
              <a:t>Circuit Court affirmed</a:t>
            </a:r>
          </a:p>
          <a:p>
            <a:r>
              <a:rPr lang="en-US" sz="3200" dirty="0">
                <a:latin typeface="Amasis MT Pro Black" panose="02040A04050005020304" pitchFamily="18" charset="0"/>
              </a:rPr>
              <a:t>2d in command appointed by the judges</a:t>
            </a:r>
          </a:p>
          <a:p>
            <a:r>
              <a:rPr lang="en-US" sz="3200" dirty="0">
                <a:latin typeface="Amasis MT Pro Black" panose="02040A04050005020304" pitchFamily="18" charset="0"/>
              </a:rPr>
              <a:t>Immediately fired by the AG</a:t>
            </a:r>
          </a:p>
          <a:p>
            <a:r>
              <a:rPr lang="en-US" sz="3200" dirty="0">
                <a:latin typeface="Amasis MT Pro Black" panose="02040A04050005020304" pitchFamily="18" charset="0"/>
              </a:rPr>
              <a:t>Habba nomination withdrawn and she was appointed as ‘acting’ attorney</a:t>
            </a:r>
          </a:p>
          <a:p>
            <a:r>
              <a:rPr lang="en-US" sz="3200" dirty="0">
                <a:latin typeface="Amasis MT Pro Black" panose="02040A04050005020304" pitchFamily="18" charset="0"/>
              </a:rPr>
              <a:t>On December 8, she resigned</a:t>
            </a:r>
          </a:p>
        </p:txBody>
      </p:sp>
    </p:spTree>
    <p:extLst>
      <p:ext uri="{BB962C8B-B14F-4D97-AF65-F5344CB8AC3E}">
        <p14:creationId xmlns:p14="http://schemas.microsoft.com/office/powerpoint/2010/main" val="1455898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E6846D-8078-DA8E-2789-81D629A2C2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36DBD7-7A65-95DF-22DE-1EE676E830F7}"/>
              </a:ext>
            </a:extLst>
          </p:cNvPr>
          <p:cNvSpPr>
            <a:spLocks noGrp="1"/>
          </p:cNvSpPr>
          <p:nvPr>
            <p:ph type="title"/>
          </p:nvPr>
        </p:nvSpPr>
        <p:spPr>
          <a:xfrm>
            <a:off x="838200" y="365125"/>
            <a:ext cx="10515600" cy="1182320"/>
          </a:xfrm>
        </p:spPr>
        <p:txBody>
          <a:bodyPr>
            <a:normAutofit/>
          </a:bodyPr>
          <a:lstStyle/>
          <a:p>
            <a:pPr algn="ctr"/>
            <a:r>
              <a:rPr lang="en-US" dirty="0">
                <a:latin typeface="Amasis MT Pro Black" panose="02040A04050005020304" pitchFamily="18" charset="0"/>
              </a:rPr>
              <a:t>TRUMP APPOINTMENTS</a:t>
            </a:r>
          </a:p>
        </p:txBody>
      </p:sp>
      <p:sp>
        <p:nvSpPr>
          <p:cNvPr id="3" name="Content Placeholder 2">
            <a:extLst>
              <a:ext uri="{FF2B5EF4-FFF2-40B4-BE49-F238E27FC236}">
                <a16:creationId xmlns:a16="http://schemas.microsoft.com/office/drawing/2014/main" id="{05F0301B-D6E5-5728-D583-0895612742F9}"/>
              </a:ext>
            </a:extLst>
          </p:cNvPr>
          <p:cNvSpPr>
            <a:spLocks noGrp="1"/>
          </p:cNvSpPr>
          <p:nvPr>
            <p:ph idx="1"/>
          </p:nvPr>
        </p:nvSpPr>
        <p:spPr>
          <a:xfrm>
            <a:off x="838200" y="1547445"/>
            <a:ext cx="10515600" cy="4629517"/>
          </a:xfrm>
        </p:spPr>
        <p:txBody>
          <a:bodyPr>
            <a:normAutofit/>
          </a:bodyPr>
          <a:lstStyle/>
          <a:p>
            <a:r>
              <a:rPr lang="en-US" sz="3200" dirty="0">
                <a:latin typeface="Amasis MT Pro Black" panose="02040A04050005020304" pitchFamily="18" charset="0"/>
              </a:rPr>
              <a:t>Interim appointment of Lindsey Halligan</a:t>
            </a:r>
          </a:p>
          <a:p>
            <a:r>
              <a:rPr lang="en-US" sz="3200" dirty="0">
                <a:latin typeface="Amasis MT Pro Black" panose="02040A04050005020304" pitchFamily="18" charset="0"/>
              </a:rPr>
              <a:t>Based on Comey prosecution</a:t>
            </a:r>
          </a:p>
          <a:p>
            <a:r>
              <a:rPr lang="en-US" sz="3200" dirty="0">
                <a:latin typeface="Amasis MT Pro Black" panose="02040A04050005020304" pitchFamily="18" charset="0"/>
              </a:rPr>
              <a:t>Judge: she exceeded the interim limit</a:t>
            </a:r>
          </a:p>
          <a:p>
            <a:r>
              <a:rPr lang="en-US" sz="3200" dirty="0">
                <a:latin typeface="Amasis MT Pro Black" panose="02040A04050005020304" pitchFamily="18" charset="0"/>
              </a:rPr>
              <a:t>She continued to sign pleadings</a:t>
            </a:r>
          </a:p>
          <a:p>
            <a:r>
              <a:rPr lang="en-US" sz="3200" dirty="0">
                <a:latin typeface="Amasis MT Pro Black" panose="02040A04050005020304" pitchFamily="18" charset="0"/>
              </a:rPr>
              <a:t>Trump judge: If you keep it up, it would be “a false statement made in direct defiance of valid court orders.”</a:t>
            </a:r>
          </a:p>
          <a:p>
            <a:r>
              <a:rPr lang="en-US" sz="3200" dirty="0">
                <a:latin typeface="Amasis MT Pro Black" panose="02040A04050005020304" pitchFamily="18" charset="0"/>
              </a:rPr>
              <a:t>Halligan resigned</a:t>
            </a:r>
          </a:p>
        </p:txBody>
      </p:sp>
    </p:spTree>
    <p:extLst>
      <p:ext uri="{BB962C8B-B14F-4D97-AF65-F5344CB8AC3E}">
        <p14:creationId xmlns:p14="http://schemas.microsoft.com/office/powerpoint/2010/main" val="1723233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511023-FD05-C7F7-B71F-138321FBAB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C45806-BCE2-F88F-5C19-878B57BC0E1B}"/>
              </a:ext>
            </a:extLst>
          </p:cNvPr>
          <p:cNvSpPr>
            <a:spLocks noGrp="1"/>
          </p:cNvSpPr>
          <p:nvPr>
            <p:ph type="title"/>
          </p:nvPr>
        </p:nvSpPr>
        <p:spPr>
          <a:xfrm>
            <a:off x="838200" y="365125"/>
            <a:ext cx="10515600" cy="1182320"/>
          </a:xfrm>
        </p:spPr>
        <p:txBody>
          <a:bodyPr>
            <a:normAutofit/>
          </a:bodyPr>
          <a:lstStyle/>
          <a:p>
            <a:pPr algn="ctr"/>
            <a:r>
              <a:rPr lang="en-US" dirty="0">
                <a:latin typeface="Amasis MT Pro Black" panose="02040A04050005020304" pitchFamily="18" charset="0"/>
              </a:rPr>
              <a:t>APPOINTMENT PROCESS</a:t>
            </a:r>
          </a:p>
        </p:txBody>
      </p:sp>
      <p:sp>
        <p:nvSpPr>
          <p:cNvPr id="3" name="Content Placeholder 2">
            <a:extLst>
              <a:ext uri="{FF2B5EF4-FFF2-40B4-BE49-F238E27FC236}">
                <a16:creationId xmlns:a16="http://schemas.microsoft.com/office/drawing/2014/main" id="{CB6294D4-EED4-4FB0-EDE2-C427E9613030}"/>
              </a:ext>
            </a:extLst>
          </p:cNvPr>
          <p:cNvSpPr>
            <a:spLocks noGrp="1"/>
          </p:cNvSpPr>
          <p:nvPr>
            <p:ph idx="1"/>
          </p:nvPr>
        </p:nvSpPr>
        <p:spPr>
          <a:xfrm>
            <a:off x="838200" y="1547445"/>
            <a:ext cx="10515600" cy="4629517"/>
          </a:xfrm>
        </p:spPr>
        <p:txBody>
          <a:bodyPr>
            <a:normAutofit lnSpcReduction="10000"/>
          </a:bodyPr>
          <a:lstStyle/>
          <a:p>
            <a:endParaRPr lang="en-US" sz="3200" dirty="0">
              <a:latin typeface="Amasis MT Pro Black" panose="02040A04050005020304" pitchFamily="18" charset="0"/>
            </a:endParaRPr>
          </a:p>
          <a:p>
            <a:r>
              <a:rPr lang="en-US" sz="3200" dirty="0">
                <a:latin typeface="Amasis MT Pro Black" panose="02040A04050005020304" pitchFamily="18" charset="0"/>
              </a:rPr>
              <a:t>Trump, and his predecessors, have some legitimate beefs about the confirmation process</a:t>
            </a:r>
          </a:p>
          <a:p>
            <a:endParaRPr lang="en-US" sz="3200" dirty="0">
              <a:latin typeface="Amasis MT Pro Black" panose="02040A04050005020304" pitchFamily="18" charset="0"/>
            </a:endParaRPr>
          </a:p>
          <a:p>
            <a:r>
              <a:rPr lang="en-US" sz="3200" dirty="0">
                <a:latin typeface="Amasis MT Pro Black" panose="02040A04050005020304" pitchFamily="18" charset="0"/>
              </a:rPr>
              <a:t>That doesn’t give a President the right to ignore the Constitution or violate the rules and regulations</a:t>
            </a:r>
          </a:p>
          <a:p>
            <a:endParaRPr lang="en-US" sz="3200" dirty="0">
              <a:latin typeface="Amasis MT Pro Black" panose="02040A04050005020304" pitchFamily="18" charset="0"/>
            </a:endParaRPr>
          </a:p>
          <a:p>
            <a:r>
              <a:rPr lang="en-US" sz="3200" dirty="0">
                <a:latin typeface="Amasis MT Pro Black" panose="02040A04050005020304" pitchFamily="18" charset="0"/>
              </a:rPr>
              <a:t>The courts are making him follow the rules</a:t>
            </a:r>
          </a:p>
        </p:txBody>
      </p:sp>
    </p:spTree>
    <p:extLst>
      <p:ext uri="{BB962C8B-B14F-4D97-AF65-F5344CB8AC3E}">
        <p14:creationId xmlns:p14="http://schemas.microsoft.com/office/powerpoint/2010/main" val="1476062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additive="base">
                                        <p:cTn id="1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AD2AE5-D84C-C7ED-1238-6175E28294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8B256B-D45A-FD2B-D2C2-9EFA42401352}"/>
              </a:ext>
            </a:extLst>
          </p:cNvPr>
          <p:cNvSpPr>
            <a:spLocks noGrp="1"/>
          </p:cNvSpPr>
          <p:nvPr>
            <p:ph type="title"/>
          </p:nvPr>
        </p:nvSpPr>
        <p:spPr>
          <a:xfrm>
            <a:off x="838200" y="365125"/>
            <a:ext cx="10515600" cy="1182320"/>
          </a:xfrm>
        </p:spPr>
        <p:txBody>
          <a:bodyPr>
            <a:normAutofit/>
          </a:bodyPr>
          <a:lstStyle/>
          <a:p>
            <a:pPr algn="ctr"/>
            <a:r>
              <a:rPr lang="en-US" dirty="0">
                <a:latin typeface="Amasis MT Pro Black" panose="02040A04050005020304" pitchFamily="18" charset="0"/>
              </a:rPr>
              <a:t>THE ALIEN ENEMIES ACT</a:t>
            </a:r>
          </a:p>
        </p:txBody>
      </p:sp>
      <p:sp>
        <p:nvSpPr>
          <p:cNvPr id="3" name="Content Placeholder 2">
            <a:extLst>
              <a:ext uri="{FF2B5EF4-FFF2-40B4-BE49-F238E27FC236}">
                <a16:creationId xmlns:a16="http://schemas.microsoft.com/office/drawing/2014/main" id="{C2B58013-F476-5B15-741B-BB3AAD8E0C8A}"/>
              </a:ext>
            </a:extLst>
          </p:cNvPr>
          <p:cNvSpPr>
            <a:spLocks noGrp="1"/>
          </p:cNvSpPr>
          <p:nvPr>
            <p:ph idx="1"/>
          </p:nvPr>
        </p:nvSpPr>
        <p:spPr>
          <a:xfrm>
            <a:off x="838200" y="1547445"/>
            <a:ext cx="10515600" cy="4629517"/>
          </a:xfrm>
        </p:spPr>
        <p:txBody>
          <a:bodyPr>
            <a:normAutofit/>
          </a:bodyPr>
          <a:lstStyle/>
          <a:p>
            <a:r>
              <a:rPr lang="en-US" sz="3200" dirty="0">
                <a:latin typeface="Amasis MT Pro Black" panose="02040A04050005020304" pitchFamily="18" charset="0"/>
              </a:rPr>
              <a:t>The President may deport foreign nationals “Whenever there is a declared war between the United States and any foreign nation or government, or any invasion or predatory incursion is perpetrated, attempted, or threatened…” </a:t>
            </a:r>
          </a:p>
          <a:p>
            <a:r>
              <a:rPr lang="en-US" sz="3200" dirty="0">
                <a:latin typeface="Amasis MT Pro Black" panose="02040A04050005020304" pitchFamily="18" charset="0"/>
              </a:rPr>
              <a:t>War of 1812: British nationals</a:t>
            </a:r>
          </a:p>
          <a:p>
            <a:r>
              <a:rPr lang="en-US" sz="3200" dirty="0">
                <a:latin typeface="Amasis MT Pro Black" panose="02040A04050005020304" pitchFamily="18" charset="0"/>
              </a:rPr>
              <a:t>WWII: Japanese Americans</a:t>
            </a:r>
          </a:p>
        </p:txBody>
      </p:sp>
    </p:spTree>
    <p:extLst>
      <p:ext uri="{BB962C8B-B14F-4D97-AF65-F5344CB8AC3E}">
        <p14:creationId xmlns:p14="http://schemas.microsoft.com/office/powerpoint/2010/main" val="3995290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805E24-DD41-EFA8-B950-19C241219E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218262-A287-8D2A-BD35-C278CE9C91D3}"/>
              </a:ext>
            </a:extLst>
          </p:cNvPr>
          <p:cNvSpPr>
            <a:spLocks noGrp="1"/>
          </p:cNvSpPr>
          <p:nvPr>
            <p:ph type="title"/>
          </p:nvPr>
        </p:nvSpPr>
        <p:spPr>
          <a:xfrm>
            <a:off x="838200" y="365125"/>
            <a:ext cx="10515600" cy="1182320"/>
          </a:xfrm>
        </p:spPr>
        <p:txBody>
          <a:bodyPr>
            <a:normAutofit/>
          </a:bodyPr>
          <a:lstStyle/>
          <a:p>
            <a:pPr algn="ctr"/>
            <a:r>
              <a:rPr lang="en-US" dirty="0">
                <a:latin typeface="Amasis MT Pro Black" panose="02040A04050005020304" pitchFamily="18" charset="0"/>
              </a:rPr>
              <a:t>TRUMP’S USAGE</a:t>
            </a:r>
          </a:p>
        </p:txBody>
      </p:sp>
      <p:sp>
        <p:nvSpPr>
          <p:cNvPr id="3" name="Content Placeholder 2">
            <a:extLst>
              <a:ext uri="{FF2B5EF4-FFF2-40B4-BE49-F238E27FC236}">
                <a16:creationId xmlns:a16="http://schemas.microsoft.com/office/drawing/2014/main" id="{E5BEA627-6BF9-B975-B27C-48F896FEEFA7}"/>
              </a:ext>
            </a:extLst>
          </p:cNvPr>
          <p:cNvSpPr>
            <a:spLocks noGrp="1"/>
          </p:cNvSpPr>
          <p:nvPr>
            <p:ph idx="1"/>
          </p:nvPr>
        </p:nvSpPr>
        <p:spPr>
          <a:xfrm>
            <a:off x="838200" y="1336431"/>
            <a:ext cx="10515600" cy="4840531"/>
          </a:xfrm>
        </p:spPr>
        <p:txBody>
          <a:bodyPr>
            <a:normAutofit/>
          </a:bodyPr>
          <a:lstStyle/>
          <a:p>
            <a:r>
              <a:rPr lang="en-US" sz="3200" dirty="0">
                <a:latin typeface="Amasis MT Pro Black" panose="02040A04050005020304" pitchFamily="18" charset="0"/>
              </a:rPr>
              <a:t>Deport Venezuelans arguing that Venezuela was engaging in an ‘invasion or predatory incursion’ by sending drug runners</a:t>
            </a:r>
          </a:p>
          <a:p>
            <a:r>
              <a:rPr lang="en-US" sz="3200" dirty="0">
                <a:latin typeface="Amasis MT Pro Black" panose="02040A04050005020304" pitchFamily="18" charset="0"/>
              </a:rPr>
              <a:t>Federal judge stayed the order</a:t>
            </a:r>
          </a:p>
          <a:p>
            <a:r>
              <a:rPr lang="en-US" sz="3200" dirty="0">
                <a:latin typeface="Amasis MT Pro Black" panose="02040A04050005020304" pitchFamily="18" charset="0"/>
              </a:rPr>
              <a:t>SCOTUS left the stay in place</a:t>
            </a:r>
          </a:p>
          <a:p>
            <a:r>
              <a:rPr lang="en-US" sz="3200" dirty="0">
                <a:latin typeface="Amasis MT Pro Black" panose="02040A04050005020304" pitchFamily="18" charset="0"/>
              </a:rPr>
              <a:t>Fifth Circuit affirmed on the merits</a:t>
            </a:r>
          </a:p>
          <a:p>
            <a:r>
              <a:rPr lang="en-US" sz="3200" dirty="0">
                <a:latin typeface="Amasis MT Pro Black" panose="02040A04050005020304" pitchFamily="18" charset="0"/>
              </a:rPr>
              <a:t>Administration will appeal</a:t>
            </a:r>
          </a:p>
          <a:p>
            <a:r>
              <a:rPr lang="en-US" sz="3200" dirty="0">
                <a:latin typeface="Amasis MT Pro Black" panose="02040A04050005020304" pitchFamily="18" charset="0"/>
              </a:rPr>
              <a:t>Who gets to decide? SCOTUS? Congress? President?</a:t>
            </a:r>
          </a:p>
        </p:txBody>
      </p:sp>
    </p:spTree>
    <p:extLst>
      <p:ext uri="{BB962C8B-B14F-4D97-AF65-F5344CB8AC3E}">
        <p14:creationId xmlns:p14="http://schemas.microsoft.com/office/powerpoint/2010/main" val="2220776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BFC716-74F1-8C76-43E4-920F36D193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536733-6615-01B5-22F0-8E03115F814F}"/>
              </a:ext>
            </a:extLst>
          </p:cNvPr>
          <p:cNvSpPr>
            <a:spLocks noGrp="1"/>
          </p:cNvSpPr>
          <p:nvPr>
            <p:ph type="title"/>
          </p:nvPr>
        </p:nvSpPr>
        <p:spPr>
          <a:xfrm>
            <a:off x="838200" y="365125"/>
            <a:ext cx="10515600" cy="1182320"/>
          </a:xfrm>
        </p:spPr>
        <p:txBody>
          <a:bodyPr>
            <a:normAutofit/>
          </a:bodyPr>
          <a:lstStyle/>
          <a:p>
            <a:pPr algn="ctr"/>
            <a:r>
              <a:rPr lang="en-US" dirty="0">
                <a:latin typeface="Amasis MT Pro Black" panose="02040A04050005020304" pitchFamily="18" charset="0"/>
              </a:rPr>
              <a:t>THE PARDON POWER</a:t>
            </a:r>
            <a:endParaRPr lang="en-US" dirty="0"/>
          </a:p>
        </p:txBody>
      </p:sp>
      <p:sp>
        <p:nvSpPr>
          <p:cNvPr id="3" name="Content Placeholder 2">
            <a:extLst>
              <a:ext uri="{FF2B5EF4-FFF2-40B4-BE49-F238E27FC236}">
                <a16:creationId xmlns:a16="http://schemas.microsoft.com/office/drawing/2014/main" id="{98B0C929-1257-6370-530D-7358C92613EA}"/>
              </a:ext>
            </a:extLst>
          </p:cNvPr>
          <p:cNvSpPr>
            <a:spLocks noGrp="1"/>
          </p:cNvSpPr>
          <p:nvPr>
            <p:ph idx="1"/>
          </p:nvPr>
        </p:nvSpPr>
        <p:spPr>
          <a:xfrm>
            <a:off x="838199" y="1547445"/>
            <a:ext cx="10961077" cy="4629517"/>
          </a:xfrm>
        </p:spPr>
        <p:txBody>
          <a:bodyPr>
            <a:normAutofit/>
          </a:bodyPr>
          <a:lstStyle/>
          <a:p>
            <a:r>
              <a:rPr lang="en-US" sz="3200" dirty="0">
                <a:latin typeface="Amasis MT Pro Black" panose="02040A04050005020304" pitchFamily="18" charset="0"/>
              </a:rPr>
              <a:t>Trump’s Second Term</a:t>
            </a:r>
          </a:p>
          <a:p>
            <a:pPr lvl="1"/>
            <a:r>
              <a:rPr lang="en-US" sz="3200" dirty="0">
                <a:latin typeface="Amasis MT Pro Black" panose="02040A04050005020304" pitchFamily="18" charset="0"/>
              </a:rPr>
              <a:t>January 6 protestors</a:t>
            </a:r>
          </a:p>
          <a:p>
            <a:pPr lvl="1"/>
            <a:r>
              <a:rPr lang="en-US" sz="3200" dirty="0">
                <a:latin typeface="Amasis MT Pro Black" panose="02040A04050005020304" pitchFamily="18" charset="0"/>
              </a:rPr>
              <a:t>Political supporters</a:t>
            </a:r>
          </a:p>
          <a:p>
            <a:pPr lvl="1"/>
            <a:r>
              <a:rPr lang="en-US" sz="3200" dirty="0">
                <a:latin typeface="Amasis MT Pro Black" panose="02040A04050005020304" pitchFamily="18" charset="0"/>
              </a:rPr>
              <a:t>Honduran Pres. Hernandez</a:t>
            </a:r>
          </a:p>
          <a:p>
            <a:pPr lvl="1"/>
            <a:r>
              <a:rPr lang="en-US" sz="3200" dirty="0">
                <a:latin typeface="Amasis MT Pro Black" panose="02040A04050005020304" pitchFamily="18" charset="0"/>
              </a:rPr>
              <a:t>Baseball players</a:t>
            </a:r>
          </a:p>
          <a:p>
            <a:r>
              <a:rPr lang="en-US" sz="3200" dirty="0">
                <a:latin typeface="Amasis MT Pro Black" panose="02040A04050005020304" pitchFamily="18" charset="0"/>
              </a:rPr>
              <a:t>It’s the President’s call</a:t>
            </a:r>
          </a:p>
          <a:p>
            <a:r>
              <a:rPr lang="en-US" sz="3200" dirty="0">
                <a:latin typeface="Amasis MT Pro Black" panose="02040A04050005020304" pitchFamily="18" charset="0"/>
              </a:rPr>
              <a:t>Change requires constitutional amendment</a:t>
            </a:r>
          </a:p>
        </p:txBody>
      </p:sp>
    </p:spTree>
    <p:extLst>
      <p:ext uri="{BB962C8B-B14F-4D97-AF65-F5344CB8AC3E}">
        <p14:creationId xmlns:p14="http://schemas.microsoft.com/office/powerpoint/2010/main" val="702637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1000"/>
                                        <p:tgtEl>
                                          <p:spTgt spid="3">
                                            <p:txEl>
                                              <p:pRg st="5" end="5"/>
                                            </p:txEl>
                                          </p:spTgt>
                                        </p:tgtEl>
                                      </p:cBhvr>
                                    </p:animEffect>
                                    <p:anim calcmode="lin" valueType="num">
                                      <p:cBhvr>
                                        <p:cTn id="3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Effect transition="in" filter="fade">
                                      <p:cBhvr>
                                        <p:cTn id="36" dur="1000"/>
                                        <p:tgtEl>
                                          <p:spTgt spid="3">
                                            <p:txEl>
                                              <p:pRg st="6" end="6"/>
                                            </p:txEl>
                                          </p:spTgt>
                                        </p:tgtEl>
                                      </p:cBhvr>
                                    </p:animEffect>
                                    <p:anim calcmode="lin" valueType="num">
                                      <p:cBhvr>
                                        <p:cTn id="3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DE9CF-9656-E786-6AC2-B03FA20277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31B5AF-C913-0EB5-6C00-9EB3A1002C33}"/>
              </a:ext>
            </a:extLst>
          </p:cNvPr>
          <p:cNvSpPr>
            <a:spLocks noGrp="1"/>
          </p:cNvSpPr>
          <p:nvPr>
            <p:ph type="title"/>
          </p:nvPr>
        </p:nvSpPr>
        <p:spPr>
          <a:xfrm>
            <a:off x="838200" y="365125"/>
            <a:ext cx="10515600" cy="1182320"/>
          </a:xfrm>
        </p:spPr>
        <p:txBody>
          <a:bodyPr>
            <a:normAutofit/>
          </a:bodyPr>
          <a:lstStyle/>
          <a:p>
            <a:pPr algn="ctr"/>
            <a:r>
              <a:rPr lang="en-US" dirty="0">
                <a:latin typeface="Amasis MT Pro Black" panose="02040A04050005020304" pitchFamily="18" charset="0"/>
              </a:rPr>
              <a:t>TARIFFS</a:t>
            </a:r>
          </a:p>
        </p:txBody>
      </p:sp>
      <p:sp>
        <p:nvSpPr>
          <p:cNvPr id="3" name="Content Placeholder 2">
            <a:extLst>
              <a:ext uri="{FF2B5EF4-FFF2-40B4-BE49-F238E27FC236}">
                <a16:creationId xmlns:a16="http://schemas.microsoft.com/office/drawing/2014/main" id="{DF8D832E-B427-07FA-C7FC-952B3EA26F66}"/>
              </a:ext>
            </a:extLst>
          </p:cNvPr>
          <p:cNvSpPr>
            <a:spLocks noGrp="1"/>
          </p:cNvSpPr>
          <p:nvPr>
            <p:ph idx="1"/>
          </p:nvPr>
        </p:nvSpPr>
        <p:spPr>
          <a:xfrm>
            <a:off x="838200" y="1547445"/>
            <a:ext cx="10515600" cy="4629517"/>
          </a:xfrm>
        </p:spPr>
        <p:txBody>
          <a:bodyPr>
            <a:normAutofit/>
          </a:bodyPr>
          <a:lstStyle/>
          <a:p>
            <a:r>
              <a:rPr lang="en-US" sz="3200" dirty="0">
                <a:latin typeface="Amasis MT Pro Black" panose="02040A04050005020304" pitchFamily="18" charset="0"/>
              </a:rPr>
              <a:t>The SCOTUS, in an effort to improve our discussion of tariffs, and at my request, issued a major opinion last Friday on tariffs.</a:t>
            </a:r>
          </a:p>
          <a:p>
            <a:endParaRPr lang="en-US" sz="3200" dirty="0">
              <a:latin typeface="Amasis MT Pro Black" panose="02040A04050005020304" pitchFamily="18" charset="0"/>
            </a:endParaRPr>
          </a:p>
          <a:p>
            <a:r>
              <a:rPr lang="en-US" sz="3200" dirty="0">
                <a:latin typeface="Amasis MT Pro Black" panose="02040A04050005020304" pitchFamily="18" charset="0"/>
              </a:rPr>
              <a:t>It addresses our separation of powers discussions.</a:t>
            </a:r>
          </a:p>
          <a:p>
            <a:endParaRPr lang="en-US" sz="3200" dirty="0">
              <a:latin typeface="Amasis MT Pro Black" panose="02040A04050005020304" pitchFamily="18" charset="0"/>
            </a:endParaRPr>
          </a:p>
        </p:txBody>
      </p:sp>
    </p:spTree>
    <p:extLst>
      <p:ext uri="{BB962C8B-B14F-4D97-AF65-F5344CB8AC3E}">
        <p14:creationId xmlns:p14="http://schemas.microsoft.com/office/powerpoint/2010/main" val="1177086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7DE655-0468-DE93-65B9-0CFE976451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589157-1D00-4C88-A273-432F822C1EF0}"/>
              </a:ext>
            </a:extLst>
          </p:cNvPr>
          <p:cNvSpPr>
            <a:spLocks noGrp="1"/>
          </p:cNvSpPr>
          <p:nvPr>
            <p:ph type="title"/>
          </p:nvPr>
        </p:nvSpPr>
        <p:spPr>
          <a:xfrm>
            <a:off x="838200" y="365125"/>
            <a:ext cx="10515600" cy="1182320"/>
          </a:xfrm>
        </p:spPr>
        <p:txBody>
          <a:bodyPr>
            <a:normAutofit/>
          </a:bodyPr>
          <a:lstStyle/>
          <a:p>
            <a:pPr algn="ctr"/>
            <a:r>
              <a:rPr lang="en-US" dirty="0">
                <a:latin typeface="Amasis MT Pro Black" panose="02040A04050005020304" pitchFamily="18" charset="0"/>
              </a:rPr>
              <a:t>TARIFFS</a:t>
            </a:r>
          </a:p>
        </p:txBody>
      </p:sp>
      <p:sp>
        <p:nvSpPr>
          <p:cNvPr id="3" name="Content Placeholder 2">
            <a:extLst>
              <a:ext uri="{FF2B5EF4-FFF2-40B4-BE49-F238E27FC236}">
                <a16:creationId xmlns:a16="http://schemas.microsoft.com/office/drawing/2014/main" id="{7B94AD6B-ABFB-E900-D444-AE929E03D49D}"/>
              </a:ext>
            </a:extLst>
          </p:cNvPr>
          <p:cNvSpPr>
            <a:spLocks noGrp="1"/>
          </p:cNvSpPr>
          <p:nvPr>
            <p:ph idx="1"/>
          </p:nvPr>
        </p:nvSpPr>
        <p:spPr>
          <a:xfrm>
            <a:off x="838200" y="1547445"/>
            <a:ext cx="10515600" cy="4629517"/>
          </a:xfrm>
        </p:spPr>
        <p:txBody>
          <a:bodyPr>
            <a:normAutofit/>
          </a:bodyPr>
          <a:lstStyle/>
          <a:p>
            <a:r>
              <a:rPr lang="en-US" sz="3200" dirty="0">
                <a:latin typeface="Amasis MT Pro Black" panose="02040A04050005020304" pitchFamily="18" charset="0"/>
              </a:rPr>
              <a:t>Constitution is clear – Congress has the power</a:t>
            </a:r>
          </a:p>
          <a:p>
            <a:r>
              <a:rPr lang="en-US" sz="3200" dirty="0">
                <a:latin typeface="Amasis MT Pro Black" panose="02040A04050005020304" pitchFamily="18" charset="0"/>
              </a:rPr>
              <a:t>Congress has ceded some power to executive</a:t>
            </a:r>
          </a:p>
          <a:p>
            <a:r>
              <a:rPr lang="en-US" sz="3200" dirty="0">
                <a:latin typeface="Amasis MT Pro Black" panose="02040A04050005020304" pitchFamily="18" charset="0"/>
              </a:rPr>
              <a:t>International Emergency Economic Powers Act</a:t>
            </a:r>
          </a:p>
          <a:p>
            <a:pPr lvl="1"/>
            <a:r>
              <a:rPr lang="en-US" sz="3200" dirty="0">
                <a:latin typeface="Amasis MT Pro Black" panose="02040A04050005020304" pitchFamily="18" charset="0"/>
              </a:rPr>
              <a:t>Used by Bush to freeze assets after 9/11</a:t>
            </a:r>
          </a:p>
          <a:p>
            <a:pPr lvl="1"/>
            <a:r>
              <a:rPr lang="en-US" sz="3200" dirty="0">
                <a:latin typeface="Amasis MT Pro Black" panose="02040A04050005020304" pitchFamily="18" charset="0"/>
              </a:rPr>
              <a:t>Used by Trump against Canada &amp; Mexico</a:t>
            </a:r>
          </a:p>
          <a:p>
            <a:pPr lvl="2"/>
            <a:r>
              <a:rPr lang="en-US" sz="3200" dirty="0">
                <a:latin typeface="Amasis MT Pro Black" panose="02040A04050005020304" pitchFamily="18" charset="0"/>
              </a:rPr>
              <a:t>“… influx of illegal aliens and drugs.”</a:t>
            </a:r>
          </a:p>
        </p:txBody>
      </p:sp>
    </p:spTree>
    <p:extLst>
      <p:ext uri="{BB962C8B-B14F-4D97-AF65-F5344CB8AC3E}">
        <p14:creationId xmlns:p14="http://schemas.microsoft.com/office/powerpoint/2010/main" val="1059501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1507F-069B-84C4-CED5-BB5F4C6479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F642E7-74AC-E1A0-BA24-9F696B41E9CA}"/>
              </a:ext>
            </a:extLst>
          </p:cNvPr>
          <p:cNvSpPr>
            <a:spLocks noGrp="1"/>
          </p:cNvSpPr>
          <p:nvPr>
            <p:ph type="title"/>
          </p:nvPr>
        </p:nvSpPr>
        <p:spPr>
          <a:xfrm>
            <a:off x="838200" y="365125"/>
            <a:ext cx="10515600" cy="1182320"/>
          </a:xfrm>
        </p:spPr>
        <p:txBody>
          <a:bodyPr>
            <a:normAutofit/>
          </a:bodyPr>
          <a:lstStyle/>
          <a:p>
            <a:pPr algn="ctr"/>
            <a:r>
              <a:rPr lang="en-US" dirty="0">
                <a:latin typeface="Amasis MT Pro Black" panose="02040A04050005020304" pitchFamily="18" charset="0"/>
              </a:rPr>
              <a:t>SCOTUS HOLDING</a:t>
            </a:r>
          </a:p>
        </p:txBody>
      </p:sp>
      <p:sp>
        <p:nvSpPr>
          <p:cNvPr id="3" name="Content Placeholder 2">
            <a:extLst>
              <a:ext uri="{FF2B5EF4-FFF2-40B4-BE49-F238E27FC236}">
                <a16:creationId xmlns:a16="http://schemas.microsoft.com/office/drawing/2014/main" id="{CD6BE7DC-5B03-7D92-F600-02B36A7B5CAE}"/>
              </a:ext>
            </a:extLst>
          </p:cNvPr>
          <p:cNvSpPr>
            <a:spLocks noGrp="1"/>
          </p:cNvSpPr>
          <p:nvPr>
            <p:ph idx="1"/>
          </p:nvPr>
        </p:nvSpPr>
        <p:spPr>
          <a:xfrm>
            <a:off x="838200" y="1547445"/>
            <a:ext cx="10515600" cy="4629517"/>
          </a:xfrm>
        </p:spPr>
        <p:txBody>
          <a:bodyPr>
            <a:normAutofit/>
          </a:bodyPr>
          <a:lstStyle/>
          <a:p>
            <a:r>
              <a:rPr lang="en-US" sz="3200" dirty="0">
                <a:latin typeface="Amasis MT Pro Black" panose="02040A04050005020304" pitchFamily="18" charset="0"/>
              </a:rPr>
              <a:t>Premises</a:t>
            </a:r>
          </a:p>
          <a:p>
            <a:pPr lvl="1"/>
            <a:r>
              <a:rPr lang="en-US" sz="3200" dirty="0">
                <a:latin typeface="Amasis MT Pro Black" panose="02040A04050005020304" pitchFamily="18" charset="0"/>
              </a:rPr>
              <a:t>Only Congress has the power to tax.</a:t>
            </a:r>
          </a:p>
          <a:p>
            <a:pPr lvl="1"/>
            <a:r>
              <a:rPr lang="en-US" sz="3200" dirty="0">
                <a:latin typeface="Amasis MT Pro Black" panose="02040A04050005020304" pitchFamily="18" charset="0"/>
              </a:rPr>
              <a:t>Tariffs are taxes.</a:t>
            </a:r>
          </a:p>
          <a:p>
            <a:pPr lvl="1"/>
            <a:r>
              <a:rPr lang="en-US" sz="3200" dirty="0">
                <a:latin typeface="Amasis MT Pro Black" panose="02040A04050005020304" pitchFamily="18" charset="0"/>
              </a:rPr>
              <a:t>The IEEPA gives the President the power to ‘regulate.’</a:t>
            </a:r>
          </a:p>
          <a:p>
            <a:r>
              <a:rPr lang="en-US" sz="3200" dirty="0">
                <a:latin typeface="Amasis MT Pro Black" panose="02040A04050005020304" pitchFamily="18" charset="0"/>
              </a:rPr>
              <a:t>Issue</a:t>
            </a:r>
          </a:p>
          <a:p>
            <a:pPr lvl="1"/>
            <a:r>
              <a:rPr lang="en-US" sz="3200" dirty="0">
                <a:latin typeface="Amasis MT Pro Black" panose="02040A04050005020304" pitchFamily="18" charset="0"/>
              </a:rPr>
              <a:t>Does ‘regulation’ include imposing taxes?</a:t>
            </a:r>
          </a:p>
        </p:txBody>
      </p:sp>
    </p:spTree>
    <p:extLst>
      <p:ext uri="{BB962C8B-B14F-4D97-AF65-F5344CB8AC3E}">
        <p14:creationId xmlns:p14="http://schemas.microsoft.com/office/powerpoint/2010/main" val="945648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E7C79E-6CE9-1C70-2D43-6AC376D964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DBBCE1-7FDE-4EC5-C3AA-DC3A1A72A90B}"/>
              </a:ext>
            </a:extLst>
          </p:cNvPr>
          <p:cNvSpPr>
            <a:spLocks noGrp="1"/>
          </p:cNvSpPr>
          <p:nvPr>
            <p:ph type="title"/>
          </p:nvPr>
        </p:nvSpPr>
        <p:spPr>
          <a:xfrm>
            <a:off x="838200" y="365125"/>
            <a:ext cx="10515600" cy="1182320"/>
          </a:xfrm>
        </p:spPr>
        <p:txBody>
          <a:bodyPr>
            <a:normAutofit/>
          </a:bodyPr>
          <a:lstStyle/>
          <a:p>
            <a:pPr algn="ctr"/>
            <a:r>
              <a:rPr lang="en-US" dirty="0">
                <a:latin typeface="Amasis MT Pro Black" panose="02040A04050005020304" pitchFamily="18" charset="0"/>
              </a:rPr>
              <a:t>SCOTUS</a:t>
            </a:r>
          </a:p>
        </p:txBody>
      </p:sp>
      <p:sp>
        <p:nvSpPr>
          <p:cNvPr id="3" name="Content Placeholder 2">
            <a:extLst>
              <a:ext uri="{FF2B5EF4-FFF2-40B4-BE49-F238E27FC236}">
                <a16:creationId xmlns:a16="http://schemas.microsoft.com/office/drawing/2014/main" id="{F9F927BA-A09C-F31E-6317-6F57BF36A355}"/>
              </a:ext>
            </a:extLst>
          </p:cNvPr>
          <p:cNvSpPr>
            <a:spLocks noGrp="1"/>
          </p:cNvSpPr>
          <p:nvPr>
            <p:ph idx="1"/>
          </p:nvPr>
        </p:nvSpPr>
        <p:spPr>
          <a:xfrm>
            <a:off x="838199" y="1547445"/>
            <a:ext cx="10773697" cy="4629517"/>
          </a:xfrm>
        </p:spPr>
        <p:txBody>
          <a:bodyPr>
            <a:normAutofit/>
          </a:bodyPr>
          <a:lstStyle/>
          <a:p>
            <a:r>
              <a:rPr lang="en-US" sz="3200" dirty="0">
                <a:latin typeface="Amasis MT Pro Black" panose="02040A04050005020304" pitchFamily="18" charset="0"/>
              </a:rPr>
              <a:t>No.</a:t>
            </a:r>
          </a:p>
          <a:p>
            <a:pPr marL="0" indent="0">
              <a:buNone/>
            </a:pPr>
            <a:endParaRPr lang="en-US" sz="3200" dirty="0">
              <a:latin typeface="Amasis MT Pro Black" panose="02040A04050005020304" pitchFamily="18" charset="0"/>
            </a:endParaRPr>
          </a:p>
          <a:p>
            <a:r>
              <a:rPr lang="en-US" sz="3200" dirty="0">
                <a:latin typeface="Amasis MT Pro Black" panose="02040A04050005020304" pitchFamily="18" charset="0"/>
              </a:rPr>
              <a:t>Taxes are a really big deal</a:t>
            </a:r>
          </a:p>
          <a:p>
            <a:r>
              <a:rPr lang="en-US" sz="3200" dirty="0">
                <a:latin typeface="Amasis MT Pro Black" panose="02040A04050005020304" pitchFamily="18" charset="0"/>
              </a:rPr>
              <a:t>Any delegation of that authority must be clear</a:t>
            </a:r>
          </a:p>
          <a:p>
            <a:r>
              <a:rPr lang="en-US" sz="3200" dirty="0">
                <a:latin typeface="Amasis MT Pro Black" panose="02040A04050005020304" pitchFamily="18" charset="0"/>
              </a:rPr>
              <a:t>The IEEPA does not clearly delegate</a:t>
            </a:r>
          </a:p>
          <a:p>
            <a:r>
              <a:rPr lang="en-US" sz="3200" dirty="0">
                <a:latin typeface="Amasis MT Pro Black" panose="02040A04050005020304" pitchFamily="18" charset="0"/>
              </a:rPr>
              <a:t>The IEEPA has never been interpreted to delegate</a:t>
            </a:r>
          </a:p>
          <a:p>
            <a:r>
              <a:rPr lang="en-US" sz="3200" dirty="0">
                <a:latin typeface="Amasis MT Pro Black" panose="02040A04050005020304" pitchFamily="18" charset="0"/>
              </a:rPr>
              <a:t>Jackson: Legislative history confirms</a:t>
            </a:r>
          </a:p>
          <a:p>
            <a:r>
              <a:rPr lang="en-US" sz="3200" dirty="0">
                <a:latin typeface="Amasis MT Pro Black" panose="02040A04050005020304" pitchFamily="18" charset="0"/>
              </a:rPr>
              <a:t>Dissent: Regulation includes taxation</a:t>
            </a:r>
          </a:p>
        </p:txBody>
      </p:sp>
    </p:spTree>
    <p:extLst>
      <p:ext uri="{BB962C8B-B14F-4D97-AF65-F5344CB8AC3E}">
        <p14:creationId xmlns:p14="http://schemas.microsoft.com/office/powerpoint/2010/main" val="171855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19FD88-BC6B-CAE3-6FA2-C5132D0DFF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FB087B-6A10-A7B9-8BC5-76513BB4A325}"/>
              </a:ext>
            </a:extLst>
          </p:cNvPr>
          <p:cNvSpPr>
            <a:spLocks noGrp="1"/>
          </p:cNvSpPr>
          <p:nvPr>
            <p:ph type="title"/>
          </p:nvPr>
        </p:nvSpPr>
        <p:spPr>
          <a:xfrm>
            <a:off x="838200" y="365125"/>
            <a:ext cx="10515600" cy="1182320"/>
          </a:xfrm>
        </p:spPr>
        <p:txBody>
          <a:bodyPr>
            <a:normAutofit/>
          </a:bodyPr>
          <a:lstStyle/>
          <a:p>
            <a:pPr algn="ctr"/>
            <a:r>
              <a:rPr lang="en-US" dirty="0">
                <a:latin typeface="Amasis MT Pro Black" panose="02040A04050005020304" pitchFamily="18" charset="0"/>
              </a:rPr>
              <a:t>SCOTUS REACTION</a:t>
            </a:r>
          </a:p>
        </p:txBody>
      </p:sp>
      <p:sp>
        <p:nvSpPr>
          <p:cNvPr id="3" name="Content Placeholder 2">
            <a:extLst>
              <a:ext uri="{FF2B5EF4-FFF2-40B4-BE49-F238E27FC236}">
                <a16:creationId xmlns:a16="http://schemas.microsoft.com/office/drawing/2014/main" id="{DCC2A953-ACC1-7F86-4A6D-4350DDD0A018}"/>
              </a:ext>
            </a:extLst>
          </p:cNvPr>
          <p:cNvSpPr>
            <a:spLocks noGrp="1"/>
          </p:cNvSpPr>
          <p:nvPr>
            <p:ph idx="1"/>
          </p:nvPr>
        </p:nvSpPr>
        <p:spPr>
          <a:xfrm>
            <a:off x="838200" y="1547445"/>
            <a:ext cx="10515600" cy="4629517"/>
          </a:xfrm>
        </p:spPr>
        <p:txBody>
          <a:bodyPr>
            <a:normAutofit/>
          </a:bodyPr>
          <a:lstStyle/>
          <a:p>
            <a:r>
              <a:rPr lang="en-US" sz="3200" dirty="0">
                <a:latin typeface="Amasis MT Pro Black" panose="02040A04050005020304" pitchFamily="18" charset="0"/>
              </a:rPr>
              <a:t>Some considered it proof that checks and balances work</a:t>
            </a:r>
          </a:p>
          <a:p>
            <a:r>
              <a:rPr lang="en-US" sz="3200" dirty="0">
                <a:latin typeface="Amasis MT Pro Black" panose="02040A04050005020304" pitchFamily="18" charset="0"/>
              </a:rPr>
              <a:t>President’s reaction:</a:t>
            </a:r>
          </a:p>
          <a:p>
            <a:pPr lvl="1"/>
            <a:r>
              <a:rPr lang="en-US" sz="2800" dirty="0">
                <a:latin typeface="Amasis MT Pro Black" panose="02040A04050005020304" pitchFamily="18" charset="0"/>
              </a:rPr>
              <a:t>“… a disgrace.”</a:t>
            </a:r>
          </a:p>
          <a:p>
            <a:pPr lvl="1"/>
            <a:r>
              <a:rPr lang="en-US" sz="3200" dirty="0">
                <a:latin typeface="Amasis MT Pro Black" panose="02040A04050005020304" pitchFamily="18" charset="0"/>
              </a:rPr>
              <a:t>“… ashamed” of certain members, who are</a:t>
            </a:r>
          </a:p>
          <a:p>
            <a:pPr lvl="1"/>
            <a:r>
              <a:rPr lang="en-US" sz="3200" dirty="0">
                <a:latin typeface="Amasis MT Pro Black" panose="02040A04050005020304" pitchFamily="18" charset="0"/>
              </a:rPr>
              <a:t>“… fools and lapdogs for the RINOs and radical left.”</a:t>
            </a:r>
          </a:p>
          <a:p>
            <a:pPr lvl="1"/>
            <a:r>
              <a:rPr lang="en-US" sz="3200" dirty="0">
                <a:latin typeface="Amasis MT Pro Black" panose="02040A04050005020304" pitchFamily="18" charset="0"/>
              </a:rPr>
              <a:t>:… swayed by foreign interests…”</a:t>
            </a:r>
          </a:p>
        </p:txBody>
      </p:sp>
    </p:spTree>
    <p:extLst>
      <p:ext uri="{BB962C8B-B14F-4D97-AF65-F5344CB8AC3E}">
        <p14:creationId xmlns:p14="http://schemas.microsoft.com/office/powerpoint/2010/main" val="836884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7B654A-3BB0-215D-0253-6BB356F650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E1B5AB-0552-52DD-35E4-E142EED00B99}"/>
              </a:ext>
            </a:extLst>
          </p:cNvPr>
          <p:cNvSpPr>
            <a:spLocks noGrp="1"/>
          </p:cNvSpPr>
          <p:nvPr>
            <p:ph type="title"/>
          </p:nvPr>
        </p:nvSpPr>
        <p:spPr>
          <a:xfrm>
            <a:off x="838200" y="365125"/>
            <a:ext cx="10515600" cy="1182320"/>
          </a:xfrm>
        </p:spPr>
        <p:txBody>
          <a:bodyPr>
            <a:normAutofit/>
          </a:bodyPr>
          <a:lstStyle/>
          <a:p>
            <a:pPr algn="ctr"/>
            <a:r>
              <a:rPr lang="en-US" dirty="0">
                <a:latin typeface="Amasis MT Pro Black" panose="02040A04050005020304" pitchFamily="18" charset="0"/>
              </a:rPr>
              <a:t>SCOTUS REACTION</a:t>
            </a:r>
          </a:p>
        </p:txBody>
      </p:sp>
      <p:sp>
        <p:nvSpPr>
          <p:cNvPr id="3" name="Content Placeholder 2">
            <a:extLst>
              <a:ext uri="{FF2B5EF4-FFF2-40B4-BE49-F238E27FC236}">
                <a16:creationId xmlns:a16="http://schemas.microsoft.com/office/drawing/2014/main" id="{CDD41235-C552-2840-5DD4-8DA8747506D7}"/>
              </a:ext>
            </a:extLst>
          </p:cNvPr>
          <p:cNvSpPr>
            <a:spLocks noGrp="1"/>
          </p:cNvSpPr>
          <p:nvPr>
            <p:ph idx="1"/>
          </p:nvPr>
        </p:nvSpPr>
        <p:spPr>
          <a:xfrm>
            <a:off x="838200" y="1547445"/>
            <a:ext cx="10515600" cy="4629517"/>
          </a:xfrm>
        </p:spPr>
        <p:txBody>
          <a:bodyPr>
            <a:normAutofit/>
          </a:bodyPr>
          <a:lstStyle/>
          <a:p>
            <a:r>
              <a:rPr lang="en-US" sz="3200" dirty="0">
                <a:latin typeface="Amasis MT Pro Black" panose="02040A04050005020304" pitchFamily="18" charset="0"/>
              </a:rPr>
              <a:t>The issue of refunds will now take center stage</a:t>
            </a:r>
          </a:p>
          <a:p>
            <a:pPr lvl="1"/>
            <a:r>
              <a:rPr lang="en-US" sz="3200" dirty="0">
                <a:latin typeface="Amasis MT Pro Black" panose="02040A04050005020304" pitchFamily="18" charset="0"/>
              </a:rPr>
              <a:t>Some companies have already sued</a:t>
            </a:r>
          </a:p>
          <a:p>
            <a:r>
              <a:rPr lang="en-US" sz="3200" dirty="0">
                <a:latin typeface="Amasis MT Pro Black" panose="02040A04050005020304" pitchFamily="18" charset="0"/>
              </a:rPr>
              <a:t>Some countries renegotiating</a:t>
            </a:r>
          </a:p>
          <a:p>
            <a:r>
              <a:rPr lang="en-US" sz="3200" dirty="0">
                <a:latin typeface="Amasis MT Pro Black" panose="02040A04050005020304" pitchFamily="18" charset="0"/>
              </a:rPr>
              <a:t>We will see how Congress reacts</a:t>
            </a:r>
          </a:p>
          <a:p>
            <a:r>
              <a:rPr lang="en-US" sz="3200" dirty="0">
                <a:latin typeface="Amasis MT Pro Black" panose="02040A04050005020304" pitchFamily="18" charset="0"/>
              </a:rPr>
              <a:t>Senate earlier voted 50-48 vote to rescind tariffs on Brazil</a:t>
            </a:r>
          </a:p>
          <a:p>
            <a:pPr lvl="1"/>
            <a:r>
              <a:rPr lang="en-US" sz="3200" dirty="0">
                <a:latin typeface="Amasis MT Pro Black" panose="02040A04050005020304" pitchFamily="18" charset="0"/>
              </a:rPr>
              <a:t>Not going to pass the House</a:t>
            </a:r>
          </a:p>
        </p:txBody>
      </p:sp>
    </p:spTree>
    <p:extLst>
      <p:ext uri="{BB962C8B-B14F-4D97-AF65-F5344CB8AC3E}">
        <p14:creationId xmlns:p14="http://schemas.microsoft.com/office/powerpoint/2010/main" val="2564586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471</TotalTime>
  <Words>1187</Words>
  <Application>Microsoft Office PowerPoint</Application>
  <PresentationFormat>Widescreen</PresentationFormat>
  <Paragraphs>166</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Amasis MT Pro Black</vt:lpstr>
      <vt:lpstr>Aptos</vt:lpstr>
      <vt:lpstr>Aptos Display</vt:lpstr>
      <vt:lpstr>Arial</vt:lpstr>
      <vt:lpstr>1_Office Theme</vt:lpstr>
      <vt:lpstr>SELECTED TOPICS</vt:lpstr>
      <vt:lpstr>THE PARDON POWER</vt:lpstr>
      <vt:lpstr>THE PARDON POWER</vt:lpstr>
      <vt:lpstr>TARIFFS</vt:lpstr>
      <vt:lpstr>TARIFFS</vt:lpstr>
      <vt:lpstr>SCOTUS HOLDING</vt:lpstr>
      <vt:lpstr>SCOTUS</vt:lpstr>
      <vt:lpstr>SCOTUS REACTION</vt:lpstr>
      <vt:lpstr>SCOTUS REACTION</vt:lpstr>
      <vt:lpstr>TRUMP’S ALTERNATIVES</vt:lpstr>
      <vt:lpstr>TARIFFS</vt:lpstr>
      <vt:lpstr>WAR POWERS &amp; BOAT STRIKES</vt:lpstr>
      <vt:lpstr>WAR POWERS &amp; BOAT STRIKES</vt:lpstr>
      <vt:lpstr>WAR POWERS &amp; BOAT STRIKES</vt:lpstr>
      <vt:lpstr>NATIONAL SECURITY  GREENLAND &amp; WIND FARMS</vt:lpstr>
      <vt:lpstr> GREENLAND</vt:lpstr>
      <vt:lpstr> GREENLAND</vt:lpstr>
      <vt:lpstr> GREENLAND</vt:lpstr>
      <vt:lpstr> WIND FARMS</vt:lpstr>
      <vt:lpstr> WIND FARMS</vt:lpstr>
      <vt:lpstr> WIND FARMS</vt:lpstr>
      <vt:lpstr>APPOINTING U.S. ATTORNEYS</vt:lpstr>
      <vt:lpstr>TRUMP APPOINTMENTS</vt:lpstr>
      <vt:lpstr>TRUMP APPOINTMENTS</vt:lpstr>
      <vt:lpstr>APPOINTMENT PROCESS</vt:lpstr>
      <vt:lpstr>THE ALIEN ENEMIES ACT</vt:lpstr>
      <vt:lpstr>TRUMP’S USAGE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 Patrick Furman</dc:creator>
  <cp:lastModifiedBy>H Patrick Furman</cp:lastModifiedBy>
  <cp:revision>21</cp:revision>
  <dcterms:created xsi:type="dcterms:W3CDTF">2026-02-19T22:43:10Z</dcterms:created>
  <dcterms:modified xsi:type="dcterms:W3CDTF">2026-02-25T14:57:09Z</dcterms:modified>
</cp:coreProperties>
</file>