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339" r:id="rId3"/>
    <p:sldId id="340" r:id="rId4"/>
    <p:sldId id="341" r:id="rId5"/>
    <p:sldId id="343" r:id="rId6"/>
    <p:sldId id="342" r:id="rId7"/>
    <p:sldId id="338" r:id="rId8"/>
    <p:sldId id="262" r:id="rId9"/>
    <p:sldId id="308" r:id="rId10"/>
    <p:sldId id="326" r:id="rId11"/>
    <p:sldId id="327" r:id="rId12"/>
    <p:sldId id="328" r:id="rId13"/>
    <p:sldId id="309" r:id="rId14"/>
    <p:sldId id="329" r:id="rId15"/>
    <p:sldId id="310" r:id="rId16"/>
    <p:sldId id="330" r:id="rId17"/>
    <p:sldId id="331" r:id="rId18"/>
    <p:sldId id="332" r:id="rId19"/>
    <p:sldId id="263" r:id="rId20"/>
    <p:sldId id="333" r:id="rId21"/>
    <p:sldId id="334" r:id="rId22"/>
    <p:sldId id="260" r:id="rId23"/>
    <p:sldId id="314" r:id="rId24"/>
    <p:sldId id="323" r:id="rId25"/>
    <p:sldId id="322" r:id="rId26"/>
    <p:sldId id="335" r:id="rId27"/>
    <p:sldId id="320" r:id="rId28"/>
    <p:sldId id="319" r:id="rId29"/>
    <p:sldId id="317" r:id="rId30"/>
    <p:sldId id="318" r:id="rId31"/>
    <p:sldId id="316" r:id="rId32"/>
    <p:sldId id="313" r:id="rId33"/>
    <p:sldId id="337" r:id="rId34"/>
    <p:sldId id="324" r:id="rId35"/>
    <p:sldId id="307" r:id="rId36"/>
    <p:sldId id="311" r:id="rId37"/>
    <p:sldId id="336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57" autoAdjust="0"/>
    <p:restoredTop sz="94660"/>
  </p:normalViewPr>
  <p:slideViewPr>
    <p:cSldViewPr snapToGrid="0">
      <p:cViewPr varScale="1">
        <p:scale>
          <a:sx n="78" d="100"/>
          <a:sy n="78" d="100"/>
        </p:scale>
        <p:origin x="65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FA0D0-A151-64C1-7569-773D4CF9DF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835767-2E73-BC07-3C12-D23892122D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DBDDFB-0E0D-A0B7-49B6-2CCA46817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6159A-CF99-4266-B26C-06FBE610D65B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C69AED-91A1-EE1F-7E59-1AEE8E431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D8BEDA-89D1-2A97-1205-74924F037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B9112-B8C9-43ED-9754-9409BE918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658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9ADA0-CD2A-D2E9-A294-DFBEAB617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AEB70D-407A-4443-E623-D9C935EE0D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51EBF9-45A2-E214-B0CA-0BB84CEFE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6159A-CF99-4266-B26C-06FBE610D65B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8E976C-FDC1-BA3D-DB33-801E29C1E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7F5979-EF98-ADF4-9BB6-FB411EA29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B9112-B8C9-43ED-9754-9409BE918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378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D03762-A768-A9F2-B162-FC7DC9A646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2AA20D-807C-AE8F-4934-E4865CD56C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B38201-B757-1076-05FC-BF229ECFA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6159A-CF99-4266-B26C-06FBE610D65B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A6663E-C746-7B7B-C0ED-FDDAA87F0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436355-1CA8-90AE-D037-EB4941018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B9112-B8C9-43ED-9754-9409BE918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347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A3EDC-570C-A1EA-399C-70181A124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1E42EE-A681-DD80-CF18-973A008DBE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2B197B-9041-2902-2CD9-B54325A89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6159A-CF99-4266-B26C-06FBE610D65B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92CC68-F429-CFBE-A241-2B37FD37A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934B51-ABCF-EE98-9047-526458BB0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B9112-B8C9-43ED-9754-9409BE918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329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9F6C83-3A4D-34F7-9BC1-B624997CD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E43821-E1C1-627B-4643-69553DFA65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7743A8-3205-D305-21AB-A484612A6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6159A-CF99-4266-B26C-06FBE610D65B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0EED44-8CF7-A60F-3DE0-C0D9BBE31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1C7D40-4DD6-DC63-DDCB-CF242F743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B9112-B8C9-43ED-9754-9409BE918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08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8B63F-F018-1956-A06C-FEEADA944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2F8B6A-B314-1050-2DA5-E9085E2BEF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5F311C-26AC-5EBE-A99E-E96A934DB6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C057D3-048B-19A9-9638-F3CDA0E5B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6159A-CF99-4266-B26C-06FBE610D65B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05AEFE-5550-AEB9-32E2-DAF5C7184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E8891D-D9F7-8605-E269-45996C7A0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B9112-B8C9-43ED-9754-9409BE918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189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51071-60F7-937E-C58F-8D40BEEE9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CB2DD7-BD16-9D13-1EE8-BF0F9DDC2B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993D59-7EAD-776E-CA72-1B8B575BC4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4136D2-2C07-AE2B-9B14-7E1F9C610A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37A0D5-582C-A7CD-9B81-785C7F3B1B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53684B-415B-47BA-27B7-0864CB87E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6159A-CF99-4266-B26C-06FBE610D65B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CA622D7-3FF3-DDA1-D886-B420DBF3F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6B439A-16DC-F203-40D4-A0861B37F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B9112-B8C9-43ED-9754-9409BE918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420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457FA5-2D75-BA05-2191-ACE60B13B4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399FB7-3AA8-C38D-3DBD-62A7CA2BC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6159A-CF99-4266-B26C-06FBE610D65B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B27F7A-017C-EE71-CB7C-FD247C185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E0E02B-A41A-4EA2-F5EA-400007435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B9112-B8C9-43ED-9754-9409BE918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390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BF8959B-B1FF-E337-AD5C-B074CFE6A8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6159A-CF99-4266-B26C-06FBE610D65B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94EC8C-3972-D500-1A6A-20F4B0D3B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56DA79-3EBE-2F3C-EECA-9CC3017F9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B9112-B8C9-43ED-9754-9409BE918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873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DBA7A-8EE0-49C4-AB58-5CA689315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820D21-FD8A-44E8-7FC7-187FBEA154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08D90D-5C42-159C-4D7D-7E041C2B26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627F98-1C0F-F506-BB86-28492BC9AA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6159A-CF99-4266-B26C-06FBE610D65B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561E56-5DC5-E92F-6CA2-835F1159F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BD9457-F36B-A27F-4C9F-5049AA88F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B9112-B8C9-43ED-9754-9409BE918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266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54671-57D5-35A7-C3B3-DE5CFAF8D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9E2038-040A-A2F4-7433-6F328FA341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045313-955A-68FE-780F-8BDEFA90EC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1779B7-562D-CEA0-3896-1494BB1B1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6159A-CF99-4266-B26C-06FBE610D65B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4D5398-4C43-CD15-D9B2-64893934B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F09099-9C91-125C-B154-2E2B26574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B9112-B8C9-43ED-9754-9409BE918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741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F4FD4E1-6FDE-307B-C9A4-642BFDBB2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F465A7-B6C8-396C-BFF3-EE4E49EE10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2D3BC2-B6EC-9FA5-7EA5-C3FADD74EF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FA6159A-CF99-4266-B26C-06FBE610D65B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209037-12E4-26C9-9082-2F4B980388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CF80DF-8C2D-A640-62D8-82A7141DA6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06B9112-B8C9-43ED-9754-9409BE918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172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C156E7-AE12-130B-1772-A0A62A0E83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0FBA9E-9441-10AF-52DA-C3D45C1612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601740"/>
          </a:xfrm>
        </p:spPr>
        <p:txBody>
          <a:bodyPr>
            <a:normAutofit/>
          </a:bodyPr>
          <a:lstStyle/>
          <a:p>
            <a:r>
              <a:rPr lang="en-US" dirty="0">
                <a:latin typeface="Amasis MT Pro Black" panose="02040A04050005020304" pitchFamily="18" charset="0"/>
              </a:rPr>
              <a:t>BEFORE WE BEGIN</a:t>
            </a:r>
            <a:br>
              <a:rPr lang="en-US" dirty="0">
                <a:latin typeface="Amasis MT Pro Black" panose="02040A04050005020304" pitchFamily="18" charset="0"/>
              </a:rPr>
            </a:br>
            <a:r>
              <a:rPr lang="en-US" dirty="0">
                <a:latin typeface="Amasis MT Pro Black" panose="02040A04050005020304" pitchFamily="18" charset="0"/>
              </a:rPr>
              <a:t>WRAPPING IT UP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88FFAC-DA74-5935-5B70-B512A19B17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522839"/>
            <a:ext cx="9144000" cy="1212798"/>
          </a:xfrm>
        </p:spPr>
        <p:txBody>
          <a:bodyPr>
            <a:noAutofit/>
          </a:bodyPr>
          <a:lstStyle/>
          <a:p>
            <a:r>
              <a:rPr lang="en-US" sz="3200" b="1" dirty="0">
                <a:latin typeface="Amasis MT Pro Black" panose="02040A04050005020304" pitchFamily="18" charset="0"/>
              </a:rPr>
              <a:t>TWO UPDATES</a:t>
            </a:r>
          </a:p>
        </p:txBody>
      </p:sp>
    </p:spTree>
    <p:extLst>
      <p:ext uri="{BB962C8B-B14F-4D97-AF65-F5344CB8AC3E}">
        <p14:creationId xmlns:p14="http://schemas.microsoft.com/office/powerpoint/2010/main" val="31055302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0AF267-9BD8-ECC7-E6D6-9AD043E716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419FD-6939-03B8-BA56-62A15345F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cap="all" dirty="0">
                <a:latin typeface="Amasis MT Pro Black" panose="02040A04050005020304" pitchFamily="18" charset="0"/>
              </a:rPr>
              <a:t>IMPEACHMENT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CD7473-2898-C39B-A089-A15EE898C1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>
                <a:latin typeface="Amasis MT Pro Black" panose="02040A04050005020304" pitchFamily="18" charset="0"/>
              </a:rPr>
              <a:t>Most powerful weapon</a:t>
            </a:r>
          </a:p>
          <a:p>
            <a:r>
              <a:rPr lang="en-US" sz="3200" dirty="0">
                <a:latin typeface="Amasis MT Pro Black" panose="02040A04050005020304" pitchFamily="18" charset="0"/>
              </a:rPr>
              <a:t>Unique to the legislative branch</a:t>
            </a:r>
          </a:p>
          <a:p>
            <a:endParaRPr lang="en-US" sz="3200" dirty="0">
              <a:latin typeface="Amasis MT Pro Black" panose="02040A04050005020304" pitchFamily="18" charset="0"/>
            </a:endParaRPr>
          </a:p>
          <a:p>
            <a:r>
              <a:rPr lang="en-US" sz="3200" dirty="0">
                <a:latin typeface="Amasis MT Pro Black" panose="02040A04050005020304" pitchFamily="18" charset="0"/>
              </a:rPr>
              <a:t>Grounds for impeachment:</a:t>
            </a:r>
          </a:p>
          <a:p>
            <a:pPr lvl="1"/>
            <a:r>
              <a:rPr lang="en-US" sz="3200" dirty="0">
                <a:latin typeface="Amasis MT Pro Black" panose="02040A04050005020304" pitchFamily="18" charset="0"/>
              </a:rPr>
              <a:t>Treason and bribery</a:t>
            </a:r>
          </a:p>
          <a:p>
            <a:pPr lvl="1"/>
            <a:r>
              <a:rPr lang="en-US" sz="3200" dirty="0">
                <a:latin typeface="Amasis MT Pro Black" panose="02040A04050005020304" pitchFamily="18" charset="0"/>
              </a:rPr>
              <a:t>“other high Crimes and Misdemeanors”</a:t>
            </a:r>
          </a:p>
        </p:txBody>
      </p:sp>
    </p:spTree>
    <p:extLst>
      <p:ext uri="{BB962C8B-B14F-4D97-AF65-F5344CB8AC3E}">
        <p14:creationId xmlns:p14="http://schemas.microsoft.com/office/powerpoint/2010/main" val="846216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0B396A-96CF-E230-A968-6404AF671B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B069F-E232-8759-A05E-0062CE9C4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cap="all" dirty="0">
                <a:latin typeface="Amasis MT Pro Black" panose="02040A04050005020304" pitchFamily="18" charset="0"/>
              </a:rPr>
              <a:t>IMPEACHMENT 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FF6759-152F-5660-0EAF-D20C54FD31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>
                <a:latin typeface="Amasis MT Pro Black" panose="02040A04050005020304" pitchFamily="18" charset="0"/>
              </a:rPr>
              <a:t>Andrew Johnson</a:t>
            </a:r>
          </a:p>
          <a:p>
            <a:r>
              <a:rPr lang="en-US" sz="3200" dirty="0">
                <a:latin typeface="Amasis MT Pro Black" panose="02040A04050005020304" pitchFamily="18" charset="0"/>
              </a:rPr>
              <a:t>Richard Nixon (almost)</a:t>
            </a:r>
          </a:p>
          <a:p>
            <a:r>
              <a:rPr lang="en-US" sz="3200" dirty="0">
                <a:latin typeface="Amasis MT Pro Black" panose="02040A04050005020304" pitchFamily="18" charset="0"/>
              </a:rPr>
              <a:t>Bill Clinton</a:t>
            </a:r>
          </a:p>
          <a:p>
            <a:r>
              <a:rPr lang="en-US" sz="3200" dirty="0">
                <a:latin typeface="Amasis MT Pro Black" panose="02040A04050005020304" pitchFamily="18" charset="0"/>
              </a:rPr>
              <a:t>Donald Trump</a:t>
            </a:r>
          </a:p>
          <a:p>
            <a:pPr lvl="1"/>
            <a:r>
              <a:rPr lang="en-US" sz="3200" dirty="0">
                <a:latin typeface="Amasis MT Pro Black" panose="02040A04050005020304" pitchFamily="18" charset="0"/>
              </a:rPr>
              <a:t>Abuse of power and election interference</a:t>
            </a:r>
          </a:p>
          <a:p>
            <a:pPr lvl="1"/>
            <a:r>
              <a:rPr lang="en-US" sz="3200" dirty="0">
                <a:latin typeface="Amasis MT Pro Black" panose="02040A04050005020304" pitchFamily="18" charset="0"/>
              </a:rPr>
              <a:t>Inciting insurrection</a:t>
            </a:r>
          </a:p>
        </p:txBody>
      </p:sp>
    </p:spTree>
    <p:extLst>
      <p:ext uri="{BB962C8B-B14F-4D97-AF65-F5344CB8AC3E}">
        <p14:creationId xmlns:p14="http://schemas.microsoft.com/office/powerpoint/2010/main" val="595858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7F9D0D-87D5-BEEB-069A-4014B8EDC6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67C917-00D4-6471-3821-FE3E262A0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cap="all" dirty="0">
                <a:latin typeface="Amasis MT Pro Black" panose="02040A04050005020304" pitchFamily="18" charset="0"/>
              </a:rPr>
              <a:t>IMPEACHMENT POLITICS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F4AA5C-9029-CBA0-AD4B-ECB8DBAC37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>
                <a:latin typeface="Amasis MT Pro Black" panose="02040A04050005020304" pitchFamily="18" charset="0"/>
              </a:rPr>
              <a:t>Rare to vote against a President from your party</a:t>
            </a:r>
          </a:p>
          <a:p>
            <a:r>
              <a:rPr lang="en-US" sz="3200" dirty="0">
                <a:latin typeface="Amasis MT Pro Black" panose="02040A04050005020304" pitchFamily="18" charset="0"/>
              </a:rPr>
              <a:t>Mitt Romney, Ben Sasse, Susan Collins, </a:t>
            </a:r>
            <a:r>
              <a:rPr lang="en-US" sz="3200" dirty="0" err="1">
                <a:latin typeface="Amasis MT Pro Black" panose="02040A04050005020304" pitchFamily="18" charset="0"/>
              </a:rPr>
              <a:t>etc</a:t>
            </a:r>
            <a:endParaRPr lang="en-US" sz="3200" dirty="0">
              <a:latin typeface="Amasis MT Pro Black" panose="02040A04050005020304" pitchFamily="18" charset="0"/>
            </a:endParaRPr>
          </a:p>
          <a:p>
            <a:endParaRPr lang="en-US" sz="3200" dirty="0">
              <a:latin typeface="Amasis MT Pro Black" panose="02040A04050005020304" pitchFamily="18" charset="0"/>
            </a:endParaRPr>
          </a:p>
          <a:p>
            <a:r>
              <a:rPr lang="en-US" sz="3200" dirty="0">
                <a:latin typeface="Amasis MT Pro Black" panose="02040A04050005020304" pitchFamily="18" charset="0"/>
              </a:rPr>
              <a:t>Compare this to the jury in a criminal trial</a:t>
            </a:r>
          </a:p>
        </p:txBody>
      </p:sp>
    </p:spTree>
    <p:extLst>
      <p:ext uri="{BB962C8B-B14F-4D97-AF65-F5344CB8AC3E}">
        <p14:creationId xmlns:p14="http://schemas.microsoft.com/office/powerpoint/2010/main" val="99019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22F45A-1947-7805-C424-1FCFAFDCE0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45140-B376-D018-05A2-345C4A3C2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ctr"/>
            <a:r>
              <a:rPr lang="en-US" sz="4400" dirty="0">
                <a:latin typeface="Amasis MT Pro Black" panose="02040A04050005020304" pitchFamily="18" charset="0"/>
              </a:rPr>
              <a:t>PRESIDENTIAL TERM LIMITS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4C00C8-3EC8-D200-E690-859902A25C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masis MT Pro Black" panose="02040A04050005020304" pitchFamily="18" charset="0"/>
              </a:rPr>
              <a:t>Constitution is silent – Washington</a:t>
            </a:r>
          </a:p>
          <a:p>
            <a:r>
              <a:rPr lang="en-US" sz="3200" dirty="0">
                <a:latin typeface="Amasis MT Pro Black" panose="02040A04050005020304" pitchFamily="18" charset="0"/>
              </a:rPr>
              <a:t>In response to FDR, 22</a:t>
            </a:r>
            <a:r>
              <a:rPr lang="en-US" sz="3200" baseline="30000" dirty="0">
                <a:latin typeface="Amasis MT Pro Black" panose="02040A04050005020304" pitchFamily="18" charset="0"/>
              </a:rPr>
              <a:t>nd</a:t>
            </a:r>
            <a:r>
              <a:rPr lang="en-US" sz="3200" dirty="0">
                <a:latin typeface="Amasis MT Pro Black" panose="02040A04050005020304" pitchFamily="18" charset="0"/>
              </a:rPr>
              <a:t> Amendment</a:t>
            </a:r>
          </a:p>
          <a:p>
            <a:r>
              <a:rPr lang="en-US" sz="3200" dirty="0">
                <a:latin typeface="Amasis MT Pro Black" panose="02040A04050005020304" pitchFamily="18" charset="0"/>
              </a:rPr>
              <a:t>Is Trump serious about finding a loophole?</a:t>
            </a:r>
          </a:p>
          <a:p>
            <a:pPr lvl="1"/>
            <a:r>
              <a:rPr lang="en-US" sz="3200" dirty="0">
                <a:latin typeface="Amasis MT Pro Black" panose="02040A04050005020304" pitchFamily="18" charset="0"/>
              </a:rPr>
              <a:t>Some of his supporters clearly are</a:t>
            </a:r>
          </a:p>
          <a:p>
            <a:r>
              <a:rPr lang="en-US" sz="3200" dirty="0">
                <a:latin typeface="Amasis MT Pro Black" panose="02040A04050005020304" pitchFamily="18" charset="0"/>
              </a:rPr>
              <a:t>Can’t run as VP: The 12</a:t>
            </a:r>
            <a:r>
              <a:rPr lang="en-US" sz="3200" baseline="30000" dirty="0">
                <a:latin typeface="Amasis MT Pro Black" panose="02040A04050005020304" pitchFamily="18" charset="0"/>
              </a:rPr>
              <a:t>th</a:t>
            </a:r>
            <a:r>
              <a:rPr lang="en-US" sz="3200" dirty="0">
                <a:latin typeface="Amasis MT Pro Black" panose="02040A04050005020304" pitchFamily="18" charset="0"/>
              </a:rPr>
              <a:t> Amendment</a:t>
            </a:r>
          </a:p>
          <a:p>
            <a:r>
              <a:rPr lang="en-US" sz="3200" dirty="0">
                <a:latin typeface="Amasis MT Pro Black" panose="02040A04050005020304" pitchFamily="18" charset="0"/>
              </a:rPr>
              <a:t>Get appointed as Speaker</a:t>
            </a:r>
          </a:p>
        </p:txBody>
      </p:sp>
    </p:spTree>
    <p:extLst>
      <p:ext uri="{BB962C8B-B14F-4D97-AF65-F5344CB8AC3E}">
        <p14:creationId xmlns:p14="http://schemas.microsoft.com/office/powerpoint/2010/main" val="764407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CBBE8D-D578-C664-8DD1-0F0AD18825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0F808-E5A9-F089-BC22-856FC21E5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ctr"/>
            <a:r>
              <a:rPr lang="en-US" sz="4400" dirty="0">
                <a:latin typeface="Amasis MT Pro Black" panose="02040A04050005020304" pitchFamily="18" charset="0"/>
              </a:rPr>
              <a:t>PRESIDENTIAL TERM LIMITS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94F25D-FA66-49B6-3621-BF731AE219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masis MT Pro Black" panose="02040A04050005020304" pitchFamily="18" charset="0"/>
              </a:rPr>
              <a:t>What would SCOTUS do?</a:t>
            </a:r>
          </a:p>
          <a:p>
            <a:r>
              <a:rPr lang="en-US" sz="3200" dirty="0">
                <a:latin typeface="Amasis MT Pro Black" panose="02040A04050005020304" pitchFamily="18" charset="0"/>
              </a:rPr>
              <a:t>Literal and strict interpretation</a:t>
            </a:r>
          </a:p>
          <a:p>
            <a:pPr lvl="1"/>
            <a:r>
              <a:rPr lang="en-US" sz="3200" dirty="0">
                <a:latin typeface="Amasis MT Pro Black" panose="02040A04050005020304" pitchFamily="18" charset="0"/>
              </a:rPr>
              <a:t>No bar to Speaker loophole</a:t>
            </a:r>
          </a:p>
          <a:p>
            <a:r>
              <a:rPr lang="en-US" sz="3200" dirty="0">
                <a:latin typeface="Amasis MT Pro Black" panose="02040A04050005020304" pitchFamily="18" charset="0"/>
              </a:rPr>
              <a:t>Looser interpretation based upon intent</a:t>
            </a:r>
          </a:p>
          <a:p>
            <a:pPr lvl="1"/>
            <a:r>
              <a:rPr lang="en-US" sz="3200" dirty="0">
                <a:latin typeface="Amasis MT Pro Black" panose="02040A04050005020304" pitchFamily="18" charset="0"/>
              </a:rPr>
              <a:t>Ban on anyone being President too long</a:t>
            </a:r>
          </a:p>
        </p:txBody>
      </p:sp>
    </p:spTree>
    <p:extLst>
      <p:ext uri="{BB962C8B-B14F-4D97-AF65-F5344CB8AC3E}">
        <p14:creationId xmlns:p14="http://schemas.microsoft.com/office/powerpoint/2010/main" val="3489067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8641F2-9E9F-B3CE-12C9-6ACC45A4EC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92D80-67D8-8826-A4C0-12BA4A7F2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ctr"/>
            <a:r>
              <a:rPr lang="en-US" sz="4400" cap="all" dirty="0">
                <a:latin typeface="Amasis MT Pro Black" panose="02040A04050005020304" pitchFamily="18" charset="0"/>
              </a:rPr>
              <a:t>Filibusters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1D92A8-DAFF-26F6-D5FC-84DC02F74B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masis MT Pro Black" panose="02040A04050005020304" pitchFamily="18" charset="0"/>
              </a:rPr>
              <a:t>The filibuster: Mr. Smith Goes to Washington</a:t>
            </a:r>
          </a:p>
          <a:p>
            <a:r>
              <a:rPr lang="en-US" sz="3200" dirty="0">
                <a:latin typeface="Amasis MT Pro Black" panose="02040A04050005020304" pitchFamily="18" charset="0"/>
              </a:rPr>
              <a:t>All a Senator now need do is file notice</a:t>
            </a:r>
          </a:p>
          <a:p>
            <a:r>
              <a:rPr lang="en-US" sz="3200" dirty="0">
                <a:latin typeface="Amasis MT Pro Black" panose="02040A04050005020304" pitchFamily="18" charset="0"/>
              </a:rPr>
              <a:t>Sixty votes needed to shut off debate</a:t>
            </a:r>
          </a:p>
          <a:p>
            <a:pPr lvl="1"/>
            <a:r>
              <a:rPr lang="en-US" sz="3200" dirty="0">
                <a:latin typeface="Amasis MT Pro Black" panose="02040A04050005020304" pitchFamily="18" charset="0"/>
              </a:rPr>
              <a:t>It is a Senate rule not a constitutional rule</a:t>
            </a:r>
          </a:p>
          <a:p>
            <a:pPr lvl="1"/>
            <a:r>
              <a:rPr lang="en-US" sz="3200" dirty="0">
                <a:latin typeface="Amasis MT Pro Black" panose="02040A04050005020304" pitchFamily="18" charset="0"/>
              </a:rPr>
              <a:t>Has been limited – Judicial appointments</a:t>
            </a:r>
          </a:p>
          <a:p>
            <a:pPr lvl="1"/>
            <a:r>
              <a:rPr lang="en-US" sz="3200" dirty="0">
                <a:latin typeface="Amasis MT Pro Black" panose="02040A04050005020304" pitchFamily="18" charset="0"/>
              </a:rPr>
              <a:t>Efforts to eliminate it have failed</a:t>
            </a:r>
          </a:p>
          <a:p>
            <a:r>
              <a:rPr lang="en-US" sz="3200" dirty="0">
                <a:latin typeface="Amasis MT Pro Black" panose="02040A04050005020304" pitchFamily="18" charset="0"/>
              </a:rPr>
              <a:t>Both parties use it for political purposes</a:t>
            </a:r>
          </a:p>
        </p:txBody>
      </p:sp>
    </p:spTree>
    <p:extLst>
      <p:ext uri="{BB962C8B-B14F-4D97-AF65-F5344CB8AC3E}">
        <p14:creationId xmlns:p14="http://schemas.microsoft.com/office/powerpoint/2010/main" val="2870023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64E8AE-67B5-D3A8-4DB1-5AA56B5E89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49DD48-7672-68F5-3A3A-BF54492FC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ctr"/>
            <a:r>
              <a:rPr lang="en-US" sz="4400" cap="all" dirty="0">
                <a:latin typeface="Amasis MT Pro Black" panose="02040A04050005020304" pitchFamily="18" charset="0"/>
              </a:rPr>
              <a:t>Filibuster effects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642896-0D9E-B02A-E183-671388D247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masis MT Pro Black" panose="02040A04050005020304" pitchFamily="18" charset="0"/>
              </a:rPr>
              <a:t>The upshot: 40 Senators can bring the entire Senate to a complete halt</a:t>
            </a:r>
          </a:p>
          <a:p>
            <a:endParaRPr lang="en-US" sz="3200" dirty="0">
              <a:latin typeface="Amasis MT Pro Black" panose="02040A04050005020304" pitchFamily="18" charset="0"/>
            </a:endParaRPr>
          </a:p>
          <a:p>
            <a:r>
              <a:rPr lang="en-US" sz="3200" dirty="0">
                <a:latin typeface="Amasis MT Pro Black" panose="02040A04050005020304" pitchFamily="18" charset="0"/>
              </a:rPr>
              <a:t>40 Senators might represent as few as 34,000,000 out of 338,000,000 (10%)</a:t>
            </a:r>
          </a:p>
          <a:p>
            <a:endParaRPr lang="en-US" sz="3200" dirty="0">
              <a:latin typeface="Amasis MT Pro Black" panose="02040A04050005020304" pitchFamily="18" charset="0"/>
            </a:endParaRPr>
          </a:p>
          <a:p>
            <a:r>
              <a:rPr lang="en-US" sz="3200" dirty="0">
                <a:latin typeface="Amasis MT Pro Black" panose="02040A04050005020304" pitchFamily="18" charset="0"/>
              </a:rPr>
              <a:t>The use of this rule is entirely up to the Senate</a:t>
            </a:r>
          </a:p>
        </p:txBody>
      </p:sp>
    </p:spTree>
    <p:extLst>
      <p:ext uri="{BB962C8B-B14F-4D97-AF65-F5344CB8AC3E}">
        <p14:creationId xmlns:p14="http://schemas.microsoft.com/office/powerpoint/2010/main" val="3273800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B4EB23-2DF6-324F-FD9A-8FCA5D9204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A38CC-A054-40FC-5B61-AEBDC7EDB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ctr"/>
            <a:r>
              <a:rPr lang="en-US" sz="4400" cap="all" dirty="0">
                <a:latin typeface="Amasis MT Pro Black" panose="02040A04050005020304" pitchFamily="18" charset="0"/>
              </a:rPr>
              <a:t>the blue slip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DA50F6-75CB-23FE-3C9B-8C46A51FAC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masis MT Pro Black" panose="02040A04050005020304" pitchFamily="18" charset="0"/>
              </a:rPr>
              <a:t>Another Senate procedure</a:t>
            </a:r>
          </a:p>
          <a:p>
            <a:r>
              <a:rPr lang="en-US" sz="3200" dirty="0">
                <a:latin typeface="Amasis MT Pro Black" panose="02040A04050005020304" pitchFamily="18" charset="0"/>
              </a:rPr>
              <a:t>One Senator can hold up appointments</a:t>
            </a:r>
          </a:p>
          <a:p>
            <a:pPr lvl="1"/>
            <a:r>
              <a:rPr lang="en-US" sz="3200" dirty="0">
                <a:latin typeface="Amasis MT Pro Black" panose="02040A04050005020304" pitchFamily="18" charset="0"/>
              </a:rPr>
              <a:t>Other business can continue</a:t>
            </a:r>
          </a:p>
          <a:p>
            <a:r>
              <a:rPr lang="en-US" sz="3200" dirty="0">
                <a:latin typeface="Amasis MT Pro Black" panose="02040A04050005020304" pitchFamily="18" charset="0"/>
              </a:rPr>
              <a:t>Designed to foster collaboration</a:t>
            </a:r>
          </a:p>
          <a:p>
            <a:r>
              <a:rPr lang="en-US" sz="3200" dirty="0">
                <a:latin typeface="Amasis MT Pro Black" panose="02040A04050005020304" pitchFamily="18" charset="0"/>
              </a:rPr>
              <a:t>Tuberville used it to block military promotions</a:t>
            </a:r>
          </a:p>
          <a:p>
            <a:pPr lvl="1"/>
            <a:r>
              <a:rPr lang="en-US" sz="3200" dirty="0">
                <a:latin typeface="Amasis MT Pro Black" panose="02040A04050005020304" pitchFamily="18" charset="0"/>
              </a:rPr>
              <a:t>He wanted to change Pentagon’s abortion policies</a:t>
            </a:r>
          </a:p>
        </p:txBody>
      </p:sp>
    </p:spTree>
    <p:extLst>
      <p:ext uri="{BB962C8B-B14F-4D97-AF65-F5344CB8AC3E}">
        <p14:creationId xmlns:p14="http://schemas.microsoft.com/office/powerpoint/2010/main" val="514179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F8E453-6688-6A55-9F09-30C485CAE3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3C091-137D-6BA6-EE3F-F8ACD5EB3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ctr"/>
            <a:r>
              <a:rPr lang="en-US" sz="4400" cap="all" dirty="0">
                <a:latin typeface="Amasis MT Pro Black" panose="02040A04050005020304" pitchFamily="18" charset="0"/>
              </a:rPr>
              <a:t>the blue slip effect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37AE31-A933-EF7B-9AAC-8829035C4C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masis MT Pro Black" panose="02040A04050005020304" pitchFamily="18" charset="0"/>
              </a:rPr>
              <a:t>One Senator, perhaps representing fewer than 600,000 people (Wyoming)</a:t>
            </a:r>
          </a:p>
          <a:p>
            <a:r>
              <a:rPr lang="en-US" sz="3200" dirty="0">
                <a:latin typeface="Amasis MT Pro Black" panose="02040A04050005020304" pitchFamily="18" charset="0"/>
              </a:rPr>
              <a:t>Can thwart the will of everyone else</a:t>
            </a:r>
          </a:p>
          <a:p>
            <a:r>
              <a:rPr lang="en-US" sz="3200" dirty="0">
                <a:latin typeface="Amasis MT Pro Black" panose="02040A04050005020304" pitchFamily="18" charset="0"/>
              </a:rPr>
              <a:t>Party leaders on both sides criticized Tuberville</a:t>
            </a:r>
          </a:p>
          <a:p>
            <a:pPr lvl="1"/>
            <a:r>
              <a:rPr lang="en-US" sz="3200" dirty="0">
                <a:latin typeface="Amasis MT Pro Black" panose="02040A04050005020304" pitchFamily="18" charset="0"/>
              </a:rPr>
              <a:t>He relented after eight months</a:t>
            </a:r>
          </a:p>
        </p:txBody>
      </p:sp>
    </p:spTree>
    <p:extLst>
      <p:ext uri="{BB962C8B-B14F-4D97-AF65-F5344CB8AC3E}">
        <p14:creationId xmlns:p14="http://schemas.microsoft.com/office/powerpoint/2010/main" val="294206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95D41-56AC-EB7E-4DDD-B9ADDF65B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masis MT Pro Black" panose="02040A04050005020304" pitchFamily="18" charset="0"/>
              </a:rPr>
              <a:t>THE ROTOR 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E6DACD-6AC3-4459-4FAD-744763AC20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4168"/>
            <a:ext cx="10515600" cy="4662795"/>
          </a:xfrm>
        </p:spPr>
        <p:txBody>
          <a:bodyPr>
            <a:normAutofit/>
          </a:bodyPr>
          <a:lstStyle/>
          <a:p>
            <a:endParaRPr lang="en-US" sz="3200" dirty="0">
              <a:latin typeface="Amasis MT Pro Black" panose="02040A04050005020304" pitchFamily="18" charset="0"/>
            </a:endParaRPr>
          </a:p>
          <a:p>
            <a:r>
              <a:rPr lang="en-US" sz="3200" dirty="0">
                <a:latin typeface="Amasis MT Pro Black" panose="02040A04050005020304" pitchFamily="18" charset="0"/>
              </a:rPr>
              <a:t>The House is sometimes ‘anti-democratic’ as well</a:t>
            </a:r>
          </a:p>
          <a:p>
            <a:r>
              <a:rPr lang="en-US" sz="3200" dirty="0">
                <a:latin typeface="Amasis MT Pro Black" panose="02040A04050005020304" pitchFamily="18" charset="0"/>
              </a:rPr>
              <a:t>Just last week</a:t>
            </a:r>
          </a:p>
          <a:p>
            <a:r>
              <a:rPr lang="en-US" sz="3200" dirty="0">
                <a:latin typeface="Amasis MT Pro Black" panose="02040A04050005020304" pitchFamily="18" charset="0"/>
              </a:rPr>
              <a:t>The Rotor Act</a:t>
            </a:r>
          </a:p>
          <a:p>
            <a:pPr lvl="1"/>
            <a:r>
              <a:rPr lang="en-US" sz="3200" dirty="0">
                <a:latin typeface="Amasis MT Pro Black" panose="02040A04050005020304" pitchFamily="18" charset="0"/>
              </a:rPr>
              <a:t>Rotorcraft Operations Transparency and Oversight Reform Act</a:t>
            </a:r>
          </a:p>
        </p:txBody>
      </p:sp>
    </p:spTree>
    <p:extLst>
      <p:ext uri="{BB962C8B-B14F-4D97-AF65-F5344CB8AC3E}">
        <p14:creationId xmlns:p14="http://schemas.microsoft.com/office/powerpoint/2010/main" val="698939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EDD340-322A-035A-707E-E64FAAE4F0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360E9-4209-467C-3BDE-32FB7BC5A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cap="all" dirty="0">
                <a:latin typeface="Amasis MT Pro Black" panose="02040A04050005020304" pitchFamily="18" charset="0"/>
              </a:rPr>
              <a:t>Executive orders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D390A4-6E95-5F91-A740-4240069E9B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>
                <a:latin typeface="Amasis MT Pro Black" panose="02040A04050005020304" pitchFamily="18" charset="0"/>
              </a:rPr>
              <a:t>President’s EO ‘firing’ law firms</a:t>
            </a:r>
          </a:p>
          <a:p>
            <a:r>
              <a:rPr lang="en-US" sz="3200" dirty="0">
                <a:latin typeface="Amasis MT Pro Black" panose="02040A04050005020304" pitchFamily="18" charset="0"/>
              </a:rPr>
              <a:t>Based on their politics, not competency</a:t>
            </a:r>
          </a:p>
          <a:p>
            <a:r>
              <a:rPr lang="en-US" sz="3200" dirty="0">
                <a:latin typeface="Amasis MT Pro Black" panose="02040A04050005020304" pitchFamily="18" charset="0"/>
              </a:rPr>
              <a:t>Some settled</a:t>
            </a:r>
          </a:p>
          <a:p>
            <a:r>
              <a:rPr lang="en-US" sz="3200" dirty="0">
                <a:latin typeface="Amasis MT Pro Black" panose="02040A04050005020304" pitchFamily="18" charset="0"/>
              </a:rPr>
              <a:t>Some sued</a:t>
            </a:r>
          </a:p>
          <a:p>
            <a:pPr lvl="1"/>
            <a:r>
              <a:rPr lang="en-US" sz="3200" dirty="0">
                <a:latin typeface="Amasis MT Pro Black" panose="02040A04050005020304" pitchFamily="18" charset="0"/>
              </a:rPr>
              <a:t>The lawsuits were successful</a:t>
            </a:r>
          </a:p>
          <a:p>
            <a:pPr lvl="1"/>
            <a:r>
              <a:rPr lang="en-US" sz="3200" dirty="0">
                <a:latin typeface="Amasis MT Pro Black" panose="02040A04050005020304" pitchFamily="18" charset="0"/>
              </a:rPr>
              <a:t>The Government appealed</a:t>
            </a:r>
          </a:p>
          <a:p>
            <a:pPr lvl="1"/>
            <a:r>
              <a:rPr lang="en-US" sz="3200" dirty="0">
                <a:latin typeface="Amasis MT Pro Black" panose="02040A04050005020304" pitchFamily="18" charset="0"/>
              </a:rPr>
              <a:t>Monday, March 2, government conceded</a:t>
            </a:r>
          </a:p>
          <a:p>
            <a:pPr lvl="1"/>
            <a:r>
              <a:rPr lang="en-US" sz="3200" dirty="0">
                <a:latin typeface="Amasis MT Pro Black" panose="02040A04050005020304" pitchFamily="18" charset="0"/>
              </a:rPr>
              <a:t>Tuesday, March 3, </a:t>
            </a:r>
            <a:r>
              <a:rPr lang="en-US" sz="3200">
                <a:latin typeface="Amasis MT Pro Black" panose="02040A04050005020304" pitchFamily="18" charset="0"/>
              </a:rPr>
              <a:t>government reversed</a:t>
            </a:r>
            <a:endParaRPr lang="en-US" sz="3200" dirty="0">
              <a:latin typeface="Amasis MT Pro Black" panose="02040A040500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5058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F34BF2-62DD-BDCF-3716-7A91D3AF01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90D55-79D5-0EF2-3A5F-59CAA4731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masis MT Pro Black" panose="02040A04050005020304" pitchFamily="18" charset="0"/>
              </a:rPr>
              <a:t>THE ROTOR 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73F1C9-8DD7-7521-D05E-0A8E9623B6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60586"/>
            <a:ext cx="10515600" cy="5016378"/>
          </a:xfrm>
        </p:spPr>
        <p:txBody>
          <a:bodyPr>
            <a:normAutofit/>
          </a:bodyPr>
          <a:lstStyle/>
          <a:p>
            <a:endParaRPr lang="en-US" sz="3200" dirty="0">
              <a:latin typeface="Amasis MT Pro Black" panose="02040A04050005020304" pitchFamily="18" charset="0"/>
            </a:endParaRPr>
          </a:p>
          <a:p>
            <a:r>
              <a:rPr lang="en-US" sz="3200" dirty="0">
                <a:latin typeface="Amasis MT Pro Black" panose="02040A04050005020304" pitchFamily="18" charset="0"/>
              </a:rPr>
              <a:t>Act designed to improve air safety</a:t>
            </a:r>
          </a:p>
          <a:p>
            <a:r>
              <a:rPr lang="en-US" sz="3200" dirty="0">
                <a:latin typeface="Amasis MT Pro Black" panose="02040A04050005020304" pitchFamily="18" charset="0"/>
              </a:rPr>
              <a:t>Unanimous Senate with Defense support</a:t>
            </a:r>
          </a:p>
          <a:p>
            <a:r>
              <a:rPr lang="en-US" sz="3200" dirty="0">
                <a:latin typeface="Amasis MT Pro Black" panose="02040A04050005020304" pitchFamily="18" charset="0"/>
              </a:rPr>
              <a:t>DOD withdrew its support: Not clear why</a:t>
            </a:r>
          </a:p>
          <a:p>
            <a:r>
              <a:rPr lang="en-US" sz="3200" dirty="0">
                <a:latin typeface="Amasis MT Pro Black" panose="02040A04050005020304" pitchFamily="18" charset="0"/>
              </a:rPr>
              <a:t>House vote required two thirds due to use of expedited process</a:t>
            </a:r>
          </a:p>
          <a:p>
            <a:r>
              <a:rPr lang="en-US" sz="3200" dirty="0">
                <a:latin typeface="Amasis MT Pro Black" panose="02040A04050005020304" pitchFamily="18" charset="0"/>
              </a:rPr>
              <a:t>Needed 265 votes, got 264 votes</a:t>
            </a:r>
          </a:p>
          <a:p>
            <a:pPr lvl="1"/>
            <a:r>
              <a:rPr lang="en-US" sz="3200" dirty="0">
                <a:latin typeface="Amasis MT Pro Black" panose="02040A04050005020304" pitchFamily="18" charset="0"/>
              </a:rPr>
              <a:t>Only 397 representatives voted</a:t>
            </a:r>
          </a:p>
        </p:txBody>
      </p:sp>
    </p:spTree>
    <p:extLst>
      <p:ext uri="{BB962C8B-B14F-4D97-AF65-F5344CB8AC3E}">
        <p14:creationId xmlns:p14="http://schemas.microsoft.com/office/powerpoint/2010/main" val="3407123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B9D8D3-3E8D-B462-002B-785BE56B8C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667E3-620E-D948-D609-29FC78697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masis MT Pro Black" panose="02040A04050005020304" pitchFamily="18" charset="0"/>
              </a:rPr>
              <a:t>THE ROTOR 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E6CE63-D960-FB20-CEDD-F040585D13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60586"/>
            <a:ext cx="10515600" cy="5016378"/>
          </a:xfrm>
        </p:spPr>
        <p:txBody>
          <a:bodyPr>
            <a:normAutofit/>
          </a:bodyPr>
          <a:lstStyle/>
          <a:p>
            <a:endParaRPr lang="en-US" sz="3200" dirty="0">
              <a:latin typeface="Amasis MT Pro Black" panose="02040A04050005020304" pitchFamily="18" charset="0"/>
            </a:endParaRPr>
          </a:p>
          <a:p>
            <a:r>
              <a:rPr lang="en-US" sz="3200" dirty="0">
                <a:latin typeface="Amasis MT Pro Black" panose="02040A04050005020304" pitchFamily="18" charset="0"/>
              </a:rPr>
              <a:t>The upshot?</a:t>
            </a:r>
          </a:p>
          <a:p>
            <a:r>
              <a:rPr lang="en-US" sz="3200" dirty="0">
                <a:latin typeface="Amasis MT Pro Black" panose="02040A04050005020304" pitchFamily="18" charset="0"/>
              </a:rPr>
              <a:t>133 Representatives blocked the will of</a:t>
            </a:r>
          </a:p>
          <a:p>
            <a:r>
              <a:rPr lang="en-US" sz="3200" dirty="0">
                <a:latin typeface="Amasis MT Pro Black" panose="02040A04050005020304" pitchFamily="18" charset="0"/>
              </a:rPr>
              <a:t>264 (or more) Representatives and</a:t>
            </a:r>
          </a:p>
          <a:p>
            <a:r>
              <a:rPr lang="en-US" sz="3200" dirty="0">
                <a:latin typeface="Amasis MT Pro Black" panose="02040A04050005020304" pitchFamily="18" charset="0"/>
              </a:rPr>
              <a:t>100 Senators</a:t>
            </a:r>
          </a:p>
          <a:p>
            <a:endParaRPr lang="en-US" sz="3200" dirty="0">
              <a:latin typeface="Amasis MT Pro Black" panose="02040A04050005020304" pitchFamily="18" charset="0"/>
            </a:endParaRPr>
          </a:p>
          <a:p>
            <a:r>
              <a:rPr lang="en-US" sz="3200" dirty="0">
                <a:latin typeface="Amasis MT Pro Black" panose="02040A04050005020304" pitchFamily="18" charset="0"/>
              </a:rPr>
              <a:t>Maybe there’s a good explanation; we shall see</a:t>
            </a:r>
          </a:p>
        </p:txBody>
      </p:sp>
    </p:spTree>
    <p:extLst>
      <p:ext uri="{BB962C8B-B14F-4D97-AF65-F5344CB8AC3E}">
        <p14:creationId xmlns:p14="http://schemas.microsoft.com/office/powerpoint/2010/main" val="2635637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37744-7305-C551-D4CD-229F90C68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dirty="0">
              <a:latin typeface="Amasis MT Pro Black" panose="02040A040500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2496F8-89C5-01BB-2AB9-C0DC5C3815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3200" dirty="0">
              <a:latin typeface="Amasis MT Pro Black" panose="02040A04050005020304" pitchFamily="18" charset="0"/>
            </a:endParaRPr>
          </a:p>
          <a:p>
            <a:pPr marL="0" indent="0" algn="ctr">
              <a:buNone/>
            </a:pPr>
            <a:endParaRPr lang="en-US" sz="3200" dirty="0">
              <a:latin typeface="Amasis MT Pro Black" panose="02040A04050005020304" pitchFamily="18" charset="0"/>
            </a:endParaRPr>
          </a:p>
          <a:p>
            <a:pPr marL="0" indent="0" algn="ctr">
              <a:buNone/>
            </a:pPr>
            <a:endParaRPr lang="en-US" sz="3200" dirty="0">
              <a:latin typeface="Amasis MT Pro Black" panose="02040A04050005020304" pitchFamily="18" charset="0"/>
            </a:endParaRPr>
          </a:p>
          <a:p>
            <a:pPr marL="0" indent="0" algn="ctr">
              <a:buNone/>
            </a:pPr>
            <a:r>
              <a:rPr lang="en-US" sz="5400" dirty="0">
                <a:latin typeface="Amasis MT Pro Black" panose="02040A04050005020304" pitchFamily="18" charset="0"/>
              </a:rPr>
              <a:t>SO, WHAT CAN WE DO?</a:t>
            </a:r>
          </a:p>
        </p:txBody>
      </p:sp>
    </p:spTree>
    <p:extLst>
      <p:ext uri="{BB962C8B-B14F-4D97-AF65-F5344CB8AC3E}">
        <p14:creationId xmlns:p14="http://schemas.microsoft.com/office/powerpoint/2010/main" val="42921463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1F97EC-39EB-E0DC-039B-FDDB51E515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C56D8-DB61-87BF-1AA0-16138338E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dirty="0">
              <a:latin typeface="Amasis MT Pro Black" panose="02040A040500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D88E6C-81E3-B373-4714-027D7A6681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81183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en-US" sz="3200" dirty="0">
              <a:latin typeface="Amasis MT Pro Black" panose="02040A04050005020304" pitchFamily="18" charset="0"/>
            </a:endParaRPr>
          </a:p>
          <a:p>
            <a:pPr marL="0" indent="0" algn="ctr">
              <a:buNone/>
            </a:pPr>
            <a:endParaRPr lang="en-US" sz="3200" dirty="0">
              <a:latin typeface="Amasis MT Pro Black" panose="02040A04050005020304" pitchFamily="18" charset="0"/>
            </a:endParaRPr>
          </a:p>
          <a:p>
            <a:pPr marL="0" indent="0" algn="ctr">
              <a:buNone/>
            </a:pPr>
            <a:endParaRPr lang="en-US" sz="3200" dirty="0">
              <a:latin typeface="Amasis MT Pro Black" panose="02040A04050005020304" pitchFamily="18" charset="0"/>
            </a:endParaRPr>
          </a:p>
          <a:p>
            <a:pPr marL="0" indent="0" algn="ctr">
              <a:buNone/>
            </a:pPr>
            <a:r>
              <a:rPr lang="en-US" sz="5400" cap="all" dirty="0">
                <a:latin typeface="Amasis MT Pro Black" panose="02040A04050005020304" pitchFamily="18" charset="0"/>
              </a:rPr>
              <a:t>Does ANCIENT HISTORY TELL US ANYTHING?</a:t>
            </a:r>
          </a:p>
          <a:p>
            <a:pPr marL="0" indent="0" algn="ctr">
              <a:buNone/>
            </a:pPr>
            <a:endParaRPr lang="en-US" sz="5400" cap="all" dirty="0">
              <a:latin typeface="Amasis MT Pro Black" panose="02040A04050005020304" pitchFamily="18" charset="0"/>
            </a:endParaRPr>
          </a:p>
          <a:p>
            <a:pPr marL="0" indent="0" algn="ctr">
              <a:buNone/>
            </a:pPr>
            <a:r>
              <a:rPr lang="en-US" sz="5400" dirty="0">
                <a:latin typeface="Amasis MT Pro Black" panose="02040A04050005020304" pitchFamily="18" charset="0"/>
              </a:rPr>
              <a:t>I DON’T WANT TO PREACH,</a:t>
            </a:r>
          </a:p>
          <a:p>
            <a:pPr marL="0" indent="0" algn="ctr">
              <a:buNone/>
            </a:pPr>
            <a:r>
              <a:rPr lang="en-US" sz="5400" dirty="0">
                <a:latin typeface="Amasis MT Pro Black" panose="02040A04050005020304" pitchFamily="18" charset="0"/>
              </a:rPr>
              <a:t>BUT…</a:t>
            </a:r>
          </a:p>
          <a:p>
            <a:pPr marL="0" indent="0" algn="ctr">
              <a:buNone/>
            </a:pPr>
            <a:endParaRPr lang="en-US" sz="5400" cap="all" dirty="0">
              <a:latin typeface="Amasis MT Pro Black" panose="02040A040500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54520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9D2577C-AC72-83DC-C633-62E7095106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280" y="0"/>
            <a:ext cx="122732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3776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CBE956-2024-0386-AA58-92D15A5D79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1454FA-781F-C7DC-A055-2EF35257D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dirty="0">
              <a:latin typeface="Amasis MT Pro Black" panose="02040A040500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F02C7-0AEA-8F10-F857-F24F8B5DBD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8118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3200" dirty="0">
              <a:latin typeface="Amasis MT Pro Black" panose="02040A04050005020304" pitchFamily="18" charset="0"/>
            </a:endParaRPr>
          </a:p>
          <a:p>
            <a:pPr marL="0" indent="0" algn="ctr">
              <a:buNone/>
            </a:pPr>
            <a:endParaRPr lang="en-US" sz="3200" dirty="0">
              <a:latin typeface="Amasis MT Pro Black" panose="02040A04050005020304" pitchFamily="18" charset="0"/>
            </a:endParaRPr>
          </a:p>
          <a:p>
            <a:pPr marL="0" indent="0" algn="ctr">
              <a:buNone/>
            </a:pPr>
            <a:endParaRPr lang="en-US" sz="3200" dirty="0">
              <a:latin typeface="Amasis MT Pro Black" panose="02040A04050005020304" pitchFamily="18" charset="0"/>
            </a:endParaRPr>
          </a:p>
          <a:p>
            <a:pPr marL="0" indent="0" algn="ctr">
              <a:buNone/>
            </a:pPr>
            <a:r>
              <a:rPr lang="en-US" sz="5400" cap="all" dirty="0">
                <a:latin typeface="Amasis MT Pro Black" panose="02040A04050005020304" pitchFamily="18" charset="0"/>
              </a:rPr>
              <a:t>Does the AMERICAN REVOLUTION TELL US ANYTHING?</a:t>
            </a:r>
          </a:p>
        </p:txBody>
      </p:sp>
    </p:spTree>
    <p:extLst>
      <p:ext uri="{BB962C8B-B14F-4D97-AF65-F5344CB8AC3E}">
        <p14:creationId xmlns:p14="http://schemas.microsoft.com/office/powerpoint/2010/main" val="23281995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A311C7-71E2-51EC-BA0F-61B245D4FC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1868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96BE0D-0AE4-94BB-F9E6-2CB8770931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4FF157-6D71-6D25-53AA-EB4C377D7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dirty="0">
              <a:latin typeface="Amasis MT Pro Black" panose="02040A040500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C4DF32-3A0B-57D1-C89A-94A8699C72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3200" dirty="0">
              <a:latin typeface="Amasis MT Pro Black" panose="02040A04050005020304" pitchFamily="18" charset="0"/>
            </a:endParaRPr>
          </a:p>
          <a:p>
            <a:pPr marL="0" indent="0" algn="ctr">
              <a:buNone/>
            </a:pPr>
            <a:endParaRPr lang="en-US" sz="3200" dirty="0">
              <a:latin typeface="Amasis MT Pro Black" panose="02040A04050005020304" pitchFamily="18" charset="0"/>
            </a:endParaRPr>
          </a:p>
          <a:p>
            <a:pPr marL="0" indent="0" algn="ctr">
              <a:buNone/>
            </a:pPr>
            <a:endParaRPr lang="en-US" sz="3200" dirty="0">
              <a:latin typeface="Amasis MT Pro Black" panose="02040A04050005020304" pitchFamily="18" charset="0"/>
            </a:endParaRPr>
          </a:p>
          <a:p>
            <a:pPr marL="0" indent="0" algn="ctr">
              <a:buNone/>
            </a:pPr>
            <a:r>
              <a:rPr lang="en-US" sz="5400" cap="all" dirty="0">
                <a:latin typeface="Amasis MT Pro Black" panose="02040A04050005020304" pitchFamily="18" charset="0"/>
              </a:rPr>
              <a:t>Does the civil rights fight tell us anything?</a:t>
            </a:r>
          </a:p>
        </p:txBody>
      </p:sp>
    </p:spTree>
    <p:extLst>
      <p:ext uri="{BB962C8B-B14F-4D97-AF65-F5344CB8AC3E}">
        <p14:creationId xmlns:p14="http://schemas.microsoft.com/office/powerpoint/2010/main" val="591842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8ACD4D7-B010-01A9-28FD-D6B815E48B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303" y="0"/>
            <a:ext cx="7895303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6864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1542397-80B7-685E-03F5-E525F721ED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373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4BC883-E0BF-E617-31A2-06205B5EAC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EB5FE-1C12-80A3-5365-D493FB453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cap="all" dirty="0">
                <a:latin typeface="Amasis MT Pro Black" panose="02040A04050005020304" pitchFamily="18" charset="0"/>
              </a:rPr>
              <a:t>War powers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BB0683-F27F-9116-7583-3B619B1813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>
                <a:latin typeface="Amasis MT Pro Black" panose="02040A04050005020304" pitchFamily="18" charset="0"/>
              </a:rPr>
              <a:t>Bombing Iran</a:t>
            </a:r>
          </a:p>
          <a:p>
            <a:r>
              <a:rPr lang="en-US" sz="3200" dirty="0">
                <a:latin typeface="Amasis MT Pro Black" panose="02040A04050005020304" pitchFamily="18" charset="0"/>
              </a:rPr>
              <a:t>Obvious debate over wisdom</a:t>
            </a:r>
          </a:p>
          <a:p>
            <a:r>
              <a:rPr lang="en-US" sz="3200" dirty="0">
                <a:latin typeface="Amasis MT Pro Black" panose="02040A04050005020304" pitchFamily="18" charset="0"/>
              </a:rPr>
              <a:t>Our discussion is authority</a:t>
            </a:r>
          </a:p>
          <a:p>
            <a:r>
              <a:rPr lang="en-US" sz="3200" dirty="0">
                <a:latin typeface="Amasis MT Pro Black" panose="02040A04050005020304" pitchFamily="18" charset="0"/>
              </a:rPr>
              <a:t>War Powers Act of 1973</a:t>
            </a:r>
          </a:p>
          <a:p>
            <a:pPr lvl="1"/>
            <a:r>
              <a:rPr lang="en-US" sz="3200" dirty="0">
                <a:latin typeface="Amasis MT Pro Black" panose="02040A04050005020304" pitchFamily="18" charset="0"/>
              </a:rPr>
              <a:t>Origins</a:t>
            </a:r>
          </a:p>
          <a:p>
            <a:pPr lvl="2"/>
            <a:r>
              <a:rPr lang="en-US" sz="3200" dirty="0">
                <a:latin typeface="Amasis MT Pro Black" panose="02040A04050005020304" pitchFamily="18" charset="0"/>
              </a:rPr>
              <a:t>Vietnam era joint resolution</a:t>
            </a:r>
          </a:p>
          <a:p>
            <a:pPr lvl="2"/>
            <a:r>
              <a:rPr lang="en-US" sz="3200" dirty="0">
                <a:latin typeface="Amasis MT Pro Black" panose="02040A04050005020304" pitchFamily="18" charset="0"/>
              </a:rPr>
              <a:t>LBJ lied and RMN bombed</a:t>
            </a:r>
          </a:p>
          <a:p>
            <a:pPr lvl="2"/>
            <a:r>
              <a:rPr lang="en-US" sz="3200" dirty="0">
                <a:latin typeface="Amasis MT Pro Black" panose="02040A04050005020304" pitchFamily="18" charset="0"/>
              </a:rPr>
              <a:t>Congress overrode Nixon veto</a:t>
            </a:r>
          </a:p>
        </p:txBody>
      </p:sp>
    </p:spTree>
    <p:extLst>
      <p:ext uri="{BB962C8B-B14F-4D97-AF65-F5344CB8AC3E}">
        <p14:creationId xmlns:p14="http://schemas.microsoft.com/office/powerpoint/2010/main" val="176615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387EABC-B660-A040-5499-83C5540EE6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2903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4014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7CA85A-B256-C3C9-F295-DD0D1F314D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71D66CF-6F43-29F6-D76F-65EE8EAC36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0942" y="0"/>
            <a:ext cx="127229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0496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05201F-CDED-4A02-CB2A-35EB19991C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490" y="0"/>
            <a:ext cx="122804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7941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3763D5-524C-0387-2B0A-06DE0CD3B6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C6C3B58-1B37-85A2-F105-3FADF353D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masis MT Pro Black" panose="02040A04050005020304" pitchFamily="18" charset="0"/>
              </a:rPr>
              <a:t>MINNESOTA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8088C1C-60E2-4EFB-DFF5-1156659DED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masis MT Pro Black" panose="02040A04050005020304" pitchFamily="18" charset="0"/>
              </a:rPr>
              <a:t>Whether you agree or disagree with the protesters there,</a:t>
            </a:r>
          </a:p>
          <a:p>
            <a:r>
              <a:rPr lang="en-US" sz="3200" dirty="0">
                <a:latin typeface="Amasis MT Pro Black" panose="02040A04050005020304" pitchFamily="18" charset="0"/>
              </a:rPr>
              <a:t>They have brought national attention to the issue,</a:t>
            </a:r>
          </a:p>
          <a:p>
            <a:r>
              <a:rPr lang="en-US" sz="3200" dirty="0">
                <a:latin typeface="Amasis MT Pro Black" panose="02040A04050005020304" pitchFamily="18" charset="0"/>
              </a:rPr>
              <a:t>And the administration has modified </a:t>
            </a:r>
            <a:r>
              <a:rPr lang="en-US" sz="3200">
                <a:latin typeface="Amasis MT Pro Black" panose="02040A04050005020304" pitchFamily="18" charset="0"/>
              </a:rPr>
              <a:t>its policies</a:t>
            </a:r>
            <a:endParaRPr lang="en-US" sz="3200" dirty="0">
              <a:latin typeface="Amasis MT Pro Black" panose="02040A040500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90177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EABC62-4CD7-1D87-0F06-7714AB6380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6EA9377-493E-9313-7544-02B884F30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masis MT Pro Black" panose="02040A04050005020304" pitchFamily="18" charset="0"/>
              </a:rPr>
              <a:t>ONE PERSON</a:t>
            </a:r>
            <a:br>
              <a:rPr lang="en-US" dirty="0">
                <a:latin typeface="Amasis MT Pro Black" panose="02040A04050005020304" pitchFamily="18" charset="0"/>
              </a:rPr>
            </a:br>
            <a:r>
              <a:rPr lang="en-US" dirty="0">
                <a:latin typeface="Amasis MT Pro Black" panose="02040A04050005020304" pitchFamily="18" charset="0"/>
              </a:rPr>
              <a:t>OR A MOVEMENT?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D386B1A-1715-440E-6243-50F8E74EA1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masis MT Pro Black" panose="02040A04050005020304" pitchFamily="18" charset="0"/>
              </a:rPr>
              <a:t>Jesus</a:t>
            </a:r>
          </a:p>
          <a:p>
            <a:r>
              <a:rPr lang="en-US" sz="3200" dirty="0">
                <a:latin typeface="Amasis MT Pro Black" panose="02040A04050005020304" pitchFamily="18" charset="0"/>
              </a:rPr>
              <a:t>Gandhi</a:t>
            </a:r>
          </a:p>
          <a:p>
            <a:r>
              <a:rPr lang="en-US" sz="3200" dirty="0">
                <a:latin typeface="Amasis MT Pro Black" panose="02040A04050005020304" pitchFamily="18" charset="0"/>
              </a:rPr>
              <a:t>Martin Luther King</a:t>
            </a:r>
          </a:p>
          <a:p>
            <a:r>
              <a:rPr lang="en-US" sz="3200" dirty="0">
                <a:latin typeface="Amasis MT Pro Black" panose="02040A04050005020304" pitchFamily="18" charset="0"/>
              </a:rPr>
              <a:t>Rosa Parks</a:t>
            </a:r>
          </a:p>
          <a:p>
            <a:r>
              <a:rPr lang="en-US" sz="3200" dirty="0">
                <a:latin typeface="Amasis MT Pro Black" panose="02040A04050005020304" pitchFamily="18" charset="0"/>
              </a:rPr>
              <a:t>They inspired others to demand change</a:t>
            </a:r>
          </a:p>
          <a:p>
            <a:r>
              <a:rPr lang="en-US" sz="3200" dirty="0">
                <a:latin typeface="Amasis MT Pro Black" panose="02040A04050005020304" pitchFamily="18" charset="0"/>
              </a:rPr>
              <a:t>Changes requires leaders and followers</a:t>
            </a:r>
          </a:p>
          <a:p>
            <a:endParaRPr lang="en-US" sz="3200" dirty="0">
              <a:latin typeface="Amasis MT Pro Black" panose="02040A040500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6056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7F02DD-F00D-A5CC-207B-6903D497F9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4C788-5DA2-6E28-C105-92013E3DD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masis MT Pro Black" panose="02040A04050005020304" pitchFamily="18" charset="0"/>
              </a:rPr>
              <a:t>DEMONSTRATIONS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B576AB-A718-B66A-1800-A9C0703270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3200" dirty="0">
              <a:latin typeface="Amasis MT Pro Black" panose="02040A04050005020304" pitchFamily="18" charset="0"/>
            </a:endParaRPr>
          </a:p>
          <a:p>
            <a:r>
              <a:rPr lang="en-US" sz="3200" dirty="0">
                <a:latin typeface="Amasis MT Pro Black" panose="02040A04050005020304" pitchFamily="18" charset="0"/>
              </a:rPr>
              <a:t>Non-violence is critical</a:t>
            </a:r>
          </a:p>
          <a:p>
            <a:pPr lvl="1"/>
            <a:r>
              <a:rPr lang="en-US" sz="3200" dirty="0">
                <a:latin typeface="Amasis MT Pro Black" panose="02040A04050005020304" pitchFamily="18" charset="0"/>
              </a:rPr>
              <a:t>Keeping the moral high ground</a:t>
            </a:r>
          </a:p>
          <a:p>
            <a:pPr lvl="1"/>
            <a:r>
              <a:rPr lang="en-US" sz="3200" dirty="0">
                <a:latin typeface="Amasis MT Pro Black" panose="02040A04050005020304" pitchFamily="18" charset="0"/>
              </a:rPr>
              <a:t>Not giving opponents another line of attack</a:t>
            </a:r>
          </a:p>
          <a:p>
            <a:pPr marL="457200" lvl="1" indent="0">
              <a:buNone/>
            </a:pPr>
            <a:endParaRPr lang="en-US" sz="3200" dirty="0">
              <a:latin typeface="Amasis MT Pro Black" panose="02040A04050005020304" pitchFamily="18" charset="0"/>
            </a:endParaRPr>
          </a:p>
          <a:p>
            <a:r>
              <a:rPr lang="en-US" sz="3200" dirty="0">
                <a:latin typeface="Amasis MT Pro Black" panose="02040A04050005020304" pitchFamily="18" charset="0"/>
              </a:rPr>
              <a:t>Disobedience?: Your choice</a:t>
            </a:r>
          </a:p>
          <a:p>
            <a:pPr lvl="1"/>
            <a:r>
              <a:rPr lang="en-US" sz="2800" dirty="0">
                <a:latin typeface="Amasis MT Pro Black" panose="02040A04050005020304" pitchFamily="18" charset="0"/>
              </a:rPr>
              <a:t>Going to jail is a statement</a:t>
            </a:r>
          </a:p>
          <a:p>
            <a:pPr lvl="1"/>
            <a:r>
              <a:rPr lang="en-US" sz="2800" dirty="0">
                <a:latin typeface="Amasis MT Pro Black" panose="02040A04050005020304" pitchFamily="18" charset="0"/>
              </a:rPr>
              <a:t>Dragging us off in our wheelchairs: Photo Op</a:t>
            </a:r>
          </a:p>
        </p:txBody>
      </p:sp>
    </p:spTree>
    <p:extLst>
      <p:ext uri="{BB962C8B-B14F-4D97-AF65-F5344CB8AC3E}">
        <p14:creationId xmlns:p14="http://schemas.microsoft.com/office/powerpoint/2010/main" val="17830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675349-B16B-6771-6728-C13C462882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1C16F6-BD5E-774C-4459-F687D9788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masis MT Pro Black" panose="02040A04050005020304" pitchFamily="18" charset="0"/>
              </a:rPr>
              <a:t>MORE PRACTICAL THOUGHTS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45ECD1-DC04-7BC3-C112-7F04527357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>
                <a:latin typeface="Amasis MT Pro Black" panose="02040A04050005020304" pitchFamily="18" charset="0"/>
              </a:rPr>
              <a:t>Vote</a:t>
            </a:r>
          </a:p>
          <a:p>
            <a:pPr lvl="1"/>
            <a:r>
              <a:rPr lang="en-US" sz="3200" dirty="0">
                <a:latin typeface="Amasis MT Pro Black" panose="02040A04050005020304" pitchFamily="18" charset="0"/>
              </a:rPr>
              <a:t>Give money (as if we have enough)</a:t>
            </a:r>
          </a:p>
          <a:p>
            <a:r>
              <a:rPr lang="en-US" sz="3200" dirty="0">
                <a:latin typeface="Amasis MT Pro Black" panose="02040A04050005020304" pitchFamily="18" charset="0"/>
              </a:rPr>
              <a:t>Get others to vote</a:t>
            </a:r>
          </a:p>
          <a:p>
            <a:r>
              <a:rPr lang="en-US" sz="3200" dirty="0">
                <a:latin typeface="Amasis MT Pro Black" panose="02040A04050005020304" pitchFamily="18" charset="0"/>
              </a:rPr>
              <a:t>Political party</a:t>
            </a:r>
          </a:p>
          <a:p>
            <a:r>
              <a:rPr lang="en-US" sz="3200" dirty="0">
                <a:latin typeface="Amasis MT Pro Black" panose="02040A04050005020304" pitchFamily="18" charset="0"/>
              </a:rPr>
              <a:t>LTE</a:t>
            </a:r>
          </a:p>
          <a:p>
            <a:r>
              <a:rPr lang="en-US" sz="3200" dirty="0">
                <a:latin typeface="Amasis MT Pro Black" panose="02040A04050005020304" pitchFamily="18" charset="0"/>
              </a:rPr>
              <a:t>Attend meetings</a:t>
            </a:r>
          </a:p>
          <a:p>
            <a:r>
              <a:rPr lang="en-US" sz="3200" dirty="0">
                <a:latin typeface="Amasis MT Pro Black" panose="02040A04050005020304" pitchFamily="18" charset="0"/>
              </a:rPr>
              <a:t>If you don’t do something, and you complain, you’re just a whiner</a:t>
            </a:r>
          </a:p>
        </p:txBody>
      </p:sp>
    </p:spTree>
    <p:extLst>
      <p:ext uri="{BB962C8B-B14F-4D97-AF65-F5344CB8AC3E}">
        <p14:creationId xmlns:p14="http://schemas.microsoft.com/office/powerpoint/2010/main" val="3815531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D252B7-2F02-774F-EB14-E395602502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75F7F-49F9-8184-D84D-D9FEE414E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masis MT Pro Black" panose="02040A04050005020304" pitchFamily="18" charset="0"/>
              </a:rPr>
              <a:t>FINAL THOUGHT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BFA77-F66A-7288-D032-CD2037D982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masis MT Pro Black" panose="02040A04050005020304" pitchFamily="18" charset="0"/>
              </a:rPr>
              <a:t>If you get arrested,</a:t>
            </a:r>
          </a:p>
          <a:p>
            <a:endParaRPr lang="en-US" sz="3200" dirty="0">
              <a:latin typeface="Amasis MT Pro Black" panose="02040A04050005020304" pitchFamily="18" charset="0"/>
            </a:endParaRPr>
          </a:p>
          <a:p>
            <a:r>
              <a:rPr lang="en-US" sz="3200" dirty="0">
                <a:latin typeface="Amasis MT Pro Black" panose="02040A04050005020304" pitchFamily="18" charset="0"/>
              </a:rPr>
              <a:t>Don’t call me…</a:t>
            </a:r>
          </a:p>
          <a:p>
            <a:endParaRPr lang="en-US" sz="3200" dirty="0">
              <a:latin typeface="Amasis MT Pro Black" panose="02040A04050005020304" pitchFamily="18" charset="0"/>
            </a:endParaRPr>
          </a:p>
          <a:p>
            <a:r>
              <a:rPr lang="en-US" sz="3200" dirty="0">
                <a:latin typeface="Amasis MT Pro Black" panose="02040A04050005020304" pitchFamily="18" charset="0"/>
              </a:rPr>
              <a:t>I’m not licensed in Arizona</a:t>
            </a:r>
          </a:p>
        </p:txBody>
      </p:sp>
    </p:spTree>
    <p:extLst>
      <p:ext uri="{BB962C8B-B14F-4D97-AF65-F5344CB8AC3E}">
        <p14:creationId xmlns:p14="http://schemas.microsoft.com/office/powerpoint/2010/main" val="3995586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4F8CAA-34C7-5BAF-135F-1D942EACF5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DE272-A24C-AE79-EA5E-3B4FFD086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cap="all" dirty="0">
                <a:latin typeface="Amasis MT Pro Black" panose="02040A04050005020304" pitchFamily="18" charset="0"/>
              </a:rPr>
              <a:t>War powers 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911DE2-6587-44FF-875C-959370537B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>
                <a:latin typeface="Amasis MT Pro Black" panose="02040A04050005020304" pitchFamily="18" charset="0"/>
              </a:rPr>
              <a:t>Constitutionality remains unclear</a:t>
            </a:r>
          </a:p>
          <a:p>
            <a:r>
              <a:rPr lang="en-US" sz="3200" dirty="0">
                <a:latin typeface="Amasis MT Pro Black" panose="02040A04050005020304" pitchFamily="18" charset="0"/>
              </a:rPr>
              <a:t>Tension between</a:t>
            </a:r>
          </a:p>
          <a:p>
            <a:pPr lvl="1"/>
            <a:r>
              <a:rPr lang="en-US" sz="3200" dirty="0">
                <a:latin typeface="Amasis MT Pro Black" panose="02040A04050005020304" pitchFamily="18" charset="0"/>
              </a:rPr>
              <a:t>President as Commander in Chief, and</a:t>
            </a:r>
          </a:p>
          <a:p>
            <a:pPr lvl="1"/>
            <a:r>
              <a:rPr lang="en-US" sz="3200" dirty="0">
                <a:latin typeface="Amasis MT Pro Black" panose="02040A04050005020304" pitchFamily="18" charset="0"/>
              </a:rPr>
              <a:t>Congress’s power to declare war</a:t>
            </a:r>
          </a:p>
          <a:p>
            <a:r>
              <a:rPr lang="en-US" sz="3200" dirty="0">
                <a:latin typeface="Amasis MT Pro Black" panose="02040A04050005020304" pitchFamily="18" charset="0"/>
              </a:rPr>
              <a:t>Lots of dancing around the issue</a:t>
            </a:r>
          </a:p>
          <a:p>
            <a:pPr lvl="1"/>
            <a:r>
              <a:rPr lang="en-US" sz="3200" dirty="0">
                <a:latin typeface="Amasis MT Pro Black" panose="02040A04050005020304" pitchFamily="18" charset="0"/>
              </a:rPr>
              <a:t>Clinton and Somalia</a:t>
            </a:r>
          </a:p>
          <a:p>
            <a:pPr lvl="1"/>
            <a:r>
              <a:rPr lang="en-US" sz="3200" dirty="0">
                <a:latin typeface="Amasis MT Pro Black" panose="02040A04050005020304" pitchFamily="18" charset="0"/>
              </a:rPr>
              <a:t>Bush got authorization for Iraq</a:t>
            </a:r>
          </a:p>
          <a:p>
            <a:pPr lvl="1"/>
            <a:r>
              <a:rPr lang="en-US" sz="3200" dirty="0">
                <a:latin typeface="Amasis MT Pro Black" panose="02040A04050005020304" pitchFamily="18" charset="0"/>
              </a:rPr>
              <a:t>Obama &amp; Trump 1 and Syria</a:t>
            </a:r>
          </a:p>
        </p:txBody>
      </p:sp>
    </p:spTree>
    <p:extLst>
      <p:ext uri="{BB962C8B-B14F-4D97-AF65-F5344CB8AC3E}">
        <p14:creationId xmlns:p14="http://schemas.microsoft.com/office/powerpoint/2010/main" val="598018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81A359-6386-F311-82F0-3F3A594E41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FE31C-7B85-EEF8-108C-50FCDB468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cap="all" dirty="0">
                <a:latin typeface="Amasis MT Pro Black" panose="02040A04050005020304" pitchFamily="18" charset="0"/>
              </a:rPr>
              <a:t>War powers 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62CCC2-1F4D-F6E8-A96E-98C3211961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>
                <a:latin typeface="Amasis MT Pro Black" panose="02040A04050005020304" pitchFamily="18" charset="0"/>
              </a:rPr>
              <a:t>Yesterday’s justifications:</a:t>
            </a:r>
          </a:p>
          <a:p>
            <a:r>
              <a:rPr lang="en-US" sz="3200" dirty="0">
                <a:latin typeface="Amasis MT Pro Black" panose="02040A04050005020304" pitchFamily="18" charset="0"/>
              </a:rPr>
              <a:t>President’s mandated letter </a:t>
            </a:r>
            <a:r>
              <a:rPr lang="en-US" sz="3200">
                <a:latin typeface="Amasis MT Pro Black" panose="02040A04050005020304" pitchFamily="18" charset="0"/>
              </a:rPr>
              <a:t>to Congress: </a:t>
            </a:r>
            <a:r>
              <a:rPr lang="en-US" sz="3200" dirty="0">
                <a:latin typeface="Amasis MT Pro Black" panose="02040A04050005020304" pitchFamily="18" charset="0"/>
              </a:rPr>
              <a:t>Advance American national interests and eliminate Iran as a global threat</a:t>
            </a:r>
          </a:p>
          <a:p>
            <a:r>
              <a:rPr lang="en-US" sz="3200" dirty="0">
                <a:latin typeface="Amasis MT Pro Black" panose="02040A04050005020304" pitchFamily="18" charset="0"/>
              </a:rPr>
              <a:t>Secretary Rubio: Iran was going to be attacked and would then counter-attack</a:t>
            </a:r>
          </a:p>
        </p:txBody>
      </p:sp>
    </p:spTree>
    <p:extLst>
      <p:ext uri="{BB962C8B-B14F-4D97-AF65-F5344CB8AC3E}">
        <p14:creationId xmlns:p14="http://schemas.microsoft.com/office/powerpoint/2010/main" val="3073100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3FB928-3B9F-3605-F64B-F9552B838F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E0393-4EA7-0EB4-BF42-11BF66878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cap="all" dirty="0">
                <a:latin typeface="Amasis MT Pro Black" panose="02040A04050005020304" pitchFamily="18" charset="0"/>
              </a:rPr>
              <a:t>War powers 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4C5DCC-25E5-A313-309E-15FD57628E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>
                <a:latin typeface="Amasis MT Pro Black" panose="02040A04050005020304" pitchFamily="18" charset="0"/>
              </a:rPr>
              <a:t>Current situation</a:t>
            </a:r>
          </a:p>
          <a:p>
            <a:r>
              <a:rPr lang="en-US" sz="3200" dirty="0">
                <a:latin typeface="Amasis MT Pro Black" panose="02040A04050005020304" pitchFamily="18" charset="0"/>
              </a:rPr>
              <a:t>Congress should act</a:t>
            </a:r>
          </a:p>
          <a:p>
            <a:r>
              <a:rPr lang="en-US" sz="3200" dirty="0">
                <a:latin typeface="Amasis MT Pro Black" panose="02040A04050005020304" pitchFamily="18" charset="0"/>
              </a:rPr>
              <a:t>Support the action or reject it</a:t>
            </a:r>
          </a:p>
          <a:p>
            <a:pPr lvl="1"/>
            <a:r>
              <a:rPr lang="en-US" sz="3200" dirty="0">
                <a:latin typeface="Amasis MT Pro Black" panose="02040A04050005020304" pitchFamily="18" charset="0"/>
              </a:rPr>
              <a:t>Significant political statement</a:t>
            </a:r>
          </a:p>
          <a:p>
            <a:r>
              <a:rPr lang="en-US" sz="3200" dirty="0">
                <a:latin typeface="Amasis MT Pro Black" panose="02040A04050005020304" pitchFamily="18" charset="0"/>
              </a:rPr>
              <a:t>Take budgetary action</a:t>
            </a:r>
          </a:p>
          <a:p>
            <a:pPr lvl="1"/>
            <a:r>
              <a:rPr lang="en-US" sz="3200" dirty="0">
                <a:latin typeface="Amasis MT Pro Black" panose="02040A04050005020304" pitchFamily="18" charset="0"/>
              </a:rPr>
              <a:t>Raises significant practical issues</a:t>
            </a:r>
          </a:p>
        </p:txBody>
      </p:sp>
    </p:spTree>
    <p:extLst>
      <p:ext uri="{BB962C8B-B14F-4D97-AF65-F5344CB8AC3E}">
        <p14:creationId xmlns:p14="http://schemas.microsoft.com/office/powerpoint/2010/main" val="1874553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161589-F0F6-6C6C-9FA9-90755E6D6F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D3931-B0D9-99B0-E3B5-2475F1A48D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601740"/>
          </a:xfrm>
        </p:spPr>
        <p:txBody>
          <a:bodyPr>
            <a:normAutofit/>
          </a:bodyPr>
          <a:lstStyle/>
          <a:p>
            <a:r>
              <a:rPr lang="en-US" dirty="0">
                <a:latin typeface="Amasis MT Pro Black" panose="02040A04050005020304" pitchFamily="18" charset="0"/>
              </a:rPr>
              <a:t>WRAPPING IT UP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4CF461-29B8-FD3E-2489-7FA281CE5E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522839"/>
            <a:ext cx="9144000" cy="1212798"/>
          </a:xfrm>
        </p:spPr>
        <p:txBody>
          <a:bodyPr>
            <a:noAutofit/>
          </a:bodyPr>
          <a:lstStyle/>
          <a:p>
            <a:r>
              <a:rPr lang="en-US" sz="3200" b="1" dirty="0">
                <a:latin typeface="Amasis MT Pro Black" panose="02040A04050005020304" pitchFamily="18" charset="0"/>
              </a:rPr>
              <a:t>Controlling the Powers of Government</a:t>
            </a:r>
          </a:p>
        </p:txBody>
      </p:sp>
    </p:spTree>
    <p:extLst>
      <p:ext uri="{BB962C8B-B14F-4D97-AF65-F5344CB8AC3E}">
        <p14:creationId xmlns:p14="http://schemas.microsoft.com/office/powerpoint/2010/main" val="11980579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ADDCC-F60A-ACB1-2C50-CE5669005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cap="all" dirty="0">
                <a:latin typeface="Amasis MT Pro Black" panose="02040A04050005020304" pitchFamily="18" charset="0"/>
              </a:rPr>
              <a:t>Today’s class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820B5C-4A0E-154E-91CF-F657EE8208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masis MT Pro Black" panose="02040A04050005020304" pitchFamily="18" charset="0"/>
              </a:rPr>
              <a:t>A few more topics</a:t>
            </a:r>
          </a:p>
          <a:p>
            <a:pPr lvl="1"/>
            <a:r>
              <a:rPr lang="en-US" sz="2800" dirty="0">
                <a:latin typeface="Amasis MT Pro Black" panose="02040A04050005020304" pitchFamily="18" charset="0"/>
              </a:rPr>
              <a:t>Impeachment</a:t>
            </a:r>
          </a:p>
          <a:p>
            <a:pPr lvl="1"/>
            <a:r>
              <a:rPr lang="en-US" sz="2800" dirty="0">
                <a:latin typeface="Amasis MT Pro Black" panose="02040A04050005020304" pitchFamily="18" charset="0"/>
              </a:rPr>
              <a:t>Presidential term limits</a:t>
            </a:r>
          </a:p>
          <a:p>
            <a:pPr lvl="1"/>
            <a:r>
              <a:rPr lang="en-US" sz="2800" dirty="0">
                <a:latin typeface="Amasis MT Pro Black" panose="02040A04050005020304" pitchFamily="18" charset="0"/>
              </a:rPr>
              <a:t>Congressional procedures</a:t>
            </a:r>
          </a:p>
          <a:p>
            <a:pPr marL="457200" lvl="1" indent="0">
              <a:buNone/>
            </a:pPr>
            <a:endParaRPr lang="en-US" sz="2800" dirty="0">
              <a:latin typeface="Amasis MT Pro Black" panose="02040A04050005020304" pitchFamily="18" charset="0"/>
            </a:endParaRPr>
          </a:p>
          <a:p>
            <a:r>
              <a:rPr lang="en-US" sz="3200" dirty="0">
                <a:latin typeface="Amasis MT Pro Black" panose="02040A04050005020304" pitchFamily="18" charset="0"/>
              </a:rPr>
              <a:t>What should we do?</a:t>
            </a:r>
          </a:p>
        </p:txBody>
      </p:sp>
    </p:spTree>
    <p:extLst>
      <p:ext uri="{BB962C8B-B14F-4D97-AF65-F5344CB8AC3E}">
        <p14:creationId xmlns:p14="http://schemas.microsoft.com/office/powerpoint/2010/main" val="1544381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712174-C599-64D7-7200-5A04EDC8CD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BCA24-2B1C-0B19-C167-39C4DE840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cap="all" dirty="0">
                <a:latin typeface="Amasis MT Pro Black" panose="02040A04050005020304" pitchFamily="18" charset="0"/>
              </a:rPr>
              <a:t>IMPEACHMENT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FB905A-FFA4-2171-019F-F8DD30EFF9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>
                <a:latin typeface="Amasis MT Pro Black" panose="02040A04050005020304" pitchFamily="18" charset="0"/>
              </a:rPr>
              <a:t>Article II, § 4</a:t>
            </a:r>
          </a:p>
          <a:p>
            <a:r>
              <a:rPr lang="en-US" sz="3200" dirty="0">
                <a:latin typeface="Amasis MT Pro Black" panose="02040A04050005020304" pitchFamily="18" charset="0"/>
              </a:rPr>
              <a:t>The process:</a:t>
            </a:r>
          </a:p>
          <a:p>
            <a:endParaRPr lang="en-US" sz="3200" dirty="0">
              <a:latin typeface="Amasis MT Pro Black" panose="02040A04050005020304" pitchFamily="18" charset="0"/>
            </a:endParaRPr>
          </a:p>
          <a:p>
            <a:r>
              <a:rPr lang="en-US" sz="3200" dirty="0">
                <a:latin typeface="Amasis MT Pro Black" panose="02040A04050005020304" pitchFamily="18" charset="0"/>
              </a:rPr>
              <a:t>House impeaches</a:t>
            </a:r>
          </a:p>
          <a:p>
            <a:pPr lvl="1"/>
            <a:r>
              <a:rPr lang="en-US" sz="3200" dirty="0">
                <a:latin typeface="Amasis MT Pro Black" panose="02040A04050005020304" pitchFamily="18" charset="0"/>
              </a:rPr>
              <a:t>Files charges</a:t>
            </a:r>
          </a:p>
          <a:p>
            <a:pPr marL="457200" lvl="1" indent="0">
              <a:buNone/>
            </a:pPr>
            <a:endParaRPr lang="en-US" sz="3200" dirty="0">
              <a:latin typeface="Amasis MT Pro Black" panose="02040A04050005020304" pitchFamily="18" charset="0"/>
            </a:endParaRPr>
          </a:p>
          <a:p>
            <a:r>
              <a:rPr lang="en-US" sz="3200" dirty="0">
                <a:latin typeface="Amasis MT Pro Black" panose="02040A04050005020304" pitchFamily="18" charset="0"/>
              </a:rPr>
              <a:t>Senate holds trial</a:t>
            </a:r>
          </a:p>
          <a:p>
            <a:pPr lvl="1"/>
            <a:r>
              <a:rPr lang="en-US" sz="3200" dirty="0">
                <a:latin typeface="Amasis MT Pro Black" panose="02040A04050005020304" pitchFamily="18" charset="0"/>
              </a:rPr>
              <a:t>Two thirds required to convict</a:t>
            </a:r>
          </a:p>
        </p:txBody>
      </p:sp>
    </p:spTree>
    <p:extLst>
      <p:ext uri="{BB962C8B-B14F-4D97-AF65-F5344CB8AC3E}">
        <p14:creationId xmlns:p14="http://schemas.microsoft.com/office/powerpoint/2010/main" val="3720421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</TotalTime>
  <Words>813</Words>
  <Application>Microsoft Office PowerPoint</Application>
  <PresentationFormat>Widescreen</PresentationFormat>
  <Paragraphs>191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Amasis MT Pro Black</vt:lpstr>
      <vt:lpstr>Aptos</vt:lpstr>
      <vt:lpstr>Aptos Display</vt:lpstr>
      <vt:lpstr>Arial</vt:lpstr>
      <vt:lpstr>1_Office Theme</vt:lpstr>
      <vt:lpstr>BEFORE WE BEGIN WRAPPING IT UP</vt:lpstr>
      <vt:lpstr>Executive orders</vt:lpstr>
      <vt:lpstr>War powers</vt:lpstr>
      <vt:lpstr>War powers act</vt:lpstr>
      <vt:lpstr>War powers act</vt:lpstr>
      <vt:lpstr>War powers act</vt:lpstr>
      <vt:lpstr>WRAPPING IT UP</vt:lpstr>
      <vt:lpstr>Today’s class</vt:lpstr>
      <vt:lpstr>IMPEACHMENT OVERVIEW</vt:lpstr>
      <vt:lpstr>IMPEACHMENT</vt:lpstr>
      <vt:lpstr>IMPEACHMENT HISTORY</vt:lpstr>
      <vt:lpstr>IMPEACHMENT POLITICS</vt:lpstr>
      <vt:lpstr>PRESIDENTIAL TERM LIMITS</vt:lpstr>
      <vt:lpstr>PRESIDENTIAL TERM LIMITS</vt:lpstr>
      <vt:lpstr>Filibusters</vt:lpstr>
      <vt:lpstr>Filibuster effects</vt:lpstr>
      <vt:lpstr>the blue slip</vt:lpstr>
      <vt:lpstr>the blue slip effect</vt:lpstr>
      <vt:lpstr>THE ROTOR ACT</vt:lpstr>
      <vt:lpstr>THE ROTOR ACT</vt:lpstr>
      <vt:lpstr>THE ROTOR ACT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MINNESOTA</vt:lpstr>
      <vt:lpstr>ONE PERSON OR A MOVEMENT?</vt:lpstr>
      <vt:lpstr>DEMONSTRATIONS</vt:lpstr>
      <vt:lpstr>MORE PRACTICAL THOUGHTS</vt:lpstr>
      <vt:lpstr>FINAL THOUGHT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 Patrick Furman</dc:creator>
  <cp:lastModifiedBy>H Patrick Furman</cp:lastModifiedBy>
  <cp:revision>26</cp:revision>
  <dcterms:created xsi:type="dcterms:W3CDTF">2026-02-24T15:21:29Z</dcterms:created>
  <dcterms:modified xsi:type="dcterms:W3CDTF">2026-03-04T14:33:28Z</dcterms:modified>
</cp:coreProperties>
</file>