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9"/>
  </p:notesMasterIdLst>
  <p:handoutMasterIdLst>
    <p:handoutMasterId r:id="rId60"/>
  </p:handoutMasterIdLst>
  <p:sldIdLst>
    <p:sldId id="256" r:id="rId5"/>
    <p:sldId id="264" r:id="rId6"/>
    <p:sldId id="324" r:id="rId7"/>
    <p:sldId id="277" r:id="rId8"/>
    <p:sldId id="268" r:id="rId9"/>
    <p:sldId id="293" r:id="rId10"/>
    <p:sldId id="301" r:id="rId11"/>
    <p:sldId id="294" r:id="rId12"/>
    <p:sldId id="300" r:id="rId13"/>
    <p:sldId id="302" r:id="rId14"/>
    <p:sldId id="295" r:id="rId15"/>
    <p:sldId id="303" r:id="rId16"/>
    <p:sldId id="296" r:id="rId17"/>
    <p:sldId id="306" r:id="rId18"/>
    <p:sldId id="311" r:id="rId19"/>
    <p:sldId id="304" r:id="rId20"/>
    <p:sldId id="297" r:id="rId21"/>
    <p:sldId id="308" r:id="rId22"/>
    <p:sldId id="309" r:id="rId23"/>
    <p:sldId id="305" r:id="rId24"/>
    <p:sldId id="310" r:id="rId25"/>
    <p:sldId id="312" r:id="rId26"/>
    <p:sldId id="314" r:id="rId27"/>
    <p:sldId id="315" r:id="rId28"/>
    <p:sldId id="325" r:id="rId29"/>
    <p:sldId id="347" r:id="rId30"/>
    <p:sldId id="348" r:id="rId31"/>
    <p:sldId id="338" r:id="rId32"/>
    <p:sldId id="345" r:id="rId33"/>
    <p:sldId id="317" r:id="rId34"/>
    <p:sldId id="318" r:id="rId35"/>
    <p:sldId id="319" r:id="rId36"/>
    <p:sldId id="320" r:id="rId37"/>
    <p:sldId id="321" r:id="rId38"/>
    <p:sldId id="322" r:id="rId39"/>
    <p:sldId id="323" r:id="rId40"/>
    <p:sldId id="328" r:id="rId41"/>
    <p:sldId id="329" r:id="rId42"/>
    <p:sldId id="330" r:id="rId43"/>
    <p:sldId id="331" r:id="rId44"/>
    <p:sldId id="332" r:id="rId45"/>
    <p:sldId id="327" r:id="rId46"/>
    <p:sldId id="334" r:id="rId47"/>
    <p:sldId id="335" r:id="rId48"/>
    <p:sldId id="336" r:id="rId49"/>
    <p:sldId id="337" r:id="rId50"/>
    <p:sldId id="326" r:id="rId51"/>
    <p:sldId id="341" r:id="rId52"/>
    <p:sldId id="342" r:id="rId53"/>
    <p:sldId id="343" r:id="rId54"/>
    <p:sldId id="339" r:id="rId55"/>
    <p:sldId id="340" r:id="rId56"/>
    <p:sldId id="333" r:id="rId57"/>
    <p:sldId id="34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7E89C9-6FD3-412C-A01C-89B41C5BB801}">
          <p14:sldIdLst>
            <p14:sldId id="256"/>
            <p14:sldId id="264"/>
            <p14:sldId id="324"/>
            <p14:sldId id="277"/>
            <p14:sldId id="268"/>
            <p14:sldId id="293"/>
            <p14:sldId id="301"/>
            <p14:sldId id="294"/>
            <p14:sldId id="300"/>
            <p14:sldId id="302"/>
            <p14:sldId id="295"/>
            <p14:sldId id="303"/>
            <p14:sldId id="296"/>
            <p14:sldId id="306"/>
            <p14:sldId id="311"/>
            <p14:sldId id="304"/>
            <p14:sldId id="297"/>
            <p14:sldId id="308"/>
            <p14:sldId id="309"/>
            <p14:sldId id="305"/>
            <p14:sldId id="310"/>
            <p14:sldId id="312"/>
            <p14:sldId id="314"/>
            <p14:sldId id="315"/>
            <p14:sldId id="325"/>
            <p14:sldId id="347"/>
            <p14:sldId id="348"/>
            <p14:sldId id="338"/>
            <p14:sldId id="345"/>
            <p14:sldId id="317"/>
            <p14:sldId id="318"/>
            <p14:sldId id="319"/>
            <p14:sldId id="320"/>
            <p14:sldId id="321"/>
            <p14:sldId id="322"/>
            <p14:sldId id="323"/>
            <p14:sldId id="328"/>
            <p14:sldId id="329"/>
            <p14:sldId id="330"/>
            <p14:sldId id="331"/>
            <p14:sldId id="332"/>
            <p14:sldId id="327"/>
            <p14:sldId id="334"/>
            <p14:sldId id="335"/>
            <p14:sldId id="336"/>
            <p14:sldId id="337"/>
            <p14:sldId id="326"/>
            <p14:sldId id="341"/>
            <p14:sldId id="342"/>
            <p14:sldId id="343"/>
            <p14:sldId id="339"/>
            <p14:sldId id="340"/>
            <p14:sldId id="333"/>
            <p14:sldId id="344"/>
          </p14:sldIdLst>
        </p14:section>
        <p14:section name="Untitled Section" id="{CEC7490A-5BBC-4031-B2E3-E3597641D255}">
          <p14:sldIdLst/>
        </p14:section>
      </p14:sectionLst>
    </p:ex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4535C-C351-4A7B-9C4E-D6D61C6388D0}" v="23" dt="2026-02-19T17:59:43.558"/>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3204" autoAdjust="0"/>
  </p:normalViewPr>
  <p:slideViewPr>
    <p:cSldViewPr snapToGrid="0">
      <p:cViewPr varScale="1">
        <p:scale>
          <a:sx n="81" d="100"/>
          <a:sy n="81" d="100"/>
        </p:scale>
        <p:origin x="754" y="288"/>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14875"/>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Gray" userId="1041e85e12b28778" providerId="LiveId" clId="{2FE8AE8A-6515-49B0-8D9C-92C2655D897C}"/>
    <pc:docChg chg="undo custSel addSld delSld modSld sldOrd modSection">
      <pc:chgData name="Michael Gray" userId="1041e85e12b28778" providerId="LiveId" clId="{2FE8AE8A-6515-49B0-8D9C-92C2655D897C}" dt="2026-02-25T14:34:35.139" v="6782" actId="20577"/>
      <pc:docMkLst>
        <pc:docMk/>
      </pc:docMkLst>
      <pc:sldChg chg="modSp mod">
        <pc:chgData name="Michael Gray" userId="1041e85e12b28778" providerId="LiveId" clId="{2FE8AE8A-6515-49B0-8D9C-92C2655D897C}" dt="2026-02-18T14:08:19.716" v="5420" actId="20577"/>
        <pc:sldMkLst>
          <pc:docMk/>
          <pc:sldMk cId="1779145688" sldId="309"/>
        </pc:sldMkLst>
        <pc:spChg chg="mod">
          <ac:chgData name="Michael Gray" userId="1041e85e12b28778" providerId="LiveId" clId="{2FE8AE8A-6515-49B0-8D9C-92C2655D897C}" dt="2026-02-18T14:08:19.716" v="5420" actId="20577"/>
          <ac:spMkLst>
            <pc:docMk/>
            <pc:sldMk cId="1779145688" sldId="309"/>
            <ac:spMk id="3" creationId="{0125F5A8-861F-B610-CAA4-4CC01C53685C}"/>
          </ac:spMkLst>
        </pc:spChg>
      </pc:sldChg>
      <pc:sldChg chg="del ord">
        <pc:chgData name="Michael Gray" userId="1041e85e12b28778" providerId="LiveId" clId="{2FE8AE8A-6515-49B0-8D9C-92C2655D897C}" dt="2026-02-25T01:51:01.200" v="6743" actId="2696"/>
        <pc:sldMkLst>
          <pc:docMk/>
          <pc:sldMk cId="1749494161" sldId="316"/>
        </pc:sldMkLst>
      </pc:sldChg>
      <pc:sldChg chg="modSp mod">
        <pc:chgData name="Michael Gray" userId="1041e85e12b28778" providerId="LiveId" clId="{2FE8AE8A-6515-49B0-8D9C-92C2655D897C}" dt="2026-02-17T20:37:54.086" v="3092" actId="20577"/>
        <pc:sldMkLst>
          <pc:docMk/>
          <pc:sldMk cId="3441800495" sldId="319"/>
        </pc:sldMkLst>
        <pc:spChg chg="mod">
          <ac:chgData name="Michael Gray" userId="1041e85e12b28778" providerId="LiveId" clId="{2FE8AE8A-6515-49B0-8D9C-92C2655D897C}" dt="2026-02-17T20:37:54.086" v="3092" actId="20577"/>
          <ac:spMkLst>
            <pc:docMk/>
            <pc:sldMk cId="3441800495" sldId="319"/>
            <ac:spMk id="3" creationId="{7B302844-D3F8-E7DB-98ED-B01408489F55}"/>
          </ac:spMkLst>
        </pc:spChg>
      </pc:sldChg>
      <pc:sldChg chg="modSp mod">
        <pc:chgData name="Michael Gray" userId="1041e85e12b28778" providerId="LiveId" clId="{2FE8AE8A-6515-49B0-8D9C-92C2655D897C}" dt="2026-02-17T20:39:28.053" v="3223" actId="20577"/>
        <pc:sldMkLst>
          <pc:docMk/>
          <pc:sldMk cId="2316011647" sldId="320"/>
        </pc:sldMkLst>
        <pc:spChg chg="mod">
          <ac:chgData name="Michael Gray" userId="1041e85e12b28778" providerId="LiveId" clId="{2FE8AE8A-6515-49B0-8D9C-92C2655D897C}" dt="2026-02-17T20:39:28.053" v="3223" actId="20577"/>
          <ac:spMkLst>
            <pc:docMk/>
            <pc:sldMk cId="2316011647" sldId="320"/>
            <ac:spMk id="3" creationId="{56BE943A-6276-96F5-15DE-567FD688A9C7}"/>
          </ac:spMkLst>
        </pc:spChg>
      </pc:sldChg>
      <pc:sldChg chg="addSp modSp new mod ord">
        <pc:chgData name="Michael Gray" userId="1041e85e12b28778" providerId="LiveId" clId="{2FE8AE8A-6515-49B0-8D9C-92C2655D897C}" dt="2026-02-18T14:10:47.247" v="5422"/>
        <pc:sldMkLst>
          <pc:docMk/>
          <pc:sldMk cId="3885761350" sldId="326"/>
        </pc:sldMkLst>
        <pc:spChg chg="mod">
          <ac:chgData name="Michael Gray" userId="1041e85e12b28778" providerId="LiveId" clId="{2FE8AE8A-6515-49B0-8D9C-92C2655D897C}" dt="2026-02-17T21:14:59.553" v="4346" actId="20577"/>
          <ac:spMkLst>
            <pc:docMk/>
            <pc:sldMk cId="3885761350" sldId="326"/>
            <ac:spMk id="2" creationId="{ABB4911E-0826-D8B5-39C4-09B1EFFBC3CC}"/>
          </ac:spMkLst>
        </pc:spChg>
        <pc:spChg chg="mod">
          <ac:chgData name="Michael Gray" userId="1041e85e12b28778" providerId="LiveId" clId="{2FE8AE8A-6515-49B0-8D9C-92C2655D897C}" dt="2026-02-17T01:25:36.080" v="2134" actId="27636"/>
          <ac:spMkLst>
            <pc:docMk/>
            <pc:sldMk cId="3885761350" sldId="326"/>
            <ac:spMk id="3" creationId="{1937C62B-205F-CA8A-48C6-7D5248C8070E}"/>
          </ac:spMkLst>
        </pc:spChg>
        <pc:spChg chg="add mod">
          <ac:chgData name="Michael Gray" userId="1041e85e12b28778" providerId="LiveId" clId="{2FE8AE8A-6515-49B0-8D9C-92C2655D897C}" dt="2026-02-17T01:24:23.226" v="1083" actId="20577"/>
          <ac:spMkLst>
            <pc:docMk/>
            <pc:sldMk cId="3885761350" sldId="326"/>
            <ac:spMk id="5" creationId="{2B056243-B8F5-DCAF-61C8-53B9FA9F787E}"/>
          </ac:spMkLst>
        </pc:spChg>
        <pc:spChg chg="add mod">
          <ac:chgData name="Michael Gray" userId="1041e85e12b28778" providerId="LiveId" clId="{2FE8AE8A-6515-49B0-8D9C-92C2655D897C}" dt="2026-02-17T01:25:16.970" v="2131" actId="20577"/>
          <ac:spMkLst>
            <pc:docMk/>
            <pc:sldMk cId="3885761350" sldId="326"/>
            <ac:spMk id="6" creationId="{1A5222D0-FBCD-4D7E-1D24-19AAB6C0E1F5}"/>
          </ac:spMkLst>
        </pc:spChg>
      </pc:sldChg>
      <pc:sldChg chg="addSp delSp modSp new mod ord">
        <pc:chgData name="Michael Gray" userId="1041e85e12b28778" providerId="LiveId" clId="{2FE8AE8A-6515-49B0-8D9C-92C2655D897C}" dt="2026-02-18T14:10:47.247" v="5422"/>
        <pc:sldMkLst>
          <pc:docMk/>
          <pc:sldMk cId="3912933568" sldId="327"/>
        </pc:sldMkLst>
        <pc:spChg chg="mod">
          <ac:chgData name="Michael Gray" userId="1041e85e12b28778" providerId="LiveId" clId="{2FE8AE8A-6515-49B0-8D9C-92C2655D897C}" dt="2026-02-17T20:04:13.970" v="2195" actId="20577"/>
          <ac:spMkLst>
            <pc:docMk/>
            <pc:sldMk cId="3912933568" sldId="327"/>
            <ac:spMk id="2" creationId="{FC334AFA-B7C5-22BE-8B0E-9CAEC406DEB2}"/>
          </ac:spMkLst>
        </pc:spChg>
        <pc:picChg chg="add mod">
          <ac:chgData name="Michael Gray" userId="1041e85e12b28778" providerId="LiveId" clId="{2FE8AE8A-6515-49B0-8D9C-92C2655D897C}" dt="2026-02-17T20:03:22.010" v="2138"/>
          <ac:picMkLst>
            <pc:docMk/>
            <pc:sldMk cId="3912933568" sldId="327"/>
            <ac:picMk id="1026" creationId="{C846DE52-9FE3-7A72-7163-2D6B08D2227A}"/>
          </ac:picMkLst>
        </pc:picChg>
      </pc:sldChg>
      <pc:sldChg chg="addSp delSp modSp new mod">
        <pc:chgData name="Michael Gray" userId="1041e85e12b28778" providerId="LiveId" clId="{2FE8AE8A-6515-49B0-8D9C-92C2655D897C}" dt="2026-02-17T20:23:24.002" v="2558" actId="20577"/>
        <pc:sldMkLst>
          <pc:docMk/>
          <pc:sldMk cId="2349799787" sldId="328"/>
        </pc:sldMkLst>
        <pc:spChg chg="mod">
          <ac:chgData name="Michael Gray" userId="1041e85e12b28778" providerId="LiveId" clId="{2FE8AE8A-6515-49B0-8D9C-92C2655D897C}" dt="2026-02-17T20:18:35.994" v="2235" actId="20577"/>
          <ac:spMkLst>
            <pc:docMk/>
            <pc:sldMk cId="2349799787" sldId="328"/>
            <ac:spMk id="2" creationId="{1A19917C-67C3-5C56-F147-0D312EF98495}"/>
          </ac:spMkLst>
        </pc:spChg>
        <pc:spChg chg="mod">
          <ac:chgData name="Michael Gray" userId="1041e85e12b28778" providerId="LiveId" clId="{2FE8AE8A-6515-49B0-8D9C-92C2655D897C}" dt="2026-02-17T20:23:24.002" v="2558" actId="20577"/>
          <ac:spMkLst>
            <pc:docMk/>
            <pc:sldMk cId="2349799787" sldId="328"/>
            <ac:spMk id="3" creationId="{1D15D30B-298A-E339-42DE-C8B254A191BD}"/>
          </ac:spMkLst>
        </pc:spChg>
        <pc:picChg chg="add">
          <ac:chgData name="Michael Gray" userId="1041e85e12b28778" providerId="LiveId" clId="{2FE8AE8A-6515-49B0-8D9C-92C2655D897C}" dt="2026-02-17T20:17:26.032" v="2201"/>
          <ac:picMkLst>
            <pc:docMk/>
            <pc:sldMk cId="2349799787" sldId="328"/>
            <ac:picMk id="2050" creationId="{D9D6D2B1-67EC-958F-2C09-202D7F568446}"/>
          </ac:picMkLst>
        </pc:picChg>
        <pc:picChg chg="add">
          <ac:chgData name="Michael Gray" userId="1041e85e12b28778" providerId="LiveId" clId="{2FE8AE8A-6515-49B0-8D9C-92C2655D897C}" dt="2026-02-17T20:17:26.032" v="2201"/>
          <ac:picMkLst>
            <pc:docMk/>
            <pc:sldMk cId="2349799787" sldId="328"/>
            <ac:picMk id="2051" creationId="{0E1CB708-8D47-7F50-B4BF-A74937043E21}"/>
          </ac:picMkLst>
        </pc:picChg>
      </pc:sldChg>
      <pc:sldChg chg="modSp new mod">
        <pc:chgData name="Michael Gray" userId="1041e85e12b28778" providerId="LiveId" clId="{2FE8AE8A-6515-49B0-8D9C-92C2655D897C}" dt="2026-02-25T01:49:53.423" v="6742" actId="20577"/>
        <pc:sldMkLst>
          <pc:docMk/>
          <pc:sldMk cId="4217499212" sldId="329"/>
        </pc:sldMkLst>
        <pc:spChg chg="mod">
          <ac:chgData name="Michael Gray" userId="1041e85e12b28778" providerId="LiveId" clId="{2FE8AE8A-6515-49B0-8D9C-92C2655D897C}" dt="2026-02-17T20:20:15.902" v="2251" actId="20577"/>
          <ac:spMkLst>
            <pc:docMk/>
            <pc:sldMk cId="4217499212" sldId="329"/>
            <ac:spMk id="2" creationId="{1836F3BF-3E30-9977-BF4F-C8D5B7AB3AD9}"/>
          </ac:spMkLst>
        </pc:spChg>
        <pc:spChg chg="mod">
          <ac:chgData name="Michael Gray" userId="1041e85e12b28778" providerId="LiveId" clId="{2FE8AE8A-6515-49B0-8D9C-92C2655D897C}" dt="2026-02-25T01:49:53.423" v="6742" actId="20577"/>
          <ac:spMkLst>
            <pc:docMk/>
            <pc:sldMk cId="4217499212" sldId="329"/>
            <ac:spMk id="3" creationId="{596B0BB6-EFA4-4FC0-FF57-4C4B376A11B7}"/>
          </ac:spMkLst>
        </pc:spChg>
      </pc:sldChg>
      <pc:sldChg chg="modSp new mod">
        <pc:chgData name="Michael Gray" userId="1041e85e12b28778" providerId="LiveId" clId="{2FE8AE8A-6515-49B0-8D9C-92C2655D897C}" dt="2026-02-17T20:27:38.398" v="2650" actId="20577"/>
        <pc:sldMkLst>
          <pc:docMk/>
          <pc:sldMk cId="1587260157" sldId="330"/>
        </pc:sldMkLst>
        <pc:spChg chg="mod">
          <ac:chgData name="Michael Gray" userId="1041e85e12b28778" providerId="LiveId" clId="{2FE8AE8A-6515-49B0-8D9C-92C2655D897C}" dt="2026-02-17T20:26:52.611" v="2572" actId="20577"/>
          <ac:spMkLst>
            <pc:docMk/>
            <pc:sldMk cId="1587260157" sldId="330"/>
            <ac:spMk id="2" creationId="{7FEBA3B1-1BDD-A2DE-C7EF-DF04FE747713}"/>
          </ac:spMkLst>
        </pc:spChg>
        <pc:spChg chg="mod">
          <ac:chgData name="Michael Gray" userId="1041e85e12b28778" providerId="LiveId" clId="{2FE8AE8A-6515-49B0-8D9C-92C2655D897C}" dt="2026-02-17T20:27:38.398" v="2650" actId="20577"/>
          <ac:spMkLst>
            <pc:docMk/>
            <pc:sldMk cId="1587260157" sldId="330"/>
            <ac:spMk id="3" creationId="{95236DAD-CC8E-7A77-EFC0-EC47FF8F5015}"/>
          </ac:spMkLst>
        </pc:spChg>
      </pc:sldChg>
      <pc:sldChg chg="modSp new mod">
        <pc:chgData name="Michael Gray" userId="1041e85e12b28778" providerId="LiveId" clId="{2FE8AE8A-6515-49B0-8D9C-92C2655D897C}" dt="2026-02-17T20:28:47.345" v="2688" actId="27636"/>
        <pc:sldMkLst>
          <pc:docMk/>
          <pc:sldMk cId="2352053492" sldId="331"/>
        </pc:sldMkLst>
        <pc:spChg chg="mod">
          <ac:chgData name="Michael Gray" userId="1041e85e12b28778" providerId="LiveId" clId="{2FE8AE8A-6515-49B0-8D9C-92C2655D897C}" dt="2026-02-17T20:28:42.693" v="2685" actId="20577"/>
          <ac:spMkLst>
            <pc:docMk/>
            <pc:sldMk cId="2352053492" sldId="331"/>
            <ac:spMk id="2" creationId="{925E206A-08F9-B28F-022F-1FAD1F39E60A}"/>
          </ac:spMkLst>
        </pc:spChg>
        <pc:spChg chg="mod">
          <ac:chgData name="Michael Gray" userId="1041e85e12b28778" providerId="LiveId" clId="{2FE8AE8A-6515-49B0-8D9C-92C2655D897C}" dt="2026-02-17T20:28:47.345" v="2688" actId="27636"/>
          <ac:spMkLst>
            <pc:docMk/>
            <pc:sldMk cId="2352053492" sldId="331"/>
            <ac:spMk id="3" creationId="{EACAA2C6-5254-5CE6-52CB-9172FC53D6A6}"/>
          </ac:spMkLst>
        </pc:spChg>
      </pc:sldChg>
      <pc:sldChg chg="modSp new mod ord">
        <pc:chgData name="Michael Gray" userId="1041e85e12b28778" providerId="LiveId" clId="{2FE8AE8A-6515-49B0-8D9C-92C2655D897C}" dt="2026-02-17T20:35:55.855" v="3070"/>
        <pc:sldMkLst>
          <pc:docMk/>
          <pc:sldMk cId="280290019" sldId="332"/>
        </pc:sldMkLst>
        <pc:spChg chg="mod">
          <ac:chgData name="Michael Gray" userId="1041e85e12b28778" providerId="LiveId" clId="{2FE8AE8A-6515-49B0-8D9C-92C2655D897C}" dt="2026-02-17T20:30:48.624" v="2768" actId="20577"/>
          <ac:spMkLst>
            <pc:docMk/>
            <pc:sldMk cId="280290019" sldId="332"/>
            <ac:spMk id="2" creationId="{0A529631-5BBD-788F-EEE3-B3C36BC820D1}"/>
          </ac:spMkLst>
        </pc:spChg>
        <pc:spChg chg="mod">
          <ac:chgData name="Michael Gray" userId="1041e85e12b28778" providerId="LiveId" clId="{2FE8AE8A-6515-49B0-8D9C-92C2655D897C}" dt="2026-02-17T20:35:27.890" v="3066" actId="313"/>
          <ac:spMkLst>
            <pc:docMk/>
            <pc:sldMk cId="280290019" sldId="332"/>
            <ac:spMk id="3" creationId="{2D40320A-71F7-57B6-7A78-C93AF9927148}"/>
          </ac:spMkLst>
        </pc:spChg>
      </pc:sldChg>
      <pc:sldChg chg="modSp new mod ord">
        <pc:chgData name="Michael Gray" userId="1041e85e12b28778" providerId="LiveId" clId="{2FE8AE8A-6515-49B0-8D9C-92C2655D897C}" dt="2026-02-18T14:14:35.531" v="5431"/>
        <pc:sldMkLst>
          <pc:docMk/>
          <pc:sldMk cId="3713436771" sldId="333"/>
        </pc:sldMkLst>
        <pc:spChg chg="mod">
          <ac:chgData name="Michael Gray" userId="1041e85e12b28778" providerId="LiveId" clId="{2FE8AE8A-6515-49B0-8D9C-92C2655D897C}" dt="2026-02-17T20:46:13.181" v="3283" actId="20577"/>
          <ac:spMkLst>
            <pc:docMk/>
            <pc:sldMk cId="3713436771" sldId="333"/>
            <ac:spMk id="2" creationId="{08317C94-D680-96CA-82A9-6D8AFD274E1C}"/>
          </ac:spMkLst>
        </pc:spChg>
        <pc:spChg chg="mod">
          <ac:chgData name="Michael Gray" userId="1041e85e12b28778" providerId="LiveId" clId="{2FE8AE8A-6515-49B0-8D9C-92C2655D897C}" dt="2026-02-17T20:48:49.175" v="3387" actId="6549"/>
          <ac:spMkLst>
            <pc:docMk/>
            <pc:sldMk cId="3713436771" sldId="333"/>
            <ac:spMk id="3" creationId="{18F0230C-072F-008A-D01A-EB34F6ABA658}"/>
          </ac:spMkLst>
        </pc:spChg>
      </pc:sldChg>
      <pc:sldChg chg="addSp delSp modSp new mod ord">
        <pc:chgData name="Michael Gray" userId="1041e85e12b28778" providerId="LiveId" clId="{2FE8AE8A-6515-49B0-8D9C-92C2655D897C}" dt="2026-02-25T14:34:35.139" v="6782" actId="20577"/>
        <pc:sldMkLst>
          <pc:docMk/>
          <pc:sldMk cId="1473563320" sldId="334"/>
        </pc:sldMkLst>
        <pc:spChg chg="mod">
          <ac:chgData name="Michael Gray" userId="1041e85e12b28778" providerId="LiveId" clId="{2FE8AE8A-6515-49B0-8D9C-92C2655D897C}" dt="2026-02-17T20:50:03.368" v="3418" actId="20577"/>
          <ac:spMkLst>
            <pc:docMk/>
            <pc:sldMk cId="1473563320" sldId="334"/>
            <ac:spMk id="2" creationId="{CE0DC37F-6E98-4DEB-9ADB-D4B579540356}"/>
          </ac:spMkLst>
        </pc:spChg>
        <pc:spChg chg="mod">
          <ac:chgData name="Michael Gray" userId="1041e85e12b28778" providerId="LiveId" clId="{2FE8AE8A-6515-49B0-8D9C-92C2655D897C}" dt="2026-02-25T14:34:35.139" v="6782" actId="20577"/>
          <ac:spMkLst>
            <pc:docMk/>
            <pc:sldMk cId="1473563320" sldId="334"/>
            <ac:spMk id="3" creationId="{232BA26F-D423-1208-2841-E0422ECCF15D}"/>
          </ac:spMkLst>
        </pc:spChg>
      </pc:sldChg>
      <pc:sldChg chg="addSp delSp modSp new mod ord">
        <pc:chgData name="Michael Gray" userId="1041e85e12b28778" providerId="LiveId" clId="{2FE8AE8A-6515-49B0-8D9C-92C2655D897C}" dt="2026-02-18T14:10:47.247" v="5422"/>
        <pc:sldMkLst>
          <pc:docMk/>
          <pc:sldMk cId="8240266" sldId="335"/>
        </pc:sldMkLst>
        <pc:spChg chg="mod">
          <ac:chgData name="Michael Gray" userId="1041e85e12b28778" providerId="LiveId" clId="{2FE8AE8A-6515-49B0-8D9C-92C2655D897C}" dt="2026-02-17T20:52:44.985" v="3516" actId="20577"/>
          <ac:spMkLst>
            <pc:docMk/>
            <pc:sldMk cId="8240266" sldId="335"/>
            <ac:spMk id="2" creationId="{20244F08-8824-1B52-934C-C7E6E71B6069}"/>
          </ac:spMkLst>
        </pc:spChg>
        <pc:picChg chg="add mod">
          <ac:chgData name="Michael Gray" userId="1041e85e12b28778" providerId="LiveId" clId="{2FE8AE8A-6515-49B0-8D9C-92C2655D897C}" dt="2026-02-17T21:16:00.477" v="4349" actId="14100"/>
          <ac:picMkLst>
            <pc:docMk/>
            <pc:sldMk cId="8240266" sldId="335"/>
            <ac:picMk id="3074" creationId="{EB61C53F-7E77-163C-BB36-C17F4A7B3795}"/>
          </ac:picMkLst>
        </pc:picChg>
      </pc:sldChg>
      <pc:sldChg chg="addSp delSp modSp new mod ord modClrScheme chgLayout">
        <pc:chgData name="Michael Gray" userId="1041e85e12b28778" providerId="LiveId" clId="{2FE8AE8A-6515-49B0-8D9C-92C2655D897C}" dt="2026-02-18T14:10:47.247" v="5422"/>
        <pc:sldMkLst>
          <pc:docMk/>
          <pc:sldMk cId="1259411518" sldId="336"/>
        </pc:sldMkLst>
        <pc:spChg chg="mod">
          <ac:chgData name="Michael Gray" userId="1041e85e12b28778" providerId="LiveId" clId="{2FE8AE8A-6515-49B0-8D9C-92C2655D897C}" dt="2026-02-17T21:00:52.213" v="3598" actId="26606"/>
          <ac:spMkLst>
            <pc:docMk/>
            <pc:sldMk cId="1259411518" sldId="336"/>
            <ac:spMk id="2" creationId="{153E46B4-68D4-CAA2-531A-02C97B455AEE}"/>
          </ac:spMkLst>
        </pc:spChg>
        <pc:spChg chg="mod">
          <ac:chgData name="Michael Gray" userId="1041e85e12b28778" providerId="LiveId" clId="{2FE8AE8A-6515-49B0-8D9C-92C2655D897C}" dt="2026-02-17T21:00:52.213" v="3598" actId="26606"/>
          <ac:spMkLst>
            <pc:docMk/>
            <pc:sldMk cId="1259411518" sldId="336"/>
            <ac:spMk id="4" creationId="{3396581F-BA43-F23C-EE91-1E151D81877B}"/>
          </ac:spMkLst>
        </pc:spChg>
        <pc:picChg chg="add mod">
          <ac:chgData name="Michael Gray" userId="1041e85e12b28778" providerId="LiveId" clId="{2FE8AE8A-6515-49B0-8D9C-92C2655D897C}" dt="2026-02-17T21:00:52.213" v="3598" actId="26606"/>
          <ac:picMkLst>
            <pc:docMk/>
            <pc:sldMk cId="1259411518" sldId="336"/>
            <ac:picMk id="4098" creationId="{CAF63378-3D19-38FC-BC20-8A7801761FBA}"/>
          </ac:picMkLst>
        </pc:picChg>
      </pc:sldChg>
      <pc:sldChg chg="modSp new mod ord">
        <pc:chgData name="Michael Gray" userId="1041e85e12b28778" providerId="LiveId" clId="{2FE8AE8A-6515-49B0-8D9C-92C2655D897C}" dt="2026-02-18T14:10:47.247" v="5422"/>
        <pc:sldMkLst>
          <pc:docMk/>
          <pc:sldMk cId="4263563388" sldId="337"/>
        </pc:sldMkLst>
        <pc:spChg chg="mod">
          <ac:chgData name="Michael Gray" userId="1041e85e12b28778" providerId="LiveId" clId="{2FE8AE8A-6515-49B0-8D9C-92C2655D897C}" dt="2026-02-17T21:01:28.976" v="3636" actId="20577"/>
          <ac:spMkLst>
            <pc:docMk/>
            <pc:sldMk cId="4263563388" sldId="337"/>
            <ac:spMk id="2" creationId="{F25F84D6-B2F1-4EE8-043E-6F841F420DE1}"/>
          </ac:spMkLst>
        </pc:spChg>
        <pc:spChg chg="mod">
          <ac:chgData name="Michael Gray" userId="1041e85e12b28778" providerId="LiveId" clId="{2FE8AE8A-6515-49B0-8D9C-92C2655D897C}" dt="2026-02-17T21:03:30.753" v="3650" actId="20577"/>
          <ac:spMkLst>
            <pc:docMk/>
            <pc:sldMk cId="4263563388" sldId="337"/>
            <ac:spMk id="3" creationId="{70E7C701-38A2-21AC-779A-071A77D3739B}"/>
          </ac:spMkLst>
        </pc:spChg>
      </pc:sldChg>
      <pc:sldChg chg="addSp delSp modSp new mod ord">
        <pc:chgData name="Michael Gray" userId="1041e85e12b28778" providerId="LiveId" clId="{2FE8AE8A-6515-49B0-8D9C-92C2655D897C}" dt="2026-02-25T01:47:52.963" v="6728"/>
        <pc:sldMkLst>
          <pc:docMk/>
          <pc:sldMk cId="2388733769" sldId="338"/>
        </pc:sldMkLst>
        <pc:spChg chg="mod">
          <ac:chgData name="Michael Gray" userId="1041e85e12b28778" providerId="LiveId" clId="{2FE8AE8A-6515-49B0-8D9C-92C2655D897C}" dt="2026-02-17T21:04:35.621" v="3678" actId="20577"/>
          <ac:spMkLst>
            <pc:docMk/>
            <pc:sldMk cId="2388733769" sldId="338"/>
            <ac:spMk id="2" creationId="{62D479C6-8DB8-A9FA-EA03-1A6B9D5A179C}"/>
          </ac:spMkLst>
        </pc:spChg>
        <pc:picChg chg="add mod">
          <ac:chgData name="Michael Gray" userId="1041e85e12b28778" providerId="LiveId" clId="{2FE8AE8A-6515-49B0-8D9C-92C2655D897C}" dt="2026-02-17T21:15:50.352" v="4348" actId="14100"/>
          <ac:picMkLst>
            <pc:docMk/>
            <pc:sldMk cId="2388733769" sldId="338"/>
            <ac:picMk id="5122" creationId="{682F02FF-F881-C25C-6706-1B4FD0179583}"/>
          </ac:picMkLst>
        </pc:picChg>
      </pc:sldChg>
      <pc:sldChg chg="modSp new mod ord">
        <pc:chgData name="Michael Gray" userId="1041e85e12b28778" providerId="LiveId" clId="{2FE8AE8A-6515-49B0-8D9C-92C2655D897C}" dt="2026-02-18T14:10:47.247" v="5422"/>
        <pc:sldMkLst>
          <pc:docMk/>
          <pc:sldMk cId="3961759011" sldId="339"/>
        </pc:sldMkLst>
        <pc:spChg chg="mod">
          <ac:chgData name="Michael Gray" userId="1041e85e12b28778" providerId="LiveId" clId="{2FE8AE8A-6515-49B0-8D9C-92C2655D897C}" dt="2026-02-17T21:06:41.001" v="3722" actId="20577"/>
          <ac:spMkLst>
            <pc:docMk/>
            <pc:sldMk cId="3961759011" sldId="339"/>
            <ac:spMk id="2" creationId="{530A1377-2FD8-CBEA-AD62-D62246AC2018}"/>
          </ac:spMkLst>
        </pc:spChg>
        <pc:spChg chg="mod">
          <ac:chgData name="Michael Gray" userId="1041e85e12b28778" providerId="LiveId" clId="{2FE8AE8A-6515-49B0-8D9C-92C2655D897C}" dt="2026-02-17T21:07:21.501" v="3738" actId="20577"/>
          <ac:spMkLst>
            <pc:docMk/>
            <pc:sldMk cId="3961759011" sldId="339"/>
            <ac:spMk id="3" creationId="{8EA692ED-CF6F-DB30-8023-D1FD6E82966C}"/>
          </ac:spMkLst>
        </pc:spChg>
      </pc:sldChg>
      <pc:sldChg chg="modSp new mod ord">
        <pc:chgData name="Michael Gray" userId="1041e85e12b28778" providerId="LiveId" clId="{2FE8AE8A-6515-49B0-8D9C-92C2655D897C}" dt="2026-02-18T14:10:47.247" v="5422"/>
        <pc:sldMkLst>
          <pc:docMk/>
          <pc:sldMk cId="3646585490" sldId="340"/>
        </pc:sldMkLst>
        <pc:spChg chg="mod">
          <ac:chgData name="Michael Gray" userId="1041e85e12b28778" providerId="LiveId" clId="{2FE8AE8A-6515-49B0-8D9C-92C2655D897C}" dt="2026-02-17T21:08:14.537" v="3779" actId="20577"/>
          <ac:spMkLst>
            <pc:docMk/>
            <pc:sldMk cId="3646585490" sldId="340"/>
            <ac:spMk id="2" creationId="{B329B894-9111-FF18-1F3A-D5CE9E354215}"/>
          </ac:spMkLst>
        </pc:spChg>
        <pc:spChg chg="mod">
          <ac:chgData name="Michael Gray" userId="1041e85e12b28778" providerId="LiveId" clId="{2FE8AE8A-6515-49B0-8D9C-92C2655D897C}" dt="2026-02-17T21:38:04.603" v="5137" actId="20577"/>
          <ac:spMkLst>
            <pc:docMk/>
            <pc:sldMk cId="3646585490" sldId="340"/>
            <ac:spMk id="3" creationId="{91C934E5-E3A2-A692-3352-6F72C4C56505}"/>
          </ac:spMkLst>
        </pc:spChg>
      </pc:sldChg>
      <pc:sldChg chg="modSp new mod ord">
        <pc:chgData name="Michael Gray" userId="1041e85e12b28778" providerId="LiveId" clId="{2FE8AE8A-6515-49B0-8D9C-92C2655D897C}" dt="2026-02-18T14:10:47.247" v="5422"/>
        <pc:sldMkLst>
          <pc:docMk/>
          <pc:sldMk cId="1125356123" sldId="341"/>
        </pc:sldMkLst>
        <pc:spChg chg="mod">
          <ac:chgData name="Michael Gray" userId="1041e85e12b28778" providerId="LiveId" clId="{2FE8AE8A-6515-49B0-8D9C-92C2655D897C}" dt="2026-02-17T21:18:48.604" v="4383" actId="20577"/>
          <ac:spMkLst>
            <pc:docMk/>
            <pc:sldMk cId="1125356123" sldId="341"/>
            <ac:spMk id="2" creationId="{D509AB5D-807E-B063-B1D2-82521150B1C7}"/>
          </ac:spMkLst>
        </pc:spChg>
        <pc:spChg chg="mod">
          <ac:chgData name="Michael Gray" userId="1041e85e12b28778" providerId="LiveId" clId="{2FE8AE8A-6515-49B0-8D9C-92C2655D897C}" dt="2026-02-17T21:25:10.855" v="4762" actId="20577"/>
          <ac:spMkLst>
            <pc:docMk/>
            <pc:sldMk cId="1125356123" sldId="341"/>
            <ac:spMk id="3" creationId="{ED1AB58E-4F10-B02F-D3A5-FEAF3612E86E}"/>
          </ac:spMkLst>
        </pc:spChg>
      </pc:sldChg>
      <pc:sldChg chg="modSp new mod ord">
        <pc:chgData name="Michael Gray" userId="1041e85e12b28778" providerId="LiveId" clId="{2FE8AE8A-6515-49B0-8D9C-92C2655D897C}" dt="2026-02-18T14:10:47.247" v="5422"/>
        <pc:sldMkLst>
          <pc:docMk/>
          <pc:sldMk cId="3833907166" sldId="342"/>
        </pc:sldMkLst>
        <pc:spChg chg="mod">
          <ac:chgData name="Michael Gray" userId="1041e85e12b28778" providerId="LiveId" clId="{2FE8AE8A-6515-49B0-8D9C-92C2655D897C}" dt="2026-02-17T21:25:39.786" v="4778" actId="20577"/>
          <ac:spMkLst>
            <pc:docMk/>
            <pc:sldMk cId="3833907166" sldId="342"/>
            <ac:spMk id="2" creationId="{04FF420F-2639-061F-9FBF-911C16140F26}"/>
          </ac:spMkLst>
        </pc:spChg>
        <pc:spChg chg="mod">
          <ac:chgData name="Michael Gray" userId="1041e85e12b28778" providerId="LiveId" clId="{2FE8AE8A-6515-49B0-8D9C-92C2655D897C}" dt="2026-02-17T21:25:53.758" v="4779" actId="14100"/>
          <ac:spMkLst>
            <pc:docMk/>
            <pc:sldMk cId="3833907166" sldId="342"/>
            <ac:spMk id="3" creationId="{68606FD9-9A52-302D-0B6C-A74492CBEC9E}"/>
          </ac:spMkLst>
        </pc:spChg>
      </pc:sldChg>
      <pc:sldChg chg="modSp new mod ord">
        <pc:chgData name="Michael Gray" userId="1041e85e12b28778" providerId="LiveId" clId="{2FE8AE8A-6515-49B0-8D9C-92C2655D897C}" dt="2026-02-18T14:13:32.684" v="5429" actId="20577"/>
        <pc:sldMkLst>
          <pc:docMk/>
          <pc:sldMk cId="1446037479" sldId="343"/>
        </pc:sldMkLst>
        <pc:spChg chg="mod">
          <ac:chgData name="Michael Gray" userId="1041e85e12b28778" providerId="LiveId" clId="{2FE8AE8A-6515-49B0-8D9C-92C2655D897C}" dt="2026-02-17T21:27:37.222" v="4815" actId="20577"/>
          <ac:spMkLst>
            <pc:docMk/>
            <pc:sldMk cId="1446037479" sldId="343"/>
            <ac:spMk id="2" creationId="{6650BA9E-2F43-03AF-D7E5-4F1C987280DA}"/>
          </ac:spMkLst>
        </pc:spChg>
        <pc:spChg chg="mod">
          <ac:chgData name="Michael Gray" userId="1041e85e12b28778" providerId="LiveId" clId="{2FE8AE8A-6515-49B0-8D9C-92C2655D897C}" dt="2026-02-18T14:13:32.684" v="5429" actId="20577"/>
          <ac:spMkLst>
            <pc:docMk/>
            <pc:sldMk cId="1446037479" sldId="343"/>
            <ac:spMk id="3" creationId="{F4368757-C2BB-4FD6-61C3-D86080EB48AA}"/>
          </ac:spMkLst>
        </pc:spChg>
      </pc:sldChg>
      <pc:sldChg chg="modSp new mod ord">
        <pc:chgData name="Michael Gray" userId="1041e85e12b28778" providerId="LiveId" clId="{2FE8AE8A-6515-49B0-8D9C-92C2655D897C}" dt="2026-02-18T14:10:47.247" v="5422"/>
        <pc:sldMkLst>
          <pc:docMk/>
          <pc:sldMk cId="2861848703" sldId="344"/>
        </pc:sldMkLst>
        <pc:spChg chg="mod">
          <ac:chgData name="Michael Gray" userId="1041e85e12b28778" providerId="LiveId" clId="{2FE8AE8A-6515-49B0-8D9C-92C2655D897C}" dt="2026-02-17T21:38:49.837" v="5173" actId="20577"/>
          <ac:spMkLst>
            <pc:docMk/>
            <pc:sldMk cId="2861848703" sldId="344"/>
            <ac:spMk id="2" creationId="{755994A1-0F8C-B926-6758-8CC8F594FC6D}"/>
          </ac:spMkLst>
        </pc:spChg>
        <pc:spChg chg="mod">
          <ac:chgData name="Michael Gray" userId="1041e85e12b28778" providerId="LiveId" clId="{2FE8AE8A-6515-49B0-8D9C-92C2655D897C}" dt="2026-02-17T21:40:38.623" v="5410" actId="20577"/>
          <ac:spMkLst>
            <pc:docMk/>
            <pc:sldMk cId="2861848703" sldId="344"/>
            <ac:spMk id="3" creationId="{A89990AA-D0FA-ECD2-36D9-B3F0C5A4CFE7}"/>
          </ac:spMkLst>
        </pc:spChg>
      </pc:sldChg>
      <pc:sldChg chg="addSp modSp new mod ord">
        <pc:chgData name="Michael Gray" userId="1041e85e12b28778" providerId="LiveId" clId="{2FE8AE8A-6515-49B0-8D9C-92C2655D897C}" dt="2026-02-23T22:52:58.429" v="6451"/>
        <pc:sldMkLst>
          <pc:docMk/>
          <pc:sldMk cId="2972180330" sldId="345"/>
        </pc:sldMkLst>
        <pc:spChg chg="mod">
          <ac:chgData name="Michael Gray" userId="1041e85e12b28778" providerId="LiveId" clId="{2FE8AE8A-6515-49B0-8D9C-92C2655D897C}" dt="2026-02-19T17:59:14.575" v="5496" actId="20577"/>
          <ac:spMkLst>
            <pc:docMk/>
            <pc:sldMk cId="2972180330" sldId="345"/>
            <ac:spMk id="2" creationId="{3FA4D0C2-6DF7-C04A-2BED-3260BDD0CA8A}"/>
          </ac:spMkLst>
        </pc:spChg>
        <pc:spChg chg="mod">
          <ac:chgData name="Michael Gray" userId="1041e85e12b28778" providerId="LiveId" clId="{2FE8AE8A-6515-49B0-8D9C-92C2655D897C}" dt="2026-02-19T18:00:29.913" v="5601" actId="6549"/>
          <ac:spMkLst>
            <pc:docMk/>
            <pc:sldMk cId="2972180330" sldId="345"/>
            <ac:spMk id="3" creationId="{4710D8BF-2E7C-B34C-276A-014B747F98DC}"/>
          </ac:spMkLst>
        </pc:spChg>
      </pc:sldChg>
      <pc:sldChg chg="modSp new mod ord">
        <pc:chgData name="Michael Gray" userId="1041e85e12b28778" providerId="LiveId" clId="{2FE8AE8A-6515-49B0-8D9C-92C2655D897C}" dt="2026-02-25T01:47:38.611" v="6724"/>
        <pc:sldMkLst>
          <pc:docMk/>
          <pc:sldMk cId="926591710" sldId="347"/>
        </pc:sldMkLst>
        <pc:spChg chg="mod">
          <ac:chgData name="Michael Gray" userId="1041e85e12b28778" providerId="LiveId" clId="{2FE8AE8A-6515-49B0-8D9C-92C2655D897C}" dt="2026-02-23T22:39:27.820" v="5722" actId="20577"/>
          <ac:spMkLst>
            <pc:docMk/>
            <pc:sldMk cId="926591710" sldId="347"/>
            <ac:spMk id="2" creationId="{B469E57C-2C65-1BA0-D0D5-B52796726B7D}"/>
          </ac:spMkLst>
        </pc:spChg>
        <pc:spChg chg="mod">
          <ac:chgData name="Michael Gray" userId="1041e85e12b28778" providerId="LiveId" clId="{2FE8AE8A-6515-49B0-8D9C-92C2655D897C}" dt="2026-02-23T22:51:30.850" v="6448" actId="20577"/>
          <ac:spMkLst>
            <pc:docMk/>
            <pc:sldMk cId="926591710" sldId="347"/>
            <ac:spMk id="3" creationId="{BEE82884-87A4-A628-8B3D-259800D7F0AF}"/>
          </ac:spMkLst>
        </pc:spChg>
      </pc:sldChg>
      <pc:sldChg chg="modSp new mod ord">
        <pc:chgData name="Michael Gray" userId="1041e85e12b28778" providerId="LiveId" clId="{2FE8AE8A-6515-49B0-8D9C-92C2655D897C}" dt="2026-02-25T01:47:48.736" v="6726"/>
        <pc:sldMkLst>
          <pc:docMk/>
          <pc:sldMk cId="2914379911" sldId="348"/>
        </pc:sldMkLst>
        <pc:spChg chg="mod">
          <ac:chgData name="Michael Gray" userId="1041e85e12b28778" providerId="LiveId" clId="{2FE8AE8A-6515-49B0-8D9C-92C2655D897C}" dt="2026-02-23T22:44:27.501" v="6271" actId="20577"/>
          <ac:spMkLst>
            <pc:docMk/>
            <pc:sldMk cId="2914379911" sldId="348"/>
            <ac:spMk id="2" creationId="{C22B6782-507B-D2D0-D75F-5486D0165495}"/>
          </ac:spMkLst>
        </pc:spChg>
        <pc:spChg chg="mod">
          <ac:chgData name="Michael Gray" userId="1041e85e12b28778" providerId="LiveId" clId="{2FE8AE8A-6515-49B0-8D9C-92C2655D897C}" dt="2026-02-23T22:59:01.174" v="6722" actId="20577"/>
          <ac:spMkLst>
            <pc:docMk/>
            <pc:sldMk cId="2914379911" sldId="348"/>
            <ac:spMk id="3" creationId="{6CD70582-AE34-8A23-CF95-BC11CA80D9A2}"/>
          </ac:spMkLst>
        </pc:spChg>
      </pc:sldChg>
      <pc:sldChg chg="modSp new del mod">
        <pc:chgData name="Michael Gray" userId="1041e85e12b28778" providerId="LiveId" clId="{2FE8AE8A-6515-49B0-8D9C-92C2655D897C}" dt="2026-02-25T01:57:32.877" v="6773" actId="2696"/>
        <pc:sldMkLst>
          <pc:docMk/>
          <pc:sldMk cId="611926347" sldId="349"/>
        </pc:sldMkLst>
        <pc:spChg chg="mod">
          <ac:chgData name="Michael Gray" userId="1041e85e12b28778" providerId="LiveId" clId="{2FE8AE8A-6515-49B0-8D9C-92C2655D897C}" dt="2026-02-25T01:55:57.556" v="6772" actId="20577"/>
          <ac:spMkLst>
            <pc:docMk/>
            <pc:sldMk cId="611926347" sldId="349"/>
            <ac:spMk id="2" creationId="{BF479A44-4AB6-E2DA-8624-A1EC0A4B18B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senate.gov/artandhistory/history/minute/Senate_Passes_Smoot_Hawley_Tariff.htm" TargetMode="External"/><Relationship Id="rId2" Type="http://schemas.openxmlformats.org/officeDocument/2006/relationships/hyperlink" Target="https://history.state.gov/milestones/1921-1936/protectionism" TargetMode="External"/><Relationship Id="rId1" Type="http://schemas.openxmlformats.org/officeDocument/2006/relationships/hyperlink" Target="https://www.mic-cust.com/mic-blog/posts/detail/ad/a-brief-history-of-us-tariffs-what-they-mean-for-trade-then-and-now/" TargetMode="External"/><Relationship Id="rId5" Type="http://schemas.openxmlformats.org/officeDocument/2006/relationships/hyperlink" Target="https://www.cnbc.com/2025/02/06/how-the-us-has-used-tariffs-through-history-and-why-trump-is-different.html" TargetMode="External"/><Relationship Id="rId4" Type="http://schemas.openxmlformats.org/officeDocument/2006/relationships/hyperlink" Target="https://www.congress.gov/crs-product/IF11030"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senate.gov/artandhistory/history/minute/Senate_Passes_Smoot_Hawley_Tariff.htm" TargetMode="External"/><Relationship Id="rId2" Type="http://schemas.openxmlformats.org/officeDocument/2006/relationships/hyperlink" Target="https://history.state.gov/milestones/1921-1936/protectionism" TargetMode="External"/><Relationship Id="rId1" Type="http://schemas.openxmlformats.org/officeDocument/2006/relationships/hyperlink" Target="https://www.mic-cust.com/mic-blog/posts/detail/ad/a-brief-history-of-us-tariffs-what-they-mean-for-trade-then-and-now/" TargetMode="External"/><Relationship Id="rId5" Type="http://schemas.openxmlformats.org/officeDocument/2006/relationships/hyperlink" Target="https://www.cnbc.com/2025/02/06/how-the-us-has-used-tariffs-through-history-and-why-trump-is-different.html" TargetMode="External"/><Relationship Id="rId4" Type="http://schemas.openxmlformats.org/officeDocument/2006/relationships/hyperlink" Target="https://www.congress.gov/crs-product/IF1103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7BA50-9947-4372-9734-16FC9806289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FEA0909-EC2F-46CA-BD98-11251B725876}">
      <dgm:prSet custT="1"/>
      <dgm:spPr/>
      <dgm:t>
        <a:bodyPr/>
        <a:lstStyle/>
        <a:p>
          <a:r>
            <a:rPr lang="en-US" sz="1800" b="1" i="0" baseline="0" dirty="0"/>
            <a:t>Revenue Generation (1789–1860):</a:t>
          </a:r>
          <a:r>
            <a:rPr lang="en-US" sz="1800" b="0" i="0" baseline="0" dirty="0"/>
            <a:t> The </a:t>
          </a:r>
          <a:r>
            <a:rPr lang="en-US" sz="1800" b="0" i="0" baseline="0" dirty="0">
              <a:hlinkClick xmlns:r="http://schemas.openxmlformats.org/officeDocument/2006/relationships" r:id="rId1"/>
            </a:rPr>
            <a:t>Tariff of 1789</a:t>
          </a:r>
          <a:r>
            <a:rPr lang="en-US" sz="1800" b="0" i="0" baseline="0" dirty="0"/>
            <a:t> was designed to raise revenue for the new government, often providing 90% of federal income.</a:t>
          </a:r>
          <a:endParaRPr lang="en-US" sz="1800" dirty="0"/>
        </a:p>
      </dgm:t>
    </dgm:pt>
    <dgm:pt modelId="{8D0BBDBC-34AF-4FF7-82A6-9A79B0E8EAA6}" type="parTrans" cxnId="{69812636-368F-4486-B671-B78CF12D8A95}">
      <dgm:prSet/>
      <dgm:spPr/>
      <dgm:t>
        <a:bodyPr/>
        <a:lstStyle/>
        <a:p>
          <a:endParaRPr lang="en-US" sz="2800"/>
        </a:p>
      </dgm:t>
    </dgm:pt>
    <dgm:pt modelId="{A1B5FB98-5830-4783-B9AA-ED40FC9D089F}" type="sibTrans" cxnId="{69812636-368F-4486-B671-B78CF12D8A95}">
      <dgm:prSet/>
      <dgm:spPr/>
      <dgm:t>
        <a:bodyPr/>
        <a:lstStyle/>
        <a:p>
          <a:endParaRPr lang="en-US" sz="2800"/>
        </a:p>
      </dgm:t>
    </dgm:pt>
    <dgm:pt modelId="{9F2981FF-03DB-4326-8C0C-710B6F9111A3}">
      <dgm:prSet custT="1"/>
      <dgm:spPr/>
      <dgm:t>
        <a:bodyPr/>
        <a:lstStyle/>
        <a:p>
          <a:r>
            <a:rPr lang="en-US" sz="1800" b="1" i="0" baseline="0" dirty="0"/>
            <a:t>Protectionism &amp; Industrialization (1861–1933):</a:t>
          </a:r>
          <a:r>
            <a:rPr lang="en-US" sz="1800" b="0" i="0" baseline="0" dirty="0"/>
            <a:t> Tariffs were used to protect U.S. manufacturers from foreign competition, particularly in industries like steel. This era culminated in the high protective rates of the </a:t>
          </a:r>
          <a:r>
            <a:rPr lang="en-US" sz="1800" b="0" i="0" baseline="0" dirty="0">
              <a:hlinkClick xmlns:r="http://schemas.openxmlformats.org/officeDocument/2006/relationships" r:id="rId2"/>
            </a:rPr>
            <a:t>Fordney-McCumber Tariff of 1922</a:t>
          </a:r>
          <a:r>
            <a:rPr lang="en-US" sz="1800" b="0" i="0" baseline="0" dirty="0"/>
            <a:t> and the 1930 </a:t>
          </a:r>
          <a:r>
            <a:rPr lang="en-US" sz="1800" b="0" i="0" baseline="0" dirty="0">
              <a:hlinkClick xmlns:r="http://schemas.openxmlformats.org/officeDocument/2006/relationships" r:id="rId3"/>
            </a:rPr>
            <a:t>Smoot-Hawley Tariff</a:t>
          </a:r>
          <a:r>
            <a:rPr lang="en-US" sz="1800" b="0" i="0" baseline="0" dirty="0"/>
            <a:t>, which increased duties to near-record levels.</a:t>
          </a:r>
          <a:endParaRPr lang="en-US" sz="1800" dirty="0"/>
        </a:p>
      </dgm:t>
    </dgm:pt>
    <dgm:pt modelId="{5AC2D295-801C-4975-854D-A8BDF1A65F2B}" type="parTrans" cxnId="{8466C7F6-BCD9-4B30-AB35-169C9EE0A38C}">
      <dgm:prSet/>
      <dgm:spPr/>
      <dgm:t>
        <a:bodyPr/>
        <a:lstStyle/>
        <a:p>
          <a:endParaRPr lang="en-US" sz="2800"/>
        </a:p>
      </dgm:t>
    </dgm:pt>
    <dgm:pt modelId="{ECB6A88B-3906-4E91-BF3B-87A76409F430}" type="sibTrans" cxnId="{8466C7F6-BCD9-4B30-AB35-169C9EE0A38C}">
      <dgm:prSet/>
      <dgm:spPr/>
      <dgm:t>
        <a:bodyPr/>
        <a:lstStyle/>
        <a:p>
          <a:endParaRPr lang="en-US" sz="2800"/>
        </a:p>
      </dgm:t>
    </dgm:pt>
    <dgm:pt modelId="{DE8798FB-0308-455F-BBCB-AB56535C1B9D}">
      <dgm:prSet custT="1"/>
      <dgm:spPr/>
      <dgm:t>
        <a:bodyPr/>
        <a:lstStyle/>
        <a:p>
          <a:r>
            <a:rPr lang="en-US" sz="1800" b="1" i="0" baseline="0"/>
            <a:t>Reciprocity &amp; Trade Liberalization (1934–2016):</a:t>
          </a:r>
          <a:r>
            <a:rPr lang="en-US" sz="1800" b="0" i="0" baseline="0"/>
            <a:t> The </a:t>
          </a:r>
          <a:r>
            <a:rPr lang="en-US" sz="1800" b="0" i="0" baseline="0">
              <a:hlinkClick xmlns:r="http://schemas.openxmlformats.org/officeDocument/2006/relationships" r:id="rId4"/>
            </a:rPr>
            <a:t>Reciprocal Trade Agreements Act of 1934</a:t>
          </a:r>
          <a:r>
            <a:rPr lang="en-US" sz="1800" b="0" i="0" baseline="0"/>
            <a:t> allowed the President to negotiate bilateral trade reductions. Post-WWII, the U.S. championed the </a:t>
          </a:r>
          <a:r>
            <a:rPr lang="en-US" sz="1800" b="0" i="0" baseline="0">
              <a:hlinkClick xmlns:r="http://schemas.openxmlformats.org/officeDocument/2006/relationships" r:id="rId5"/>
            </a:rPr>
            <a:t>General Agreement on Tariffs and Trade (GATT)</a:t>
          </a:r>
          <a:r>
            <a:rPr lang="en-US" sz="1800" b="0" i="0" baseline="0"/>
            <a:t>, leading to the World Trade Organization (WTO) and significantly lowering global tariffs.</a:t>
          </a:r>
          <a:endParaRPr lang="en-US" sz="1800"/>
        </a:p>
      </dgm:t>
    </dgm:pt>
    <dgm:pt modelId="{091536B4-234C-4D0C-BFCD-451113F7EE5D}" type="parTrans" cxnId="{41AAAB7E-5364-4F35-987E-3DA0999C3C32}">
      <dgm:prSet/>
      <dgm:spPr/>
      <dgm:t>
        <a:bodyPr/>
        <a:lstStyle/>
        <a:p>
          <a:endParaRPr lang="en-US" sz="2800"/>
        </a:p>
      </dgm:t>
    </dgm:pt>
    <dgm:pt modelId="{DB25641C-8723-43E3-8151-349AF65F52F8}" type="sibTrans" cxnId="{41AAAB7E-5364-4F35-987E-3DA0999C3C32}">
      <dgm:prSet/>
      <dgm:spPr/>
      <dgm:t>
        <a:bodyPr/>
        <a:lstStyle/>
        <a:p>
          <a:endParaRPr lang="en-US" sz="2800"/>
        </a:p>
      </dgm:t>
    </dgm:pt>
    <dgm:pt modelId="{EE958825-69AB-46D3-8C7D-5F8505F1F748}">
      <dgm:prSet custT="1"/>
      <dgm:spPr/>
      <dgm:t>
        <a:bodyPr/>
        <a:lstStyle/>
        <a:p>
          <a:r>
            <a:rPr lang="en-US" sz="1800" b="1" i="0" baseline="0"/>
            <a:t>Modern Era (2017–Present):</a:t>
          </a:r>
          <a:r>
            <a:rPr lang="en-US" sz="1800" b="0" i="0" baseline="0"/>
            <a:t> Tariffs have been increasingly used as a tool for economic leverage, with significant tariff increases on products from China and other nations, reversing the long-term trend of declining tariff rates. </a:t>
          </a:r>
          <a:endParaRPr lang="en-US" sz="1800"/>
        </a:p>
      </dgm:t>
    </dgm:pt>
    <dgm:pt modelId="{F8D89EC2-B76E-41D0-BD91-CB16C92F9CC5}" type="parTrans" cxnId="{8ACB4650-00E0-4108-AEA7-4E596B7BC620}">
      <dgm:prSet/>
      <dgm:spPr/>
      <dgm:t>
        <a:bodyPr/>
        <a:lstStyle/>
        <a:p>
          <a:endParaRPr lang="en-US" sz="2800"/>
        </a:p>
      </dgm:t>
    </dgm:pt>
    <dgm:pt modelId="{DF77CE08-588B-43BF-A4D7-0E64D8B65B14}" type="sibTrans" cxnId="{8ACB4650-00E0-4108-AEA7-4E596B7BC620}">
      <dgm:prSet/>
      <dgm:spPr/>
      <dgm:t>
        <a:bodyPr/>
        <a:lstStyle/>
        <a:p>
          <a:endParaRPr lang="en-US" sz="2800"/>
        </a:p>
      </dgm:t>
    </dgm:pt>
    <dgm:pt modelId="{2B4BC8D3-56ED-4A50-A15C-BA29DF15D8CD}" type="pres">
      <dgm:prSet presAssocID="{B2C7BA50-9947-4372-9734-16FC98062899}" presName="vert0" presStyleCnt="0">
        <dgm:presLayoutVars>
          <dgm:dir/>
          <dgm:animOne val="branch"/>
          <dgm:animLvl val="lvl"/>
        </dgm:presLayoutVars>
      </dgm:prSet>
      <dgm:spPr/>
    </dgm:pt>
    <dgm:pt modelId="{11DD70C0-FAC3-4397-809E-F0C24B0DAFA6}" type="pres">
      <dgm:prSet presAssocID="{1FEA0909-EC2F-46CA-BD98-11251B725876}" presName="thickLine" presStyleLbl="alignNode1" presStyleIdx="0" presStyleCnt="4" custLinFactNeighborX="2842" custLinFactNeighborY="-20224"/>
      <dgm:spPr/>
    </dgm:pt>
    <dgm:pt modelId="{6705FED5-DCC7-4312-9DE4-E70FDC98B57C}" type="pres">
      <dgm:prSet presAssocID="{1FEA0909-EC2F-46CA-BD98-11251B725876}" presName="horz1" presStyleCnt="0"/>
      <dgm:spPr/>
    </dgm:pt>
    <dgm:pt modelId="{F0D85661-5F7A-4043-8ACB-103BF58EA1C3}" type="pres">
      <dgm:prSet presAssocID="{1FEA0909-EC2F-46CA-BD98-11251B725876}" presName="tx1" presStyleLbl="revTx" presStyleIdx="0" presStyleCnt="4"/>
      <dgm:spPr/>
    </dgm:pt>
    <dgm:pt modelId="{B63539CC-66C5-4A16-866B-0ED72FE56326}" type="pres">
      <dgm:prSet presAssocID="{1FEA0909-EC2F-46CA-BD98-11251B725876}" presName="vert1" presStyleCnt="0"/>
      <dgm:spPr/>
    </dgm:pt>
    <dgm:pt modelId="{17B73E22-8D1B-45E1-B95C-4F3E5A837435}" type="pres">
      <dgm:prSet presAssocID="{9F2981FF-03DB-4326-8C0C-710B6F9111A3}" presName="thickLine" presStyleLbl="alignNode1" presStyleIdx="1" presStyleCnt="4"/>
      <dgm:spPr/>
    </dgm:pt>
    <dgm:pt modelId="{34A2B226-C5E9-4B11-B669-BB9A99D4922B}" type="pres">
      <dgm:prSet presAssocID="{9F2981FF-03DB-4326-8C0C-710B6F9111A3}" presName="horz1" presStyleCnt="0"/>
      <dgm:spPr/>
    </dgm:pt>
    <dgm:pt modelId="{0BB7EA70-7735-408A-B782-1C7099589FEA}" type="pres">
      <dgm:prSet presAssocID="{9F2981FF-03DB-4326-8C0C-710B6F9111A3}" presName="tx1" presStyleLbl="revTx" presStyleIdx="1" presStyleCnt="4"/>
      <dgm:spPr/>
    </dgm:pt>
    <dgm:pt modelId="{D365FA2F-151E-4B00-8A37-B584C9C86E70}" type="pres">
      <dgm:prSet presAssocID="{9F2981FF-03DB-4326-8C0C-710B6F9111A3}" presName="vert1" presStyleCnt="0"/>
      <dgm:spPr/>
    </dgm:pt>
    <dgm:pt modelId="{4E4869E9-37FD-4BA1-A6EF-F2DA5D9E3C01}" type="pres">
      <dgm:prSet presAssocID="{DE8798FB-0308-455F-BBCB-AB56535C1B9D}" presName="thickLine" presStyleLbl="alignNode1" presStyleIdx="2" presStyleCnt="4"/>
      <dgm:spPr/>
    </dgm:pt>
    <dgm:pt modelId="{97A35703-06AC-4150-9F5F-9306F2D9C2EB}" type="pres">
      <dgm:prSet presAssocID="{DE8798FB-0308-455F-BBCB-AB56535C1B9D}" presName="horz1" presStyleCnt="0"/>
      <dgm:spPr/>
    </dgm:pt>
    <dgm:pt modelId="{5AB04276-FE1E-424F-BD6D-F61EE5A84A09}" type="pres">
      <dgm:prSet presAssocID="{DE8798FB-0308-455F-BBCB-AB56535C1B9D}" presName="tx1" presStyleLbl="revTx" presStyleIdx="2" presStyleCnt="4"/>
      <dgm:spPr/>
    </dgm:pt>
    <dgm:pt modelId="{E3B9B372-4702-4732-A175-E5BF99553F4C}" type="pres">
      <dgm:prSet presAssocID="{DE8798FB-0308-455F-BBCB-AB56535C1B9D}" presName="vert1" presStyleCnt="0"/>
      <dgm:spPr/>
    </dgm:pt>
    <dgm:pt modelId="{FF533875-9747-4D70-BF41-9DDCB05C5CD8}" type="pres">
      <dgm:prSet presAssocID="{EE958825-69AB-46D3-8C7D-5F8505F1F748}" presName="thickLine" presStyleLbl="alignNode1" presStyleIdx="3" presStyleCnt="4"/>
      <dgm:spPr/>
    </dgm:pt>
    <dgm:pt modelId="{3E64DD61-55F9-4A8C-9B18-483AE5ED439C}" type="pres">
      <dgm:prSet presAssocID="{EE958825-69AB-46D3-8C7D-5F8505F1F748}" presName="horz1" presStyleCnt="0"/>
      <dgm:spPr/>
    </dgm:pt>
    <dgm:pt modelId="{E6C8C15E-51AE-492A-870E-9CA597B7A25D}" type="pres">
      <dgm:prSet presAssocID="{EE958825-69AB-46D3-8C7D-5F8505F1F748}" presName="tx1" presStyleLbl="revTx" presStyleIdx="3" presStyleCnt="4"/>
      <dgm:spPr/>
    </dgm:pt>
    <dgm:pt modelId="{F1908E3A-3E3E-4DC7-8D3A-A69A1B9AA9B2}" type="pres">
      <dgm:prSet presAssocID="{EE958825-69AB-46D3-8C7D-5F8505F1F748}" presName="vert1" presStyleCnt="0"/>
      <dgm:spPr/>
    </dgm:pt>
  </dgm:ptLst>
  <dgm:cxnLst>
    <dgm:cxn modelId="{69812636-368F-4486-B671-B78CF12D8A95}" srcId="{B2C7BA50-9947-4372-9734-16FC98062899}" destId="{1FEA0909-EC2F-46CA-BD98-11251B725876}" srcOrd="0" destOrd="0" parTransId="{8D0BBDBC-34AF-4FF7-82A6-9A79B0E8EAA6}" sibTransId="{A1B5FB98-5830-4783-B9AA-ED40FC9D089F}"/>
    <dgm:cxn modelId="{5E94165F-813B-4ADB-8C54-CC1586C1E5D2}" type="presOf" srcId="{EE958825-69AB-46D3-8C7D-5F8505F1F748}" destId="{E6C8C15E-51AE-492A-870E-9CA597B7A25D}" srcOrd="0" destOrd="0" presId="urn:microsoft.com/office/officeart/2008/layout/LinedList"/>
    <dgm:cxn modelId="{A7F00A62-288B-4B25-AD32-ECB7753E3DBA}" type="presOf" srcId="{9F2981FF-03DB-4326-8C0C-710B6F9111A3}" destId="{0BB7EA70-7735-408A-B782-1C7099589FEA}" srcOrd="0" destOrd="0" presId="urn:microsoft.com/office/officeart/2008/layout/LinedList"/>
    <dgm:cxn modelId="{8ACB4650-00E0-4108-AEA7-4E596B7BC620}" srcId="{B2C7BA50-9947-4372-9734-16FC98062899}" destId="{EE958825-69AB-46D3-8C7D-5F8505F1F748}" srcOrd="3" destOrd="0" parTransId="{F8D89EC2-B76E-41D0-BD91-CB16C92F9CC5}" sibTransId="{DF77CE08-588B-43BF-A4D7-0E64D8B65B14}"/>
    <dgm:cxn modelId="{41AAAB7E-5364-4F35-987E-3DA0999C3C32}" srcId="{B2C7BA50-9947-4372-9734-16FC98062899}" destId="{DE8798FB-0308-455F-BBCB-AB56535C1B9D}" srcOrd="2" destOrd="0" parTransId="{091536B4-234C-4D0C-BFCD-451113F7EE5D}" sibTransId="{DB25641C-8723-43E3-8151-349AF65F52F8}"/>
    <dgm:cxn modelId="{64190E91-8558-4DA4-B854-6C760CA8A0A5}" type="presOf" srcId="{B2C7BA50-9947-4372-9734-16FC98062899}" destId="{2B4BC8D3-56ED-4A50-A15C-BA29DF15D8CD}" srcOrd="0" destOrd="0" presId="urn:microsoft.com/office/officeart/2008/layout/LinedList"/>
    <dgm:cxn modelId="{FEAD87A9-B018-4F34-97D6-41A951233D11}" type="presOf" srcId="{DE8798FB-0308-455F-BBCB-AB56535C1B9D}" destId="{5AB04276-FE1E-424F-BD6D-F61EE5A84A09}" srcOrd="0" destOrd="0" presId="urn:microsoft.com/office/officeart/2008/layout/LinedList"/>
    <dgm:cxn modelId="{FDF12EB8-2E39-41FA-91B2-659BA0DBA5E1}" type="presOf" srcId="{1FEA0909-EC2F-46CA-BD98-11251B725876}" destId="{F0D85661-5F7A-4043-8ACB-103BF58EA1C3}" srcOrd="0" destOrd="0" presId="urn:microsoft.com/office/officeart/2008/layout/LinedList"/>
    <dgm:cxn modelId="{8466C7F6-BCD9-4B30-AB35-169C9EE0A38C}" srcId="{B2C7BA50-9947-4372-9734-16FC98062899}" destId="{9F2981FF-03DB-4326-8C0C-710B6F9111A3}" srcOrd="1" destOrd="0" parTransId="{5AC2D295-801C-4975-854D-A8BDF1A65F2B}" sibTransId="{ECB6A88B-3906-4E91-BF3B-87A76409F430}"/>
    <dgm:cxn modelId="{44386FEC-33B6-4CAF-AED8-D85B6F7806F5}" type="presParOf" srcId="{2B4BC8D3-56ED-4A50-A15C-BA29DF15D8CD}" destId="{11DD70C0-FAC3-4397-809E-F0C24B0DAFA6}" srcOrd="0" destOrd="0" presId="urn:microsoft.com/office/officeart/2008/layout/LinedList"/>
    <dgm:cxn modelId="{15DD57E9-8E02-4EF3-B119-00AC575B383C}" type="presParOf" srcId="{2B4BC8D3-56ED-4A50-A15C-BA29DF15D8CD}" destId="{6705FED5-DCC7-4312-9DE4-E70FDC98B57C}" srcOrd="1" destOrd="0" presId="urn:microsoft.com/office/officeart/2008/layout/LinedList"/>
    <dgm:cxn modelId="{5B983919-94B0-458D-BDF6-14159E55484B}" type="presParOf" srcId="{6705FED5-DCC7-4312-9DE4-E70FDC98B57C}" destId="{F0D85661-5F7A-4043-8ACB-103BF58EA1C3}" srcOrd="0" destOrd="0" presId="urn:microsoft.com/office/officeart/2008/layout/LinedList"/>
    <dgm:cxn modelId="{A13DAAD1-143B-4845-BA82-6E2B20E48BDF}" type="presParOf" srcId="{6705FED5-DCC7-4312-9DE4-E70FDC98B57C}" destId="{B63539CC-66C5-4A16-866B-0ED72FE56326}" srcOrd="1" destOrd="0" presId="urn:microsoft.com/office/officeart/2008/layout/LinedList"/>
    <dgm:cxn modelId="{E07BDFC2-0009-4CCC-A532-CC8EA0526124}" type="presParOf" srcId="{2B4BC8D3-56ED-4A50-A15C-BA29DF15D8CD}" destId="{17B73E22-8D1B-45E1-B95C-4F3E5A837435}" srcOrd="2" destOrd="0" presId="urn:microsoft.com/office/officeart/2008/layout/LinedList"/>
    <dgm:cxn modelId="{B384BBDA-FA5F-4851-892F-35EFEF916608}" type="presParOf" srcId="{2B4BC8D3-56ED-4A50-A15C-BA29DF15D8CD}" destId="{34A2B226-C5E9-4B11-B669-BB9A99D4922B}" srcOrd="3" destOrd="0" presId="urn:microsoft.com/office/officeart/2008/layout/LinedList"/>
    <dgm:cxn modelId="{BD3A79FB-7E57-428A-BB17-CE1373890642}" type="presParOf" srcId="{34A2B226-C5E9-4B11-B669-BB9A99D4922B}" destId="{0BB7EA70-7735-408A-B782-1C7099589FEA}" srcOrd="0" destOrd="0" presId="urn:microsoft.com/office/officeart/2008/layout/LinedList"/>
    <dgm:cxn modelId="{0227CDC7-1130-4C21-A2AE-0C0213C8C3D4}" type="presParOf" srcId="{34A2B226-C5E9-4B11-B669-BB9A99D4922B}" destId="{D365FA2F-151E-4B00-8A37-B584C9C86E70}" srcOrd="1" destOrd="0" presId="urn:microsoft.com/office/officeart/2008/layout/LinedList"/>
    <dgm:cxn modelId="{577EF05A-73D4-45C9-A8A6-FC1E26A02EF7}" type="presParOf" srcId="{2B4BC8D3-56ED-4A50-A15C-BA29DF15D8CD}" destId="{4E4869E9-37FD-4BA1-A6EF-F2DA5D9E3C01}" srcOrd="4" destOrd="0" presId="urn:microsoft.com/office/officeart/2008/layout/LinedList"/>
    <dgm:cxn modelId="{7CEC504C-0E50-4081-B53A-2BAF65395F81}" type="presParOf" srcId="{2B4BC8D3-56ED-4A50-A15C-BA29DF15D8CD}" destId="{97A35703-06AC-4150-9F5F-9306F2D9C2EB}" srcOrd="5" destOrd="0" presId="urn:microsoft.com/office/officeart/2008/layout/LinedList"/>
    <dgm:cxn modelId="{817933EF-CF74-47D1-AF35-40ED610D27FA}" type="presParOf" srcId="{97A35703-06AC-4150-9F5F-9306F2D9C2EB}" destId="{5AB04276-FE1E-424F-BD6D-F61EE5A84A09}" srcOrd="0" destOrd="0" presId="urn:microsoft.com/office/officeart/2008/layout/LinedList"/>
    <dgm:cxn modelId="{25925CE8-14F0-4F30-ACEA-A85612750083}" type="presParOf" srcId="{97A35703-06AC-4150-9F5F-9306F2D9C2EB}" destId="{E3B9B372-4702-4732-A175-E5BF99553F4C}" srcOrd="1" destOrd="0" presId="urn:microsoft.com/office/officeart/2008/layout/LinedList"/>
    <dgm:cxn modelId="{79B49691-14D6-4655-A2A3-73C3BDB4C7D0}" type="presParOf" srcId="{2B4BC8D3-56ED-4A50-A15C-BA29DF15D8CD}" destId="{FF533875-9747-4D70-BF41-9DDCB05C5CD8}" srcOrd="6" destOrd="0" presId="urn:microsoft.com/office/officeart/2008/layout/LinedList"/>
    <dgm:cxn modelId="{A2F3C45F-E1E2-4552-B264-77CD76D3667C}" type="presParOf" srcId="{2B4BC8D3-56ED-4A50-A15C-BA29DF15D8CD}" destId="{3E64DD61-55F9-4A8C-9B18-483AE5ED439C}" srcOrd="7" destOrd="0" presId="urn:microsoft.com/office/officeart/2008/layout/LinedList"/>
    <dgm:cxn modelId="{AC95E19C-9342-4565-B4E1-B0CAF2684541}" type="presParOf" srcId="{3E64DD61-55F9-4A8C-9B18-483AE5ED439C}" destId="{E6C8C15E-51AE-492A-870E-9CA597B7A25D}" srcOrd="0" destOrd="0" presId="urn:microsoft.com/office/officeart/2008/layout/LinedList"/>
    <dgm:cxn modelId="{6F4492C4-F5B5-4818-B955-888A82CB9E0C}" type="presParOf" srcId="{3E64DD61-55F9-4A8C-9B18-483AE5ED439C}" destId="{F1908E3A-3E3E-4DC7-8D3A-A69A1B9AA9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D70C0-FAC3-4397-809E-F0C24B0DAFA6}">
      <dsp:nvSpPr>
        <dsp:cNvPr id="0" name=""/>
        <dsp:cNvSpPr/>
      </dsp:nvSpPr>
      <dsp:spPr>
        <a:xfrm>
          <a:off x="0" y="0"/>
          <a:ext cx="93155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D85661-5F7A-4043-8ACB-103BF58EA1C3}">
      <dsp:nvSpPr>
        <dsp:cNvPr id="0" name=""/>
        <dsp:cNvSpPr/>
      </dsp:nvSpPr>
      <dsp:spPr>
        <a:xfrm>
          <a:off x="0" y="0"/>
          <a:ext cx="9315526" cy="117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baseline="0" dirty="0"/>
            <a:t>Revenue Generation (1789–1860):</a:t>
          </a:r>
          <a:r>
            <a:rPr lang="en-US" sz="1800" b="0" i="0" kern="1200" baseline="0" dirty="0"/>
            <a:t> The </a:t>
          </a:r>
          <a:r>
            <a:rPr lang="en-US" sz="1800" b="0" i="0" kern="1200" baseline="0" dirty="0">
              <a:hlinkClick xmlns:r="http://schemas.openxmlformats.org/officeDocument/2006/relationships" r:id="rId1"/>
            </a:rPr>
            <a:t>Tariff of 1789</a:t>
          </a:r>
          <a:r>
            <a:rPr lang="en-US" sz="1800" b="0" i="0" kern="1200" baseline="0" dirty="0"/>
            <a:t> was designed to raise revenue for the new government, often providing 90% of federal income.</a:t>
          </a:r>
          <a:endParaRPr lang="en-US" sz="1800" kern="1200" dirty="0"/>
        </a:p>
      </dsp:txBody>
      <dsp:txXfrm>
        <a:off x="0" y="0"/>
        <a:ext cx="9315526" cy="1174368"/>
      </dsp:txXfrm>
    </dsp:sp>
    <dsp:sp modelId="{17B73E22-8D1B-45E1-B95C-4F3E5A837435}">
      <dsp:nvSpPr>
        <dsp:cNvPr id="0" name=""/>
        <dsp:cNvSpPr/>
      </dsp:nvSpPr>
      <dsp:spPr>
        <a:xfrm>
          <a:off x="0" y="1174368"/>
          <a:ext cx="93155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7EA70-7735-408A-B782-1C7099589FEA}">
      <dsp:nvSpPr>
        <dsp:cNvPr id="0" name=""/>
        <dsp:cNvSpPr/>
      </dsp:nvSpPr>
      <dsp:spPr>
        <a:xfrm>
          <a:off x="0" y="1174368"/>
          <a:ext cx="9315526" cy="117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baseline="0" dirty="0"/>
            <a:t>Protectionism &amp; Industrialization (1861–1933):</a:t>
          </a:r>
          <a:r>
            <a:rPr lang="en-US" sz="1800" b="0" i="0" kern="1200" baseline="0" dirty="0"/>
            <a:t> Tariffs were used to protect U.S. manufacturers from foreign competition, particularly in industries like steel. This era culminated in the high protective rates of the </a:t>
          </a:r>
          <a:r>
            <a:rPr lang="en-US" sz="1800" b="0" i="0" kern="1200" baseline="0" dirty="0">
              <a:hlinkClick xmlns:r="http://schemas.openxmlformats.org/officeDocument/2006/relationships" r:id="rId2"/>
            </a:rPr>
            <a:t>Fordney-McCumber Tariff of 1922</a:t>
          </a:r>
          <a:r>
            <a:rPr lang="en-US" sz="1800" b="0" i="0" kern="1200" baseline="0" dirty="0"/>
            <a:t> and the 1930 </a:t>
          </a:r>
          <a:r>
            <a:rPr lang="en-US" sz="1800" b="0" i="0" kern="1200" baseline="0" dirty="0">
              <a:hlinkClick xmlns:r="http://schemas.openxmlformats.org/officeDocument/2006/relationships" r:id="rId3"/>
            </a:rPr>
            <a:t>Smoot-Hawley Tariff</a:t>
          </a:r>
          <a:r>
            <a:rPr lang="en-US" sz="1800" b="0" i="0" kern="1200" baseline="0" dirty="0"/>
            <a:t>, which increased duties to near-record levels.</a:t>
          </a:r>
          <a:endParaRPr lang="en-US" sz="1800" kern="1200" dirty="0"/>
        </a:p>
      </dsp:txBody>
      <dsp:txXfrm>
        <a:off x="0" y="1174368"/>
        <a:ext cx="9315526" cy="1174368"/>
      </dsp:txXfrm>
    </dsp:sp>
    <dsp:sp modelId="{4E4869E9-37FD-4BA1-A6EF-F2DA5D9E3C01}">
      <dsp:nvSpPr>
        <dsp:cNvPr id="0" name=""/>
        <dsp:cNvSpPr/>
      </dsp:nvSpPr>
      <dsp:spPr>
        <a:xfrm>
          <a:off x="0" y="2348737"/>
          <a:ext cx="93155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04276-FE1E-424F-BD6D-F61EE5A84A09}">
      <dsp:nvSpPr>
        <dsp:cNvPr id="0" name=""/>
        <dsp:cNvSpPr/>
      </dsp:nvSpPr>
      <dsp:spPr>
        <a:xfrm>
          <a:off x="0" y="2348736"/>
          <a:ext cx="9315526" cy="117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baseline="0"/>
            <a:t>Reciprocity &amp; Trade Liberalization (1934–2016):</a:t>
          </a:r>
          <a:r>
            <a:rPr lang="en-US" sz="1800" b="0" i="0" kern="1200" baseline="0"/>
            <a:t> The </a:t>
          </a:r>
          <a:r>
            <a:rPr lang="en-US" sz="1800" b="0" i="0" kern="1200" baseline="0">
              <a:hlinkClick xmlns:r="http://schemas.openxmlformats.org/officeDocument/2006/relationships" r:id="rId4"/>
            </a:rPr>
            <a:t>Reciprocal Trade Agreements Act of 1934</a:t>
          </a:r>
          <a:r>
            <a:rPr lang="en-US" sz="1800" b="0" i="0" kern="1200" baseline="0"/>
            <a:t> allowed the President to negotiate bilateral trade reductions. Post-WWII, the U.S. championed the </a:t>
          </a:r>
          <a:r>
            <a:rPr lang="en-US" sz="1800" b="0" i="0" kern="1200" baseline="0">
              <a:hlinkClick xmlns:r="http://schemas.openxmlformats.org/officeDocument/2006/relationships" r:id="rId5"/>
            </a:rPr>
            <a:t>General Agreement on Tariffs and Trade (GATT)</a:t>
          </a:r>
          <a:r>
            <a:rPr lang="en-US" sz="1800" b="0" i="0" kern="1200" baseline="0"/>
            <a:t>, leading to the World Trade Organization (WTO) and significantly lowering global tariffs.</a:t>
          </a:r>
          <a:endParaRPr lang="en-US" sz="1800" kern="1200"/>
        </a:p>
      </dsp:txBody>
      <dsp:txXfrm>
        <a:off x="0" y="2348736"/>
        <a:ext cx="9315526" cy="1174368"/>
      </dsp:txXfrm>
    </dsp:sp>
    <dsp:sp modelId="{FF533875-9747-4D70-BF41-9DDCB05C5CD8}">
      <dsp:nvSpPr>
        <dsp:cNvPr id="0" name=""/>
        <dsp:cNvSpPr/>
      </dsp:nvSpPr>
      <dsp:spPr>
        <a:xfrm>
          <a:off x="0" y="3523105"/>
          <a:ext cx="93155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8C15E-51AE-492A-870E-9CA597B7A25D}">
      <dsp:nvSpPr>
        <dsp:cNvPr id="0" name=""/>
        <dsp:cNvSpPr/>
      </dsp:nvSpPr>
      <dsp:spPr>
        <a:xfrm>
          <a:off x="0" y="3523105"/>
          <a:ext cx="9315526" cy="117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baseline="0"/>
            <a:t>Modern Era (2017–Present):</a:t>
          </a:r>
          <a:r>
            <a:rPr lang="en-US" sz="1800" b="0" i="0" kern="1200" baseline="0"/>
            <a:t> Tariffs have been increasingly used as a tool for economic leverage, with significant tariff increases on products from China and other nations, reversing the long-term trend of declining tariff rates. </a:t>
          </a:r>
          <a:endParaRPr lang="en-US" sz="1800" kern="1200"/>
        </a:p>
      </dsp:txBody>
      <dsp:txXfrm>
        <a:off x="0" y="3523105"/>
        <a:ext cx="9315526" cy="11743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2/25/2026</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2/25/2026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76956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5102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187571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s://www.stlouisfed.org/publications/page-one-economics/2025/oct/what-is-the-balance-of-payments"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s://www.google.com/search?q=Smoot-Hawley+Tariff+Act+of+1930&amp;sca_esv=3162ce6fa7d3d64b&amp;sxsrf=ANbL-n46hrcuZm8XDbjQc_Rq5BD_E532xw%3A1771286526740&amp;source=hp&amp;ei=_q-TabTJK8_PkPIPtsHy8Q8&amp;iflsig=AFdpzrgAAAAAaZO-DuO0Gi5gjd_Jttydlm6iHRhNWKDU&amp;oq=histpr&amp;gs_lp=Egdnd3Mtd2l6IgZoaXN0cHIqAggAMgcQIxixAhgnMgsQABiABBiRAhiKBTILEAAYgAQYkQIYigUyDxAAGIAEGLEDGIMBGAoYCzIPEC4YgAQYxwEYChgLGK8BMg8QLhiABBjHARgKGAsYrwEyDxAAGIAEGLEDGIMBGAoYCzIQEAAYgAQYsQMYgwEYigUYCjISEC4YgAQYsQMY0QMYxwEYChgLMg8QLhiABBjHARgKGAsYrwFI5H5QzA9YlmRwB3gAkAEAmAH0AqABhg6qAQcyLjUuMS4yuAEByAEA-AEBmAIRoALtDqgCCsICBxAjGCcY6gLCAh8QIxiQBhiCBhiDBhgnGIgGGKgGGKoGGPoFGOoCGO0FwgIHEC4YJxjqAsICBBAjGCfCAhEQLhiABBiRAhjRAxjHARiKBcICDhAuGIAEGLEDGNEDGMcBwgIIEAAYgAQYsQPCAgoQIxiABBgnGIoFwgILEAAYgAQYsQMYgwHCAgUQABiABMICDhAAGIAEGLEDGIMBGIoFwgIHEAAYgAQYCsICDBAAGIAEGLEDGAoYC8ICDxAuGIAEGNEDGMcBGAoYC8ICCxAuGIAEGJECGIoFwgIXEC4YgAQYsQMYgwEYxwEYigUYjQYYrwHCAg4QLhiABBixAxiDARiKBcICCBAuGIAEGLEDwgILEC4YgAQYsQMYgwHCAgsQLhiABBjHARivAZgDDPEFVfqTNR_t8xCSBwc4LjYuMS4yoAfSgAGyBwcxLjYuMS4yuAfDDsIHCDAuMy4xMi4yyAdMgAgA&amp;sclient=gws-wiz&amp;ved=2ahUKEwiUl43KnN-SAxWwEUQIHbgJMbgQgK4QegYIAQgDEAQ"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vestopedia.com/terms/s/smoot-hawley-tariff-act.asp" TargetMode="External"/><Relationship Id="rId2" Type="http://schemas.openxmlformats.org/officeDocument/2006/relationships/hyperlink" Target="https://www.britannica.com/topic/Smoot-Hawley-Tariff-Act"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s://www.wsj.com/opinion/trumps-myth-of-the-trade-deficit-growth-deregulation-tax-cuts-manufacturing-0478abaf?mod=article_inline"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hyperlink" Target="https://www.bea.gov/help/glossary/balance-payments"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ogle.com/search?q=Tariffs+%26+Interest+Rates&amp;sca_esv=43c0733073c9c04f&amp;sxsrf=ANbL-n7wc7mOuRHYDSO8ZmlSclHdVLRPJg%3A1771363309599&amp;ei=7duUaYSnJL3ZkPIPh4HD4Qw&amp;biw=1536&amp;bih=791&amp;oq=corelation+between+interest+rates+and+the+us+dollar+and+ta&amp;gs_lp=Egxnd3Mtd2l6LXNlcnAiOmNvcmVsYXRpb24gYmV0d2VlbiBpbnRlcmVzdCByYXRlcyBhbmQgdGhlIHVzIGRvbGxhciBhbmQgdGEqAggCMgcQIRigARgKMgcQIRigARgKMgcQIRigARgKMgUQIRirAjIFECEYqwIyBRAhGKsCSLk9UOgMWPQicAF4AZABAJgBlAGgAZQHqgEDMC43uAEByAEA-AEBmAIIoALWB8ICChAAGLADGNYEGEfCAgYQABgWGB7CAgsQABiABBiGAxiKBcICBRAAGO8FmAMA4gMFEgExIECIBgGQBgiSBwMxLjegB_5EsgcDMC43uAfNB8IHAzItOMgHKYAIAA&amp;sclient=gws-wiz-serp&amp;mstk=AUtExfB5ZWVSeJAEMVsz0VEGp55xI94O-_yMMP7baVE_C0Xrb9JRIKUxQFwWL39WhBIMe721T0xmbJpQ8Ll9pQyCn7MNQ6wIw8EJeny0PKt-vXX831wBI8Gd4zDpI5XR0uqJqiZBttVf0eXyA4MbUbHJjctiP52nKAEqCegihAj1NKzfe3OZapxFxm4W5nJbVmobx8IYjCk8Y0gU0yGR9nyQvBM-tnX2zj3ImVqL264EBngCTDLP0he7GzPeoKzMvAw4GjK38QR6yLgpiB74MvYXtVzI&amp;csui=3&amp;ved=2ahUKEwigrsrluuGSAxWwJkQIHYrYBEcQgK4QegQIBBAF" TargetMode="External"/><Relationship Id="rId2" Type="http://schemas.openxmlformats.org/officeDocument/2006/relationships/hyperlink" Target="https://www.google.com/search?q=Tariffs+%26+Dollar&amp;sca_esv=43c0733073c9c04f&amp;sxsrf=ANbL-n7wc7mOuRHYDSO8ZmlSclHdVLRPJg%3A1771363309599&amp;ei=7duUaYSnJL3ZkPIPh4HD4Qw&amp;biw=1536&amp;bih=791&amp;oq=corelation+between+interest+rates+and+the+us+dollar+and+ta&amp;gs_lp=Egxnd3Mtd2l6LXNlcnAiOmNvcmVsYXRpb24gYmV0d2VlbiBpbnRlcmVzdCByYXRlcyBhbmQgdGhlIHVzIGRvbGxhciBhbmQgdGEqAggCMgcQIRigARgKMgcQIRigARgKMgcQIRigARgKMgUQIRirAjIFECEYqwIyBRAhGKsCSLk9UOgMWPQicAF4AZABAJgBlAGgAZQHqgEDMC43uAEByAEA-AEBmAIIoALWB8ICChAAGLADGNYEGEfCAgYQABgWGB7CAgsQABiABBiGAxiKBcICBRAAGO8FmAMA4gMFEgExIECIBgGQBgiSBwMxLjegB_5EsgcDMC43uAfNB8IHAzItOMgHKYAIAA&amp;sclient=gws-wiz-serp&amp;mstk=AUtExfB5ZWVSeJAEMVsz0VEGp55xI94O-_yMMP7baVE_C0Xrb9JRIKUxQFwWL39WhBIMe721T0xmbJpQ8Ll9pQyCn7MNQ6wIw8EJeny0PKt-vXX831wBI8Gd4zDpI5XR0uqJqiZBttVf0eXyA4MbUbHJjctiP52nKAEqCegihAj1NKzfe3OZapxFxm4W5nJbVmobx8IYjCk8Y0gU0yGR9nyQvBM-tnX2zj3ImVqL264EBngCTDLP0he7GzPeoKzMvAw4GjK38QR6yLgpiB74MvYXtVzI&amp;csui=3&amp;ved=2ahUKEwigrsrluuGSAxWwJkQIHYrYBEcQgK4QegQIBBAD"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google.com/search?sca_esv=59623aa993e8ccae&amp;sxsrf=ANbL-n6bTU9Wac2_ZJE6L1qDJDwIILC2jQ%3A1768934371866&amp;q=6109.10.00.12&amp;sa=X&amp;sqi=2&amp;ved=2ahUKEwj8yfaG4pqSAxV_IEQIHTZPL1cQxccNegQIGxAC&amp;mstk=AUtExfByOXyl1jkZ1D87w_YZMTOt1YfbimX8odlCb21P7T8T5F3sOUvoc5NLOuDT5KneiXm2n-TjuxFu9DET-WvL3iHAuC6JeP7ch6Xf1NOPKtCHIUliGymGVs--VSpraEPOA_dSXpQZxEXWxKaGZkovPUK_Lce-KiVIhnq9GkfxZ0sfa2iB-2bI44aOZ7yqBUQT2b6-EjQL4Ho_9mvegx9NN5RNy4jCk3H7T6M9etlkqDARuks2JbR7MXSlsOIAHCjIOlGKN5AeJBJ7Bmfb-gEb7ERo&amp;csui=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en-US" dirty="0"/>
              <a:t>Global Supply Chains and the History of Tariffs</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0F97C-AF71-3C0B-7492-DB6ADC00B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21389-C0B5-B64B-0A8C-EDF0B9B7683D}"/>
              </a:ext>
            </a:extLst>
          </p:cNvPr>
          <p:cNvSpPr>
            <a:spLocks noGrp="1"/>
          </p:cNvSpPr>
          <p:nvPr>
            <p:ph type="title"/>
          </p:nvPr>
        </p:nvSpPr>
        <p:spPr>
          <a:xfrm>
            <a:off x="3807877" y="898524"/>
            <a:ext cx="7606895" cy="2029967"/>
          </a:xfrm>
        </p:spPr>
        <p:txBody>
          <a:bodyPr anchor="t">
            <a:normAutofit/>
          </a:bodyPr>
          <a:lstStyle/>
          <a:p>
            <a:r>
              <a:rPr lang="en-US" dirty="0"/>
              <a:t>HTS Codes: Continued</a:t>
            </a:r>
          </a:p>
        </p:txBody>
      </p:sp>
      <p:pic>
        <p:nvPicPr>
          <p:cNvPr id="2052" name="Picture 4" descr="The Benefits and Challenges of Outsourcing Garment Manufacturing. | Organic  &amp; More">
            <a:extLst>
              <a:ext uri="{FF2B5EF4-FFF2-40B4-BE49-F238E27FC236}">
                <a16:creationId xmlns:a16="http://schemas.microsoft.com/office/drawing/2014/main" id="{0C76219C-7316-E9D5-5D46-94BEF575C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116" r="46035" b="1"/>
          <a:stretch>
            <a:fillRect/>
          </a:stretch>
        </p:blipFill>
        <p:spPr bwMode="auto">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a:solidFill>
            <a:srgbClr val="FFFFFF"/>
          </a:solidFill>
        </p:spPr>
      </p:pic>
      <p:sp>
        <p:nvSpPr>
          <p:cNvPr id="5" name="Content Placeholder 4">
            <a:extLst>
              <a:ext uri="{FF2B5EF4-FFF2-40B4-BE49-F238E27FC236}">
                <a16:creationId xmlns:a16="http://schemas.microsoft.com/office/drawing/2014/main" id="{7CEBDFF4-3AE3-6555-6A8B-12FEA1220BFC}"/>
              </a:ext>
            </a:extLst>
          </p:cNvPr>
          <p:cNvSpPr>
            <a:spLocks noGrp="1"/>
          </p:cNvSpPr>
          <p:nvPr>
            <p:ph sz="half" idx="16"/>
          </p:nvPr>
        </p:nvSpPr>
        <p:spPr>
          <a:xfrm>
            <a:off x="3799498" y="2079321"/>
            <a:ext cx="7615274" cy="4642154"/>
          </a:xfrm>
        </p:spPr>
        <p:txBody>
          <a:bodyPr>
            <a:normAutofit/>
          </a:bodyPr>
          <a:lstStyle/>
          <a:p>
            <a:r>
              <a:rPr lang="en-US" sz="2400" dirty="0"/>
              <a:t>The theory of </a:t>
            </a:r>
            <a:r>
              <a:rPr lang="en-US" sz="2400" b="1" dirty="0"/>
              <a:t>Substantial Transformation:</a:t>
            </a:r>
          </a:p>
          <a:p>
            <a:pPr marL="742950" lvl="1" indent="-285750"/>
            <a:endParaRPr lang="en-US" sz="2400" dirty="0"/>
          </a:p>
          <a:p>
            <a:pPr marL="742950" lvl="1" indent="-285750"/>
            <a:r>
              <a:rPr lang="en-US" sz="2400" dirty="0"/>
              <a:t>The import of goods under one HTS code and the transformation in the importing country of those goods to be now considered “domestic content”  hence either qualifying for a lower duty rate or no duty as the goods are now considered domestic</a:t>
            </a:r>
          </a:p>
          <a:p>
            <a:pPr marL="742950" lvl="1" indent="-285750"/>
            <a:endParaRPr lang="en-US" sz="2400" dirty="0"/>
          </a:p>
          <a:p>
            <a:pPr marL="742950" lvl="1" indent="-285750"/>
            <a:r>
              <a:rPr lang="en-US" sz="2400" dirty="0"/>
              <a:t>This transformation can be the basis of trade under the various trade treaties such as the USMCA</a:t>
            </a:r>
          </a:p>
        </p:txBody>
      </p:sp>
      <p:sp>
        <p:nvSpPr>
          <p:cNvPr id="3" name="Slide Number Placeholder 2">
            <a:extLst>
              <a:ext uri="{FF2B5EF4-FFF2-40B4-BE49-F238E27FC236}">
                <a16:creationId xmlns:a16="http://schemas.microsoft.com/office/drawing/2014/main" id="{A932EAED-EF34-9488-8033-1495D2C07233}"/>
              </a:ext>
            </a:extLst>
          </p:cNvPr>
          <p:cNvSpPr>
            <a:spLocks noGrp="1"/>
          </p:cNvSpPr>
          <p:nvPr>
            <p:ph type="sldNum" sz="quarter" idx="12"/>
          </p:nvPr>
        </p:nvSpPr>
        <p:spPr>
          <a:xfrm>
            <a:off x="10962027" y="6356350"/>
            <a:ext cx="457200" cy="365125"/>
          </a:xfrm>
        </p:spPr>
        <p:txBody>
          <a:bodyPr anchor="ctr">
            <a:normAutofit/>
          </a:bodyPr>
          <a:lstStyle/>
          <a:p>
            <a:pPr>
              <a:spcAft>
                <a:spcPts val="600"/>
              </a:spcAft>
            </a:pPr>
            <a:fld id="{B5CEABB6-07DC-46E8-9B57-56EC44A396E5}" type="slidenum">
              <a:rPr lang="en-US" smtClean="0"/>
              <a:pPr>
                <a:spcAft>
                  <a:spcPts val="600"/>
                </a:spcAft>
              </a:pPr>
              <a:t>10</a:t>
            </a:fld>
            <a:endParaRPr lang="en-US"/>
          </a:p>
        </p:txBody>
      </p:sp>
    </p:spTree>
    <p:extLst>
      <p:ext uri="{BB962C8B-B14F-4D97-AF65-F5344CB8AC3E}">
        <p14:creationId xmlns:p14="http://schemas.microsoft.com/office/powerpoint/2010/main" val="326881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CC0C-2CC2-87C9-EB0F-3758535E4469}"/>
              </a:ext>
            </a:extLst>
          </p:cNvPr>
          <p:cNvSpPr>
            <a:spLocks noGrp="1"/>
          </p:cNvSpPr>
          <p:nvPr>
            <p:ph type="title"/>
          </p:nvPr>
        </p:nvSpPr>
        <p:spPr/>
        <p:txBody>
          <a:bodyPr/>
          <a:lstStyle/>
          <a:p>
            <a:r>
              <a:rPr lang="en-US" dirty="0"/>
              <a:t>Notable Trade Agreements</a:t>
            </a:r>
          </a:p>
        </p:txBody>
      </p:sp>
      <p:sp>
        <p:nvSpPr>
          <p:cNvPr id="3" name="Slide Number Placeholder 2">
            <a:extLst>
              <a:ext uri="{FF2B5EF4-FFF2-40B4-BE49-F238E27FC236}">
                <a16:creationId xmlns:a16="http://schemas.microsoft.com/office/drawing/2014/main" id="{75B6A9F0-A123-3794-910C-9BD1D78F072C}"/>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
        <p:nvSpPr>
          <p:cNvPr id="4" name="Content Placeholder 3">
            <a:extLst>
              <a:ext uri="{FF2B5EF4-FFF2-40B4-BE49-F238E27FC236}">
                <a16:creationId xmlns:a16="http://schemas.microsoft.com/office/drawing/2014/main" id="{2067D8CF-1687-4178-B101-0D61B7DF5D4B}"/>
              </a:ext>
            </a:extLst>
          </p:cNvPr>
          <p:cNvSpPr>
            <a:spLocks noGrp="1"/>
          </p:cNvSpPr>
          <p:nvPr>
            <p:ph sz="half" idx="14"/>
          </p:nvPr>
        </p:nvSpPr>
        <p:spPr>
          <a:xfrm>
            <a:off x="521213" y="2089758"/>
            <a:ext cx="9900441" cy="828805"/>
          </a:xfrm>
        </p:spPr>
        <p:txBody>
          <a:bodyPr>
            <a:normAutofit/>
          </a:bodyPr>
          <a:lstStyle/>
          <a:p>
            <a:r>
              <a:rPr lang="en-US" sz="2400" b="1" dirty="0"/>
              <a:t>WTO:  </a:t>
            </a:r>
            <a:r>
              <a:rPr lang="en-US" sz="2400" dirty="0"/>
              <a:t>World Trade Organization, regulates trade between countries and can provide a dispute resolution between countries</a:t>
            </a:r>
          </a:p>
        </p:txBody>
      </p:sp>
      <p:pic>
        <p:nvPicPr>
          <p:cNvPr id="3074" name="Picture 2" descr="Provincial/Territorial Governments and the Negotiation of International Trade  Agreements">
            <a:extLst>
              <a:ext uri="{FF2B5EF4-FFF2-40B4-BE49-F238E27FC236}">
                <a16:creationId xmlns:a16="http://schemas.microsoft.com/office/drawing/2014/main" id="{CB56382E-BD3B-CD6B-EF67-9EF154D558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53" t="-467" r="-6353" b="467"/>
          <a:stretch>
            <a:fillRect/>
          </a:stretch>
        </p:blipFill>
        <p:spPr bwMode="auto">
          <a:xfrm>
            <a:off x="7044640" y="3548306"/>
            <a:ext cx="4203915" cy="271670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2A0A5D63-EDBD-E129-E0C2-B38B3638F607}"/>
              </a:ext>
            </a:extLst>
          </p:cNvPr>
          <p:cNvSpPr txBox="1">
            <a:spLocks/>
          </p:cNvSpPr>
          <p:nvPr/>
        </p:nvSpPr>
        <p:spPr>
          <a:xfrm>
            <a:off x="521213" y="3348096"/>
            <a:ext cx="5574787" cy="2951358"/>
          </a:xfrm>
          <a:prstGeom prst="rect">
            <a:avLst/>
          </a:prstGeom>
        </p:spPr>
        <p:txBody>
          <a:bodyPr vert="horz" lIns="91440" tIns="45720" rIns="91440" bIns="45720" rtlCol="0">
            <a:norm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International Trade Agreements:</a:t>
            </a:r>
          </a:p>
          <a:p>
            <a:pPr marL="285750" indent="-285750">
              <a:buFont typeface="Arial" panose="020B0604020202020204" pitchFamily="34" charset="0"/>
              <a:buChar char="•"/>
            </a:pPr>
            <a:r>
              <a:rPr lang="en-US" sz="2000" b="1" dirty="0"/>
              <a:t>USMCA</a:t>
            </a:r>
            <a:r>
              <a:rPr lang="en-US" sz="2000" dirty="0"/>
              <a:t> [USA, Mexico, Canada trade agreement]</a:t>
            </a:r>
          </a:p>
          <a:p>
            <a:pPr marL="742950" lvl="1" indent="-285750"/>
            <a:r>
              <a:rPr lang="en-US" sz="2000" dirty="0"/>
              <a:t>Followed </a:t>
            </a:r>
            <a:r>
              <a:rPr lang="en-US" sz="2000" b="1" dirty="0"/>
              <a:t>NAFTA</a:t>
            </a:r>
            <a:r>
              <a:rPr lang="en-US" sz="2000" dirty="0"/>
              <a:t> agreement</a:t>
            </a:r>
          </a:p>
          <a:p>
            <a:pPr marL="285750" indent="-285750">
              <a:buFont typeface="Arial" panose="020B0604020202020204" pitchFamily="34" charset="0"/>
              <a:buChar char="•"/>
            </a:pPr>
            <a:r>
              <a:rPr lang="en-US" sz="2000" b="1" dirty="0"/>
              <a:t>RCEP</a:t>
            </a:r>
            <a:r>
              <a:rPr lang="en-US" sz="2000" dirty="0"/>
              <a:t>: Regional Partnership covering Asia</a:t>
            </a:r>
          </a:p>
          <a:p>
            <a:pPr marL="285750" indent="-285750">
              <a:buFont typeface="Arial" panose="020B0604020202020204" pitchFamily="34" charset="0"/>
              <a:buChar char="•"/>
            </a:pPr>
            <a:r>
              <a:rPr lang="en-US" sz="2000" b="1" dirty="0"/>
              <a:t>CPTPP:</a:t>
            </a:r>
            <a:r>
              <a:rPr lang="en-US" sz="2000" dirty="0"/>
              <a:t> Pacific Rim countries pact</a:t>
            </a:r>
          </a:p>
          <a:p>
            <a:pPr marL="285750" indent="-285750">
              <a:buFont typeface="Arial" panose="020B0604020202020204" pitchFamily="34" charset="0"/>
              <a:buChar char="•"/>
            </a:pPr>
            <a:r>
              <a:rPr lang="en-US" sz="2000" b="1" dirty="0"/>
              <a:t>EU</a:t>
            </a:r>
            <a:r>
              <a:rPr lang="en-US" sz="2000" dirty="0"/>
              <a:t>: European Union that links European Countries </a:t>
            </a:r>
          </a:p>
        </p:txBody>
      </p:sp>
    </p:spTree>
    <p:extLst>
      <p:ext uri="{BB962C8B-B14F-4D97-AF65-F5344CB8AC3E}">
        <p14:creationId xmlns:p14="http://schemas.microsoft.com/office/powerpoint/2010/main" val="73161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227A-3204-B54C-5BA5-41022620B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360E2-CCF1-18DB-DA98-D24FB435B68B}"/>
              </a:ext>
            </a:extLst>
          </p:cNvPr>
          <p:cNvSpPr>
            <a:spLocks noGrp="1"/>
          </p:cNvSpPr>
          <p:nvPr>
            <p:ph type="title"/>
          </p:nvPr>
        </p:nvSpPr>
        <p:spPr/>
        <p:txBody>
          <a:bodyPr/>
          <a:lstStyle/>
          <a:p>
            <a:r>
              <a:rPr lang="en-US" dirty="0"/>
              <a:t>Trade Agreements: Cont’d</a:t>
            </a:r>
          </a:p>
        </p:txBody>
      </p:sp>
      <p:sp>
        <p:nvSpPr>
          <p:cNvPr id="3" name="Slide Number Placeholder 2">
            <a:extLst>
              <a:ext uri="{FF2B5EF4-FFF2-40B4-BE49-F238E27FC236}">
                <a16:creationId xmlns:a16="http://schemas.microsoft.com/office/drawing/2014/main" id="{1CBDCBFA-E931-F188-9FC2-780B7E929C48}"/>
              </a:ext>
            </a:extLst>
          </p:cNvPr>
          <p:cNvSpPr>
            <a:spLocks noGrp="1"/>
          </p:cNvSpPr>
          <p:nvPr>
            <p:ph type="sldNum" sz="quarter" idx="12"/>
          </p:nvPr>
        </p:nvSpPr>
        <p:spPr/>
        <p:txBody>
          <a:bodyPr/>
          <a:lstStyle/>
          <a:p>
            <a:fld id="{B5CEABB6-07DC-46E8-9B57-56EC44A396E5}" type="slidenum">
              <a:rPr lang="en-US" smtClean="0"/>
              <a:pPr/>
              <a:t>12</a:t>
            </a:fld>
            <a:endParaRPr lang="en-US" dirty="0"/>
          </a:p>
        </p:txBody>
      </p:sp>
      <p:sp>
        <p:nvSpPr>
          <p:cNvPr id="5" name="Content Placeholder 4">
            <a:extLst>
              <a:ext uri="{FF2B5EF4-FFF2-40B4-BE49-F238E27FC236}">
                <a16:creationId xmlns:a16="http://schemas.microsoft.com/office/drawing/2014/main" id="{2D4B6EF7-CB79-041B-5D25-933C1E055692}"/>
              </a:ext>
            </a:extLst>
          </p:cNvPr>
          <p:cNvSpPr>
            <a:spLocks noGrp="1"/>
          </p:cNvSpPr>
          <p:nvPr>
            <p:ph sz="half" idx="15"/>
          </p:nvPr>
        </p:nvSpPr>
        <p:spPr>
          <a:xfrm>
            <a:off x="771736" y="2017353"/>
            <a:ext cx="9311650" cy="4201210"/>
          </a:xfrm>
        </p:spPr>
        <p:txBody>
          <a:bodyPr>
            <a:noAutofit/>
          </a:bodyPr>
          <a:lstStyle/>
          <a:p>
            <a:r>
              <a:rPr lang="en-US" sz="2000" b="1" dirty="0"/>
              <a:t>Quotas:  </a:t>
            </a:r>
            <a:r>
              <a:rPr lang="en-US" sz="2000" dirty="0"/>
              <a:t>often imports of specific HTS codes are assigned a quota based on dollar value imported by producing country. The quota could be duty free or reduced duties</a:t>
            </a:r>
          </a:p>
          <a:p>
            <a:pPr marL="800100" lvl="1" indent="-342900"/>
            <a:r>
              <a:rPr lang="en-US" sz="2000" dirty="0"/>
              <a:t>Quantities imported &gt; the quota would be subject to tariffs</a:t>
            </a:r>
          </a:p>
          <a:p>
            <a:endParaRPr lang="en-US" sz="2000" dirty="0"/>
          </a:p>
          <a:p>
            <a:r>
              <a:rPr lang="en-US" sz="2000" dirty="0"/>
              <a:t>What is a </a:t>
            </a:r>
            <a:r>
              <a:rPr lang="en-US" sz="2000" b="1" dirty="0"/>
              <a:t>de minimis exemption</a:t>
            </a:r>
            <a:r>
              <a:rPr lang="en-US" sz="2000" dirty="0"/>
              <a:t>?</a:t>
            </a:r>
          </a:p>
          <a:p>
            <a:r>
              <a:rPr lang="en-US" sz="2000" dirty="0"/>
              <a:t>De minimis provides admission of articles free of duty and of any tax imposed on or by reason of importation, but the aggregate fair retail value in the country of shipment of articles imported by one person on one day and exempted from the payment of duty shall not exceed $800</a:t>
            </a:r>
          </a:p>
          <a:p>
            <a:pPr marL="285750" indent="-285750">
              <a:buFont typeface="Arial" panose="020B0604020202020204" pitchFamily="34" charset="0"/>
              <a:buChar char="•"/>
            </a:pPr>
            <a:r>
              <a:rPr lang="en-US" sz="2000" dirty="0"/>
              <a:t>Currently the de minimis exemption has been eliminated but the elimination has greatly added to the cost / complexity and timing to import in 2024 there were more than 1.4 billion de </a:t>
            </a:r>
            <a:r>
              <a:rPr lang="en-US" sz="2000" dirty="0" err="1"/>
              <a:t>minimus</a:t>
            </a:r>
            <a:r>
              <a:rPr lang="en-US" sz="2000" dirty="0"/>
              <a:t> transactions</a:t>
            </a:r>
          </a:p>
          <a:p>
            <a:pPr marL="742950" lvl="1" indent="-285750"/>
            <a:r>
              <a:rPr lang="en-US" sz="2000" dirty="0"/>
              <a:t>Think “</a:t>
            </a:r>
            <a:r>
              <a:rPr lang="en-US" sz="2000" dirty="0" err="1"/>
              <a:t>Temu</a:t>
            </a:r>
            <a:r>
              <a:rPr lang="en-US" sz="2000" dirty="0"/>
              <a:t> “</a:t>
            </a:r>
          </a:p>
        </p:txBody>
      </p:sp>
    </p:spTree>
    <p:extLst>
      <p:ext uri="{BB962C8B-B14F-4D97-AF65-F5344CB8AC3E}">
        <p14:creationId xmlns:p14="http://schemas.microsoft.com/office/powerpoint/2010/main" val="274400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1AB4-85ED-4FA8-511E-D5D2A8484D35}"/>
              </a:ext>
            </a:extLst>
          </p:cNvPr>
          <p:cNvSpPr>
            <a:spLocks noGrp="1"/>
          </p:cNvSpPr>
          <p:nvPr>
            <p:ph type="title"/>
          </p:nvPr>
        </p:nvSpPr>
        <p:spPr/>
        <p:txBody>
          <a:bodyPr/>
          <a:lstStyle/>
          <a:p>
            <a:r>
              <a:rPr lang="en-US" dirty="0"/>
              <a:t>Global Supply Chain Definitions</a:t>
            </a:r>
          </a:p>
        </p:txBody>
      </p:sp>
      <p:sp>
        <p:nvSpPr>
          <p:cNvPr id="3" name="Slide Number Placeholder 2">
            <a:extLst>
              <a:ext uri="{FF2B5EF4-FFF2-40B4-BE49-F238E27FC236}">
                <a16:creationId xmlns:a16="http://schemas.microsoft.com/office/drawing/2014/main" id="{1FEF1BAD-E597-4970-4E10-34442E8FEF8C}"/>
              </a:ext>
            </a:extLst>
          </p:cNvPr>
          <p:cNvSpPr>
            <a:spLocks noGrp="1"/>
          </p:cNvSpPr>
          <p:nvPr>
            <p:ph type="sldNum" sz="quarter" idx="12"/>
          </p:nvPr>
        </p:nvSpPr>
        <p:spPr/>
        <p:txBody>
          <a:bodyPr/>
          <a:lstStyle/>
          <a:p>
            <a:fld id="{B5CEABB6-07DC-46E8-9B57-56EC44A396E5}" type="slidenum">
              <a:rPr lang="en-US" smtClean="0"/>
              <a:pPr/>
              <a:t>13</a:t>
            </a:fld>
            <a:endParaRPr lang="en-US" dirty="0"/>
          </a:p>
        </p:txBody>
      </p:sp>
      <p:sp>
        <p:nvSpPr>
          <p:cNvPr id="4" name="Content Placeholder 3">
            <a:extLst>
              <a:ext uri="{FF2B5EF4-FFF2-40B4-BE49-F238E27FC236}">
                <a16:creationId xmlns:a16="http://schemas.microsoft.com/office/drawing/2014/main" id="{A10F7789-2966-966E-DACA-294CB7D14A21}"/>
              </a:ext>
            </a:extLst>
          </p:cNvPr>
          <p:cNvSpPr>
            <a:spLocks noGrp="1"/>
          </p:cNvSpPr>
          <p:nvPr>
            <p:ph sz="half" idx="14"/>
          </p:nvPr>
        </p:nvSpPr>
        <p:spPr>
          <a:xfrm>
            <a:off x="611505" y="2646875"/>
            <a:ext cx="7688037" cy="4074600"/>
          </a:xfrm>
        </p:spPr>
        <p:txBody>
          <a:bodyPr>
            <a:noAutofit/>
          </a:bodyPr>
          <a:lstStyle/>
          <a:p>
            <a:pPr marL="285750" indent="-285750">
              <a:buFont typeface="Arial" panose="020B0604020202020204" pitchFamily="34" charset="0"/>
              <a:buChar char="•"/>
            </a:pPr>
            <a:r>
              <a:rPr lang="en-US" sz="2000" b="1" dirty="0"/>
              <a:t>Global Supply Chain:  </a:t>
            </a:r>
            <a:r>
              <a:rPr lang="en-US" sz="2000" dirty="0"/>
              <a:t>International network of suppliers, distributors, manufacturers across multiple countries and can include goods and services </a:t>
            </a:r>
          </a:p>
          <a:p>
            <a:pPr marL="285750" indent="-285750">
              <a:buFont typeface="Arial" panose="020B0604020202020204" pitchFamily="34" charset="0"/>
              <a:buChar char="•"/>
            </a:pPr>
            <a:r>
              <a:rPr lang="en-US" sz="2000" b="1" dirty="0"/>
              <a:t>SCM:</a:t>
            </a:r>
            <a:r>
              <a:rPr lang="en-US" sz="2000" dirty="0"/>
              <a:t> supply chain management</a:t>
            </a:r>
          </a:p>
          <a:p>
            <a:pPr marL="285750" indent="-285750">
              <a:buFont typeface="Arial" panose="020B0604020202020204" pitchFamily="34" charset="0"/>
              <a:buChar char="•"/>
            </a:pPr>
            <a:r>
              <a:rPr lang="en-US" sz="2000" b="1" dirty="0"/>
              <a:t>Supply chain resilience</a:t>
            </a:r>
            <a:r>
              <a:rPr lang="en-US" sz="2000" dirty="0"/>
              <a:t>: the ability of the supply chain to withstand disruptions</a:t>
            </a:r>
          </a:p>
          <a:p>
            <a:pPr marL="285750" indent="-285750">
              <a:buFont typeface="Arial" panose="020B0604020202020204" pitchFamily="34" charset="0"/>
              <a:buChar char="•"/>
            </a:pPr>
            <a:r>
              <a:rPr lang="en-US" sz="2000" b="1" dirty="0"/>
              <a:t>Trade Deficit:  </a:t>
            </a:r>
            <a:r>
              <a:rPr lang="en-US" sz="2000" dirty="0"/>
              <a:t>A trade deficit occurs when a country imports more goods and services than it exports, meaning the monetary value of its imports exceeds the value of its exports over a specific period, indicating it spends more on foreign products and services than it earns from selling its own. It's also known as a negative balance of trade. </a:t>
            </a:r>
          </a:p>
        </p:txBody>
      </p:sp>
      <p:pic>
        <p:nvPicPr>
          <p:cNvPr id="4098" name="Picture 2" descr="Why Is International Trade Important? Exploring Its 7 Key Advantages">
            <a:extLst>
              <a:ext uri="{FF2B5EF4-FFF2-40B4-BE49-F238E27FC236}">
                <a16:creationId xmlns:a16="http://schemas.microsoft.com/office/drawing/2014/main" id="{C478FDB7-9267-F78B-11E9-FDE02AD456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35" r="13500"/>
          <a:stretch>
            <a:fillRect/>
          </a:stretch>
        </p:blipFill>
        <p:spPr bwMode="auto">
          <a:xfrm>
            <a:off x="8874449" y="2258568"/>
            <a:ext cx="3317551" cy="2991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9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B233-B731-7BBA-FFF3-EBB1F18DE7A0}"/>
              </a:ext>
            </a:extLst>
          </p:cNvPr>
          <p:cNvSpPr>
            <a:spLocks noGrp="1"/>
          </p:cNvSpPr>
          <p:nvPr>
            <p:ph type="title"/>
          </p:nvPr>
        </p:nvSpPr>
        <p:spPr>
          <a:xfrm>
            <a:off x="762001" y="896112"/>
            <a:ext cx="6589150" cy="1988706"/>
          </a:xfrm>
        </p:spPr>
        <p:txBody>
          <a:bodyPr anchor="t">
            <a:normAutofit/>
          </a:bodyPr>
          <a:lstStyle/>
          <a:p>
            <a:r>
              <a:rPr lang="en-US" dirty="0"/>
              <a:t>Evolution of Global Supply chains </a:t>
            </a:r>
          </a:p>
        </p:txBody>
      </p:sp>
      <p:sp>
        <p:nvSpPr>
          <p:cNvPr id="3" name="Slide Number Placeholder 2">
            <a:extLst>
              <a:ext uri="{FF2B5EF4-FFF2-40B4-BE49-F238E27FC236}">
                <a16:creationId xmlns:a16="http://schemas.microsoft.com/office/drawing/2014/main" id="{C2244BDA-C283-D8DC-BA17-9133D4662BEA}"/>
              </a:ext>
            </a:extLst>
          </p:cNvPr>
          <p:cNvSpPr>
            <a:spLocks noGrp="1"/>
          </p:cNvSpPr>
          <p:nvPr>
            <p:ph type="sldNum" sz="quarter" idx="12"/>
          </p:nvPr>
        </p:nvSpPr>
        <p:spPr>
          <a:xfrm>
            <a:off x="11274091" y="6355080"/>
            <a:ext cx="457200" cy="365125"/>
          </a:xfrm>
        </p:spPr>
        <p:txBody>
          <a:bodyPr anchor="ctr">
            <a:normAutofit/>
          </a:bodyPr>
          <a:lstStyle/>
          <a:p>
            <a:pPr>
              <a:spcAft>
                <a:spcPts val="600"/>
              </a:spcAft>
            </a:pPr>
            <a:fld id="{B5CEABB6-07DC-46E8-9B57-56EC44A396E5}" type="slidenum">
              <a:rPr lang="en-US" smtClean="0"/>
              <a:pPr>
                <a:spcAft>
                  <a:spcPts val="600"/>
                </a:spcAft>
              </a:pPr>
              <a:t>14</a:t>
            </a:fld>
            <a:endParaRPr lang="en-US"/>
          </a:p>
        </p:txBody>
      </p:sp>
      <p:sp>
        <p:nvSpPr>
          <p:cNvPr id="4" name="Content Placeholder 3">
            <a:extLst>
              <a:ext uri="{FF2B5EF4-FFF2-40B4-BE49-F238E27FC236}">
                <a16:creationId xmlns:a16="http://schemas.microsoft.com/office/drawing/2014/main" id="{10DB4819-6E10-2FEE-4ED7-B290BDC26332}"/>
              </a:ext>
            </a:extLst>
          </p:cNvPr>
          <p:cNvSpPr>
            <a:spLocks noGrp="1"/>
          </p:cNvSpPr>
          <p:nvPr>
            <p:ph sz="half" idx="14"/>
          </p:nvPr>
        </p:nvSpPr>
        <p:spPr>
          <a:xfrm>
            <a:off x="762001" y="3058886"/>
            <a:ext cx="6597372" cy="3296194"/>
          </a:xfrm>
        </p:spPr>
        <p:txBody>
          <a:bodyPr>
            <a:normAutofit/>
          </a:bodyPr>
          <a:lstStyle/>
          <a:p>
            <a:pPr marL="285750" indent="-285750">
              <a:buFont typeface="Arial" panose="020B0604020202020204" pitchFamily="34" charset="0"/>
              <a:buChar char="•"/>
            </a:pPr>
            <a:r>
              <a:rPr lang="en-US" sz="2200" dirty="0"/>
              <a:t>Trading globally is not new but advances in transportation, shipping and data management accelerated the evolution of Global Supply Chains</a:t>
            </a:r>
          </a:p>
          <a:p>
            <a:pPr marL="285750" indent="-285750">
              <a:buFont typeface="Arial" panose="020B0604020202020204" pitchFamily="34" charset="0"/>
              <a:buChar char="•"/>
            </a:pPr>
            <a:r>
              <a:rPr lang="en-US" sz="2200" dirty="0"/>
              <a:t>The internal combustion engine , diesel and large transport trucks in the early part of the 20</a:t>
            </a:r>
            <a:r>
              <a:rPr lang="en-US" sz="2200" baseline="30000" dirty="0"/>
              <a:t>th</a:t>
            </a:r>
            <a:r>
              <a:rPr lang="en-US" sz="2200" dirty="0"/>
              <a:t> century made a huge difference in time to ship and the  weight of shipments accelerated trade</a:t>
            </a:r>
          </a:p>
          <a:p>
            <a:pPr marL="285750" indent="-285750">
              <a:buFont typeface="Arial" panose="020B0604020202020204" pitchFamily="34" charset="0"/>
              <a:buChar char="•"/>
            </a:pPr>
            <a:r>
              <a:rPr lang="en-US" sz="2200" dirty="0"/>
              <a:t>WW2 saw the development of the pallet and more efficient loading of ships</a:t>
            </a:r>
          </a:p>
        </p:txBody>
      </p:sp>
    </p:spTree>
    <p:extLst>
      <p:ext uri="{BB962C8B-B14F-4D97-AF65-F5344CB8AC3E}">
        <p14:creationId xmlns:p14="http://schemas.microsoft.com/office/powerpoint/2010/main" val="2772368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B364-30B8-7A05-C55A-1B82B10FC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ED912-15AD-FDD5-A776-950CDBF29E12}"/>
              </a:ext>
            </a:extLst>
          </p:cNvPr>
          <p:cNvSpPr>
            <a:spLocks noGrp="1"/>
          </p:cNvSpPr>
          <p:nvPr>
            <p:ph type="title"/>
          </p:nvPr>
        </p:nvSpPr>
        <p:spPr>
          <a:xfrm>
            <a:off x="1422724" y="678545"/>
            <a:ext cx="9866540" cy="1358140"/>
          </a:xfrm>
        </p:spPr>
        <p:txBody>
          <a:bodyPr anchor="t">
            <a:normAutofit/>
          </a:bodyPr>
          <a:lstStyle/>
          <a:p>
            <a:r>
              <a:rPr lang="en-US" dirty="0"/>
              <a:t>Evolution of Global Supply chains: Containers</a:t>
            </a:r>
          </a:p>
        </p:txBody>
      </p:sp>
      <p:pic>
        <p:nvPicPr>
          <p:cNvPr id="1026" name="Picture 2" descr="How to Choose the Right Shipping Container for Your Needs | Shams World  Company">
            <a:extLst>
              <a:ext uri="{FF2B5EF4-FFF2-40B4-BE49-F238E27FC236}">
                <a16:creationId xmlns:a16="http://schemas.microsoft.com/office/drawing/2014/main" id="{27DC1F53-A68B-591F-37E2-8C48993ED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916" r="1" b="1"/>
          <a:stretch>
            <a:fillRect/>
          </a:stretch>
        </p:blipFill>
        <p:spPr bwMode="auto">
          <a:xfrm>
            <a:off x="362601" y="2543624"/>
            <a:ext cx="6702077" cy="3635831"/>
          </a:xfrm>
          <a:prstGeom prst="rect">
            <a:avLst/>
          </a:prstGeom>
          <a:solidFill>
            <a:srgbClr val="FFFFFF"/>
          </a:solidFill>
        </p:spPr>
      </p:pic>
      <p:sp>
        <p:nvSpPr>
          <p:cNvPr id="5" name="Content Placeholder 4">
            <a:extLst>
              <a:ext uri="{FF2B5EF4-FFF2-40B4-BE49-F238E27FC236}">
                <a16:creationId xmlns:a16="http://schemas.microsoft.com/office/drawing/2014/main" id="{9AC88E4D-A5D8-ED38-EDCE-BCCD17152838}"/>
              </a:ext>
            </a:extLst>
          </p:cNvPr>
          <p:cNvSpPr>
            <a:spLocks noGrp="1"/>
          </p:cNvSpPr>
          <p:nvPr>
            <p:ph type="body" sz="quarter" idx="14"/>
          </p:nvPr>
        </p:nvSpPr>
        <p:spPr>
          <a:xfrm>
            <a:off x="7427934" y="2543624"/>
            <a:ext cx="4539251" cy="3894254"/>
          </a:xfrm>
        </p:spPr>
        <p:txBody>
          <a:bodyPr>
            <a:normAutofit/>
          </a:bodyPr>
          <a:lstStyle/>
          <a:p>
            <a:pPr marL="285750" indent="-285750">
              <a:lnSpc>
                <a:spcPct val="90000"/>
              </a:lnSpc>
              <a:buFont typeface="Arial" panose="020B0604020202020204" pitchFamily="34" charset="0"/>
              <a:buChar char="•"/>
            </a:pPr>
            <a:r>
              <a:rPr lang="en-US" sz="2000" dirty="0"/>
              <a:t>Single biggest contributor to global trade was the development of the </a:t>
            </a:r>
            <a:r>
              <a:rPr lang="en-US" sz="2000" b="1" dirty="0"/>
              <a:t>container</a:t>
            </a:r>
            <a:r>
              <a:rPr lang="en-US" sz="2000" dirty="0"/>
              <a:t> and container shipments</a:t>
            </a:r>
          </a:p>
          <a:p>
            <a:pPr marL="285750" indent="-285750">
              <a:lnSpc>
                <a:spcPct val="90000"/>
              </a:lnSpc>
              <a:buFont typeface="Arial" panose="020B0604020202020204" pitchFamily="34" charset="0"/>
              <a:buChar char="•"/>
            </a:pPr>
            <a:r>
              <a:rPr lang="en-US" sz="2000" dirty="0"/>
              <a:t>Containers greatly accelerated the loading and unloading and dramatically increased the goods that could be shipped at one time</a:t>
            </a:r>
          </a:p>
          <a:p>
            <a:pPr marL="285750" indent="-285750">
              <a:lnSpc>
                <a:spcPct val="90000"/>
              </a:lnSpc>
              <a:buFont typeface="Arial" panose="020B0604020202020204" pitchFamily="34" charset="0"/>
              <a:buChar char="•"/>
            </a:pPr>
            <a:r>
              <a:rPr lang="en-US" sz="2000" dirty="0"/>
              <a:t>Sophisticated tracking and inventory systems gave companies the ability to more closely manage inventory + inbound and outbound shipments </a:t>
            </a:r>
          </a:p>
        </p:txBody>
      </p:sp>
      <p:sp>
        <p:nvSpPr>
          <p:cNvPr id="3" name="Slide Number Placeholder 2">
            <a:extLst>
              <a:ext uri="{FF2B5EF4-FFF2-40B4-BE49-F238E27FC236}">
                <a16:creationId xmlns:a16="http://schemas.microsoft.com/office/drawing/2014/main" id="{7CF107F9-6F10-36DC-B1C8-925F9662F8E8}"/>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15</a:t>
            </a:fld>
            <a:endParaRPr lang="en-US"/>
          </a:p>
        </p:txBody>
      </p:sp>
    </p:spTree>
    <p:extLst>
      <p:ext uri="{BB962C8B-B14F-4D97-AF65-F5344CB8AC3E}">
        <p14:creationId xmlns:p14="http://schemas.microsoft.com/office/powerpoint/2010/main" val="9383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2D65C-16F7-FA59-77B4-46201E880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108C0-3C2F-6EDC-408A-A6B7ECFE2C78}"/>
              </a:ext>
            </a:extLst>
          </p:cNvPr>
          <p:cNvSpPr>
            <a:spLocks noGrp="1"/>
          </p:cNvSpPr>
          <p:nvPr>
            <p:ph type="title"/>
          </p:nvPr>
        </p:nvSpPr>
        <p:spPr>
          <a:xfrm>
            <a:off x="762001" y="896112"/>
            <a:ext cx="6589150" cy="1988706"/>
          </a:xfrm>
        </p:spPr>
        <p:txBody>
          <a:bodyPr anchor="t">
            <a:normAutofit/>
          </a:bodyPr>
          <a:lstStyle/>
          <a:p>
            <a:r>
              <a:rPr lang="en-US" dirty="0" err="1"/>
              <a:t>INCo</a:t>
            </a:r>
            <a:r>
              <a:rPr lang="en-US" dirty="0"/>
              <a:t> Terms</a:t>
            </a:r>
          </a:p>
        </p:txBody>
      </p:sp>
      <p:sp>
        <p:nvSpPr>
          <p:cNvPr id="3" name="Slide Number Placeholder 2">
            <a:extLst>
              <a:ext uri="{FF2B5EF4-FFF2-40B4-BE49-F238E27FC236}">
                <a16:creationId xmlns:a16="http://schemas.microsoft.com/office/drawing/2014/main" id="{B4BCCDD1-8A94-3D0E-165D-D8566F54FBD2}"/>
              </a:ext>
            </a:extLst>
          </p:cNvPr>
          <p:cNvSpPr>
            <a:spLocks noGrp="1"/>
          </p:cNvSpPr>
          <p:nvPr>
            <p:ph type="sldNum" sz="quarter" idx="12"/>
          </p:nvPr>
        </p:nvSpPr>
        <p:spPr>
          <a:xfrm>
            <a:off x="11274091" y="6355080"/>
            <a:ext cx="457200" cy="365125"/>
          </a:xfrm>
        </p:spPr>
        <p:txBody>
          <a:bodyPr anchor="ctr">
            <a:normAutofit/>
          </a:bodyPr>
          <a:lstStyle/>
          <a:p>
            <a:pPr>
              <a:spcAft>
                <a:spcPts val="600"/>
              </a:spcAft>
            </a:pPr>
            <a:fld id="{B5CEABB6-07DC-46E8-9B57-56EC44A396E5}" type="slidenum">
              <a:rPr lang="en-US" smtClean="0"/>
              <a:pPr>
                <a:spcAft>
                  <a:spcPts val="600"/>
                </a:spcAft>
              </a:pPr>
              <a:t>16</a:t>
            </a:fld>
            <a:endParaRPr lang="en-US"/>
          </a:p>
        </p:txBody>
      </p:sp>
      <p:sp>
        <p:nvSpPr>
          <p:cNvPr id="5" name="Content Placeholder 4">
            <a:extLst>
              <a:ext uri="{FF2B5EF4-FFF2-40B4-BE49-F238E27FC236}">
                <a16:creationId xmlns:a16="http://schemas.microsoft.com/office/drawing/2014/main" id="{97A6B9DE-B6B8-DC60-C968-473B4608D7BB}"/>
              </a:ext>
            </a:extLst>
          </p:cNvPr>
          <p:cNvSpPr>
            <a:spLocks noGrp="1"/>
          </p:cNvSpPr>
          <p:nvPr>
            <p:ph sz="half" idx="14"/>
          </p:nvPr>
        </p:nvSpPr>
        <p:spPr>
          <a:xfrm>
            <a:off x="593027" y="2386448"/>
            <a:ext cx="6758124" cy="3450681"/>
          </a:xfrm>
        </p:spPr>
        <p:txBody>
          <a:bodyPr>
            <a:normAutofit/>
          </a:bodyPr>
          <a:lstStyle/>
          <a:p>
            <a:r>
              <a:rPr lang="en-US" sz="2000" b="1" dirty="0"/>
              <a:t>INCO Terms: </a:t>
            </a:r>
            <a:r>
              <a:rPr lang="en-US" sz="2000" dirty="0"/>
              <a:t>a key concept in ownership of the goods while in transit and assignment of costs; there are 11 different INCO terms that define how goods are shipped and costs</a:t>
            </a:r>
          </a:p>
          <a:p>
            <a:endParaRPr lang="en-US" sz="2000" dirty="0"/>
          </a:p>
          <a:p>
            <a:r>
              <a:rPr lang="en-US" sz="2000" b="1" dirty="0"/>
              <a:t>FOB: </a:t>
            </a:r>
            <a:r>
              <a:rPr lang="en-US" sz="2000" dirty="0"/>
              <a:t>“free on board” title to the goods and cost of insurance passed to the buyer either at shipping point FOB ex works or FOB destination title passes when goods arrive.  Important point, under FOB all duties, tariffs, port charges </a:t>
            </a:r>
            <a:r>
              <a:rPr lang="en-US" sz="2000" dirty="0" err="1"/>
              <a:t>etc</a:t>
            </a:r>
            <a:r>
              <a:rPr lang="en-US" sz="2000" dirty="0"/>
              <a:t> are to the account of the buyer not the seller</a:t>
            </a:r>
          </a:p>
          <a:p>
            <a:endParaRPr lang="en-US" sz="2000" dirty="0"/>
          </a:p>
        </p:txBody>
      </p:sp>
    </p:spTree>
    <p:extLst>
      <p:ext uri="{BB962C8B-B14F-4D97-AF65-F5344CB8AC3E}">
        <p14:creationId xmlns:p14="http://schemas.microsoft.com/office/powerpoint/2010/main" val="2976419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C828-4CDC-3241-7C56-3A07CD3D2622}"/>
              </a:ext>
            </a:extLst>
          </p:cNvPr>
          <p:cNvSpPr>
            <a:spLocks noGrp="1"/>
          </p:cNvSpPr>
          <p:nvPr>
            <p:ph type="title"/>
          </p:nvPr>
        </p:nvSpPr>
        <p:spPr/>
        <p:txBody>
          <a:bodyPr/>
          <a:lstStyle/>
          <a:p>
            <a:r>
              <a:rPr lang="en-US" dirty="0"/>
              <a:t>INCO Terms Cont’d </a:t>
            </a:r>
          </a:p>
        </p:txBody>
      </p:sp>
      <p:sp>
        <p:nvSpPr>
          <p:cNvPr id="3" name="Slide Number Placeholder 2">
            <a:extLst>
              <a:ext uri="{FF2B5EF4-FFF2-40B4-BE49-F238E27FC236}">
                <a16:creationId xmlns:a16="http://schemas.microsoft.com/office/drawing/2014/main" id="{E0CE5FF6-5B74-ABA9-69CF-5C2386062FEB}"/>
              </a:ext>
            </a:extLst>
          </p:cNvPr>
          <p:cNvSpPr>
            <a:spLocks noGrp="1"/>
          </p:cNvSpPr>
          <p:nvPr>
            <p:ph type="sldNum" sz="quarter" idx="12"/>
          </p:nvPr>
        </p:nvSpPr>
        <p:spPr/>
        <p:txBody>
          <a:bodyPr/>
          <a:lstStyle/>
          <a:p>
            <a:fld id="{B5CEABB6-07DC-46E8-9B57-56EC44A396E5}" type="slidenum">
              <a:rPr lang="en-US" smtClean="0"/>
              <a:pPr/>
              <a:t>17</a:t>
            </a:fld>
            <a:endParaRPr lang="en-US" dirty="0"/>
          </a:p>
        </p:txBody>
      </p:sp>
      <p:sp>
        <p:nvSpPr>
          <p:cNvPr id="4" name="Content Placeholder 3">
            <a:extLst>
              <a:ext uri="{FF2B5EF4-FFF2-40B4-BE49-F238E27FC236}">
                <a16:creationId xmlns:a16="http://schemas.microsoft.com/office/drawing/2014/main" id="{94837112-A818-1688-60BB-0E99CB90FCF1}"/>
              </a:ext>
            </a:extLst>
          </p:cNvPr>
          <p:cNvSpPr>
            <a:spLocks noGrp="1"/>
          </p:cNvSpPr>
          <p:nvPr>
            <p:ph sz="half" idx="14"/>
          </p:nvPr>
        </p:nvSpPr>
        <p:spPr>
          <a:xfrm>
            <a:off x="771736" y="2456688"/>
            <a:ext cx="4826695" cy="4132002"/>
          </a:xfrm>
        </p:spPr>
        <p:txBody>
          <a:bodyPr>
            <a:normAutofit/>
          </a:bodyPr>
          <a:lstStyle/>
          <a:p>
            <a:pPr marL="285750" indent="-285750">
              <a:buFont typeface="Arial" panose="020B0604020202020204" pitchFamily="34" charset="0"/>
              <a:buChar char="•"/>
            </a:pPr>
            <a:r>
              <a:rPr lang="en-US" sz="2000" b="1" dirty="0"/>
              <a:t>FCA: </a:t>
            </a:r>
            <a:r>
              <a:rPr lang="en-US" sz="2000" dirty="0"/>
              <a:t>Free carrier, title and costs are assigned to the buyer at a “named” place; </a:t>
            </a:r>
            <a:r>
              <a:rPr lang="en-US" sz="2000" dirty="0" err="1"/>
              <a:t>ie</a:t>
            </a:r>
            <a:r>
              <a:rPr lang="en-US" sz="2000" dirty="0"/>
              <a:t> Port of Los Angeles after arrival at the “named” place all duties , taxes </a:t>
            </a:r>
            <a:r>
              <a:rPr lang="en-US" sz="2000" dirty="0" err="1"/>
              <a:t>etc</a:t>
            </a:r>
            <a:r>
              <a:rPr lang="en-US" sz="2000" dirty="0"/>
              <a:t> are to the account of the buyer</a:t>
            </a:r>
          </a:p>
          <a:p>
            <a:pPr marL="285750" indent="-285750">
              <a:buFont typeface="Arial" panose="020B0604020202020204" pitchFamily="34" charset="0"/>
              <a:buChar char="•"/>
            </a:pPr>
            <a:r>
              <a:rPr lang="en-US" sz="2000" b="1" dirty="0"/>
              <a:t>DAP: </a:t>
            </a:r>
            <a:r>
              <a:rPr lang="en-US" sz="2000" dirty="0"/>
              <a:t>Delivered at Place, similar to FCA</a:t>
            </a:r>
          </a:p>
          <a:p>
            <a:pPr marL="285750" indent="-285750">
              <a:buFont typeface="Arial" panose="020B0604020202020204" pitchFamily="34" charset="0"/>
              <a:buChar char="•"/>
            </a:pPr>
            <a:r>
              <a:rPr lang="en-US" sz="2000" b="1" dirty="0"/>
              <a:t>DDP:  </a:t>
            </a:r>
            <a:r>
              <a:rPr lang="en-US" sz="2000" dirty="0"/>
              <a:t>Delivery Duty Paid, goods are delivered to named place, all duties taxes , port costs are to the account of the seller</a:t>
            </a:r>
          </a:p>
        </p:txBody>
      </p:sp>
      <p:sp>
        <p:nvSpPr>
          <p:cNvPr id="5" name="Content Placeholder 4">
            <a:extLst>
              <a:ext uri="{FF2B5EF4-FFF2-40B4-BE49-F238E27FC236}">
                <a16:creationId xmlns:a16="http://schemas.microsoft.com/office/drawing/2014/main" id="{E234E15C-4B27-0AD7-5A62-5E256E71E2D6}"/>
              </a:ext>
            </a:extLst>
          </p:cNvPr>
          <p:cNvSpPr>
            <a:spLocks noGrp="1"/>
          </p:cNvSpPr>
          <p:nvPr>
            <p:ph sz="half" idx="15"/>
          </p:nvPr>
        </p:nvSpPr>
        <p:spPr>
          <a:xfrm>
            <a:off x="5795376" y="2456687"/>
            <a:ext cx="4826695" cy="3899663"/>
          </a:xfrm>
        </p:spPr>
        <p:txBody>
          <a:bodyPr>
            <a:normAutofit/>
          </a:bodyPr>
          <a:lstStyle/>
          <a:p>
            <a:pPr marL="285750" indent="-285750">
              <a:buFont typeface="Arial" panose="020B0604020202020204" pitchFamily="34" charset="0"/>
              <a:buChar char="•"/>
            </a:pPr>
            <a:r>
              <a:rPr lang="en-US" sz="2000" b="1" dirty="0"/>
              <a:t>Demurrage: </a:t>
            </a:r>
            <a:r>
              <a:rPr lang="en-US" sz="2000" dirty="0"/>
              <a:t>Demurrage is a penalty fee charged in shipping and logistics when cargo (containers) stays too long at a port terminal, rail yard, or other facility beyond the free time allowed in the contract</a:t>
            </a:r>
          </a:p>
          <a:p>
            <a:pPr marL="285750" indent="-285750">
              <a:buFont typeface="Arial" panose="020B0604020202020204" pitchFamily="34" charset="0"/>
              <a:buChar char="•"/>
            </a:pPr>
            <a:r>
              <a:rPr lang="en-US" sz="2000" b="1" dirty="0"/>
              <a:t>Containers: </a:t>
            </a:r>
            <a:r>
              <a:rPr lang="en-US" sz="2000" dirty="0"/>
              <a:t>Come in two sizes, 20 ft and 40 ft, both open top and sealed</a:t>
            </a:r>
          </a:p>
          <a:p>
            <a:pPr marL="285750" indent="-285750">
              <a:buFont typeface="Arial" panose="020B0604020202020204" pitchFamily="34" charset="0"/>
              <a:buChar char="•"/>
            </a:pPr>
            <a:r>
              <a:rPr lang="en-US" sz="2000" b="1" dirty="0"/>
              <a:t>Break Bulk: </a:t>
            </a:r>
            <a:r>
              <a:rPr lang="en-US" sz="2000" dirty="0"/>
              <a:t>goods not shipped in containers [ lowest cost method of shipping ]</a:t>
            </a:r>
          </a:p>
        </p:txBody>
      </p:sp>
    </p:spTree>
    <p:extLst>
      <p:ext uri="{BB962C8B-B14F-4D97-AF65-F5344CB8AC3E}">
        <p14:creationId xmlns:p14="http://schemas.microsoft.com/office/powerpoint/2010/main" val="79532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E2F3-3152-FE92-AD69-9AF14A283B2C}"/>
              </a:ext>
            </a:extLst>
          </p:cNvPr>
          <p:cNvSpPr>
            <a:spLocks noGrp="1"/>
          </p:cNvSpPr>
          <p:nvPr>
            <p:ph type="title"/>
          </p:nvPr>
        </p:nvSpPr>
        <p:spPr>
          <a:xfrm>
            <a:off x="1173528" y="706107"/>
            <a:ext cx="10511791" cy="778309"/>
          </a:xfrm>
        </p:spPr>
        <p:txBody>
          <a:bodyPr anchor="t">
            <a:normAutofit/>
          </a:bodyPr>
          <a:lstStyle/>
          <a:p>
            <a:r>
              <a:rPr lang="en-US" dirty="0"/>
              <a:t>USA Tariff History: Key Eras</a:t>
            </a:r>
          </a:p>
        </p:txBody>
      </p:sp>
      <p:sp>
        <p:nvSpPr>
          <p:cNvPr id="4" name="Slide Number Placeholder 3">
            <a:extLst>
              <a:ext uri="{FF2B5EF4-FFF2-40B4-BE49-F238E27FC236}">
                <a16:creationId xmlns:a16="http://schemas.microsoft.com/office/drawing/2014/main" id="{5D309EA0-7B78-A288-D979-142F9603B6E3}"/>
              </a:ext>
            </a:extLst>
          </p:cNvPr>
          <p:cNvSpPr>
            <a:spLocks noGrp="1"/>
          </p:cNvSpPr>
          <p:nvPr>
            <p:ph type="sldNum" sz="quarter" idx="12"/>
          </p:nvPr>
        </p:nvSpPr>
        <p:spPr>
          <a:xfrm>
            <a:off x="10968175" y="6356350"/>
            <a:ext cx="457200" cy="365125"/>
          </a:xfrm>
        </p:spPr>
        <p:txBody>
          <a:bodyPr anchor="ctr">
            <a:normAutofit/>
          </a:bodyPr>
          <a:lstStyle/>
          <a:p>
            <a:pPr>
              <a:spcAft>
                <a:spcPts val="600"/>
              </a:spcAft>
            </a:pPr>
            <a:fld id="{B5CEABB6-07DC-46E8-9B57-56EC44A396E5}" type="slidenum">
              <a:rPr lang="en-US" smtClean="0"/>
              <a:pPr>
                <a:spcAft>
                  <a:spcPts val="600"/>
                </a:spcAft>
              </a:pPr>
              <a:t>18</a:t>
            </a:fld>
            <a:endParaRPr lang="en-US"/>
          </a:p>
        </p:txBody>
      </p:sp>
      <p:graphicFrame>
        <p:nvGraphicFramePr>
          <p:cNvPr id="8" name="Rectangle 1">
            <a:extLst>
              <a:ext uri="{FF2B5EF4-FFF2-40B4-BE49-F238E27FC236}">
                <a16:creationId xmlns:a16="http://schemas.microsoft.com/office/drawing/2014/main" id="{5908705F-7B04-812C-014D-040855757D88}"/>
              </a:ext>
            </a:extLst>
          </p:cNvPr>
          <p:cNvGraphicFramePr>
            <a:graphicFrameLocks noGrp="1"/>
          </p:cNvGraphicFramePr>
          <p:nvPr>
            <p:ph type="tbl" sz="quarter" idx="14"/>
            <p:extLst>
              <p:ext uri="{D42A27DB-BD31-4B8C-83A1-F6EECF244321}">
                <p14:modId xmlns:p14="http://schemas.microsoft.com/office/powerpoint/2010/main" val="4132198350"/>
              </p:ext>
            </p:extLst>
          </p:nvPr>
        </p:nvGraphicFramePr>
        <p:xfrm>
          <a:off x="1173528" y="1877291"/>
          <a:ext cx="9315526" cy="4697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25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3DF2-CC24-01F5-B56D-97433B7F83C1}"/>
              </a:ext>
            </a:extLst>
          </p:cNvPr>
          <p:cNvSpPr>
            <a:spLocks noGrp="1"/>
          </p:cNvSpPr>
          <p:nvPr>
            <p:ph type="title"/>
          </p:nvPr>
        </p:nvSpPr>
        <p:spPr/>
        <p:txBody>
          <a:bodyPr/>
          <a:lstStyle/>
          <a:p>
            <a:r>
              <a:rPr lang="en-US" dirty="0"/>
              <a:t>Worldwide Tariffs</a:t>
            </a:r>
          </a:p>
        </p:txBody>
      </p:sp>
      <p:sp>
        <p:nvSpPr>
          <p:cNvPr id="3" name="Text Placeholder 2">
            <a:extLst>
              <a:ext uri="{FF2B5EF4-FFF2-40B4-BE49-F238E27FC236}">
                <a16:creationId xmlns:a16="http://schemas.microsoft.com/office/drawing/2014/main" id="{0125F5A8-861F-B610-CAA4-4CC01C53685C}"/>
              </a:ext>
            </a:extLst>
          </p:cNvPr>
          <p:cNvSpPr>
            <a:spLocks noGrp="1"/>
          </p:cNvSpPr>
          <p:nvPr>
            <p:ph type="body" sz="quarter" idx="13"/>
          </p:nvPr>
        </p:nvSpPr>
        <p:spPr>
          <a:xfrm>
            <a:off x="757375" y="1971305"/>
            <a:ext cx="10668000" cy="4230935"/>
          </a:xfrm>
        </p:spPr>
        <p:txBody>
          <a:bodyPr>
            <a:normAutofit fontScale="92500" lnSpcReduction="10000"/>
          </a:bodyPr>
          <a:lstStyle/>
          <a:p>
            <a:r>
              <a:rPr lang="en-US" sz="2400" dirty="0"/>
              <a:t>Virtually all countries in the world employ tariffs of varying rates</a:t>
            </a:r>
          </a:p>
          <a:p>
            <a:r>
              <a:rPr lang="en-US" sz="2400" dirty="0"/>
              <a:t>Protection of nascent industries</a:t>
            </a:r>
          </a:p>
          <a:p>
            <a:r>
              <a:rPr lang="en-US" sz="2400" dirty="0"/>
              <a:t>Production of critical materials like steel </a:t>
            </a:r>
          </a:p>
          <a:p>
            <a:r>
              <a:rPr lang="en-US" sz="2400" dirty="0"/>
              <a:t>Food Supply and the ability of a country to feed itself is often a powerful trade barrier </a:t>
            </a:r>
          </a:p>
          <a:p>
            <a:r>
              <a:rPr lang="en-US" sz="2400" dirty="0"/>
              <a:t>Marketing boards and internal price controls often cause trade disputes</a:t>
            </a:r>
          </a:p>
          <a:p>
            <a:r>
              <a:rPr lang="en-US" sz="2400" dirty="0"/>
              <a:t>Politically motivated tariffs occur in other countries</a:t>
            </a:r>
          </a:p>
          <a:p>
            <a:r>
              <a:rPr lang="en-US" sz="2400" dirty="0"/>
              <a:t>Tariffs can  protect sensitive military secrets and intelligence</a:t>
            </a:r>
          </a:p>
          <a:p>
            <a:r>
              <a:rPr lang="en-US" sz="2400" dirty="0"/>
              <a:t>Export tariffs occur in many countries that want to restrain production or increase pricing very common in the production of metal products i.e., rare earth metals        </a:t>
            </a:r>
          </a:p>
        </p:txBody>
      </p:sp>
      <p:sp>
        <p:nvSpPr>
          <p:cNvPr id="5" name="Slide Number Placeholder 4">
            <a:extLst>
              <a:ext uri="{FF2B5EF4-FFF2-40B4-BE49-F238E27FC236}">
                <a16:creationId xmlns:a16="http://schemas.microsoft.com/office/drawing/2014/main" id="{CB9D093B-2D4B-3211-D846-B087B88AA34D}"/>
              </a:ext>
            </a:extLst>
          </p:cNvPr>
          <p:cNvSpPr>
            <a:spLocks noGrp="1"/>
          </p:cNvSpPr>
          <p:nvPr>
            <p:ph type="sldNum" sz="quarter" idx="12"/>
          </p:nvPr>
        </p:nvSpPr>
        <p:spPr/>
        <p:txBody>
          <a:bodyPr/>
          <a:lstStyle/>
          <a:p>
            <a:fld id="{B5CEABB6-07DC-46E8-9B57-56EC44A396E5}" type="slidenum">
              <a:rPr lang="en-US" smtClean="0"/>
              <a:pPr/>
              <a:t>19</a:t>
            </a:fld>
            <a:endParaRPr lang="en-US" dirty="0"/>
          </a:p>
        </p:txBody>
      </p:sp>
    </p:spTree>
    <p:extLst>
      <p:ext uri="{BB962C8B-B14F-4D97-AF65-F5344CB8AC3E}">
        <p14:creationId xmlns:p14="http://schemas.microsoft.com/office/powerpoint/2010/main" val="177914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62001" y="896112"/>
            <a:ext cx="6589150" cy="1988706"/>
          </a:xfrm>
        </p:spPr>
        <p:txBody>
          <a:bodyPr/>
          <a:lstStyle/>
          <a:p>
            <a:r>
              <a:rPr lang="en-US" dirty="0"/>
              <a:t>Course Leader</a:t>
            </a:r>
            <a:br>
              <a:rPr lang="en-US" dirty="0"/>
            </a:br>
            <a:r>
              <a:rPr lang="en-US" dirty="0"/>
              <a:t>Michael Gray</a:t>
            </a:r>
            <a:br>
              <a:rPr lang="en-US" dirty="0"/>
            </a:b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62000" y="3059113"/>
            <a:ext cx="6597650" cy="3295650"/>
          </a:xfrm>
        </p:spPr>
        <p:txBody>
          <a:bodyPr vert="horz" lIns="91440" tIns="45720" rIns="91440" bIns="45720" rtlCol="0" anchor="t">
            <a:normAutofit fontScale="92500"/>
          </a:bodyPr>
          <a:lstStyle/>
          <a:p>
            <a:r>
              <a:rPr lang="en-US" sz="2400" dirty="0"/>
              <a:t>Manufacturing and Distribution Executive </a:t>
            </a:r>
          </a:p>
          <a:p>
            <a:r>
              <a:rPr lang="en-US" sz="2400" dirty="0"/>
              <a:t>45 years experience in Global Supply Chains and Manufacturing imported more than 1 billion USD into the NA</a:t>
            </a:r>
          </a:p>
          <a:p>
            <a:r>
              <a:rPr lang="en-US" sz="2400" dirty="0"/>
              <a:t>Deep experience in Global Metals Supply Chains including rare earth metals</a:t>
            </a:r>
          </a:p>
          <a:p>
            <a:r>
              <a:rPr lang="en-US" sz="2400" dirty="0"/>
              <a:t>C Level experience in Power Generation, Solar, Nuclear, Fossil Fuels and Electronic assemblies</a:t>
            </a:r>
          </a:p>
          <a:p>
            <a:r>
              <a:rPr lang="en-US" sz="2400" dirty="0"/>
              <a:t>Recent experience in Power electronics including in demand silicon wafer chips</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134637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23A8-5917-E0C1-3560-095A4676ED7F}"/>
              </a:ext>
            </a:extLst>
          </p:cNvPr>
          <p:cNvSpPr>
            <a:spLocks noGrp="1"/>
          </p:cNvSpPr>
          <p:nvPr>
            <p:ph type="title"/>
          </p:nvPr>
        </p:nvSpPr>
        <p:spPr/>
        <p:txBody>
          <a:bodyPr/>
          <a:lstStyle/>
          <a:p>
            <a:r>
              <a:rPr lang="en-US" dirty="0"/>
              <a:t>Transshipment and “Tariff Engineering”  </a:t>
            </a:r>
          </a:p>
        </p:txBody>
      </p:sp>
      <p:sp>
        <p:nvSpPr>
          <p:cNvPr id="3" name="Text Placeholder 2">
            <a:extLst>
              <a:ext uri="{FF2B5EF4-FFF2-40B4-BE49-F238E27FC236}">
                <a16:creationId xmlns:a16="http://schemas.microsoft.com/office/drawing/2014/main" id="{4F2DBFF8-BF20-1C84-9068-D90D69F88927}"/>
              </a:ext>
            </a:extLst>
          </p:cNvPr>
          <p:cNvSpPr>
            <a:spLocks noGrp="1"/>
          </p:cNvSpPr>
          <p:nvPr>
            <p:ph type="body" sz="quarter" idx="13"/>
          </p:nvPr>
        </p:nvSpPr>
        <p:spPr>
          <a:xfrm>
            <a:off x="762000" y="2417197"/>
            <a:ext cx="10206175" cy="3737541"/>
          </a:xfrm>
        </p:spPr>
        <p:txBody>
          <a:bodyPr>
            <a:normAutofit fontScale="92500" lnSpcReduction="20000"/>
          </a:bodyPr>
          <a:lstStyle/>
          <a:p>
            <a:r>
              <a:rPr lang="en-US" sz="2800" b="1" dirty="0"/>
              <a:t>Transshipments</a:t>
            </a:r>
            <a:r>
              <a:rPr lang="en-US" sz="2800" dirty="0"/>
              <a:t> involve the shipment of goods from a high “tariff” country to a “lower” tariffed country</a:t>
            </a:r>
          </a:p>
          <a:p>
            <a:pPr lvl="1"/>
            <a:r>
              <a:rPr lang="en-US" sz="2800" dirty="0"/>
              <a:t>Generally, semi finished products</a:t>
            </a:r>
          </a:p>
          <a:p>
            <a:r>
              <a:rPr lang="en-US" sz="2800" dirty="0"/>
              <a:t>Using the theory of </a:t>
            </a:r>
            <a:r>
              <a:rPr lang="en-US" sz="2800" b="1" dirty="0"/>
              <a:t>substantial transformation</a:t>
            </a:r>
            <a:r>
              <a:rPr lang="en-US" sz="2800" dirty="0"/>
              <a:t>, raw materials or semi finished products are “finished” in different countries  and then transshipped to final destination</a:t>
            </a:r>
          </a:p>
          <a:p>
            <a:r>
              <a:rPr lang="en-US" sz="2800" dirty="0"/>
              <a:t>Objective is to lower</a:t>
            </a:r>
            <a:r>
              <a:rPr lang="en-US" sz="2800" b="1" dirty="0"/>
              <a:t> </a:t>
            </a:r>
            <a:r>
              <a:rPr lang="en-US" sz="2800" dirty="0"/>
              <a:t>the effective tariff rate</a:t>
            </a:r>
          </a:p>
          <a:p>
            <a:r>
              <a:rPr lang="en-US" sz="2800" dirty="0"/>
              <a:t>Often the original producing company wholly owns the subsidiary </a:t>
            </a:r>
          </a:p>
        </p:txBody>
      </p:sp>
      <p:sp>
        <p:nvSpPr>
          <p:cNvPr id="5" name="Slide Number Placeholder 4">
            <a:extLst>
              <a:ext uri="{FF2B5EF4-FFF2-40B4-BE49-F238E27FC236}">
                <a16:creationId xmlns:a16="http://schemas.microsoft.com/office/drawing/2014/main" id="{6A801837-AB72-53B3-A7CB-35164CB582DF}"/>
              </a:ext>
            </a:extLst>
          </p:cNvPr>
          <p:cNvSpPr>
            <a:spLocks noGrp="1"/>
          </p:cNvSpPr>
          <p:nvPr>
            <p:ph type="sldNum" sz="quarter" idx="12"/>
          </p:nvPr>
        </p:nvSpPr>
        <p:spPr/>
        <p:txBody>
          <a:bodyPr/>
          <a:lstStyle/>
          <a:p>
            <a:fld id="{B5CEABB6-07DC-46E8-9B57-56EC44A396E5}" type="slidenum">
              <a:rPr lang="en-US" smtClean="0"/>
              <a:pPr/>
              <a:t>20</a:t>
            </a:fld>
            <a:endParaRPr lang="en-US" dirty="0"/>
          </a:p>
        </p:txBody>
      </p:sp>
    </p:spTree>
    <p:extLst>
      <p:ext uri="{BB962C8B-B14F-4D97-AF65-F5344CB8AC3E}">
        <p14:creationId xmlns:p14="http://schemas.microsoft.com/office/powerpoint/2010/main" val="267838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E829E-8EE8-C0D6-E510-B4B781FBC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197E1-4774-D313-702E-9A472849770B}"/>
              </a:ext>
            </a:extLst>
          </p:cNvPr>
          <p:cNvSpPr>
            <a:spLocks noGrp="1"/>
          </p:cNvSpPr>
          <p:nvPr>
            <p:ph type="title"/>
          </p:nvPr>
        </p:nvSpPr>
        <p:spPr/>
        <p:txBody>
          <a:bodyPr/>
          <a:lstStyle/>
          <a:p>
            <a:r>
              <a:rPr lang="en-US" dirty="0"/>
              <a:t>Transshipment and “Tariff Engineering”  Continued</a:t>
            </a:r>
          </a:p>
        </p:txBody>
      </p:sp>
      <p:sp>
        <p:nvSpPr>
          <p:cNvPr id="4" name="Table Placeholder 3">
            <a:extLst>
              <a:ext uri="{FF2B5EF4-FFF2-40B4-BE49-F238E27FC236}">
                <a16:creationId xmlns:a16="http://schemas.microsoft.com/office/drawing/2014/main" id="{D840297D-C572-F28E-3967-62D6CABD4969}"/>
              </a:ext>
            </a:extLst>
          </p:cNvPr>
          <p:cNvSpPr>
            <a:spLocks noGrp="1"/>
          </p:cNvSpPr>
          <p:nvPr>
            <p:ph type="tbl" sz="quarter" idx="14"/>
          </p:nvPr>
        </p:nvSpPr>
        <p:spPr>
          <a:xfrm>
            <a:off x="762001" y="2417763"/>
            <a:ext cx="10668000" cy="3736975"/>
          </a:xfrm>
        </p:spPr>
        <p:txBody>
          <a:bodyPr>
            <a:normAutofit fontScale="92500" lnSpcReduction="10000"/>
          </a:bodyPr>
          <a:lstStyle/>
          <a:p>
            <a:pPr marL="0" indent="0">
              <a:buNone/>
            </a:pPr>
            <a:r>
              <a:rPr lang="en-US" b="1" dirty="0"/>
              <a:t>Tariff Engineering </a:t>
            </a:r>
            <a:r>
              <a:rPr lang="en-US" dirty="0"/>
              <a:t>can also include:</a:t>
            </a:r>
          </a:p>
          <a:p>
            <a:r>
              <a:rPr lang="en-US" dirty="0"/>
              <a:t>Substantial transformation changes the HTS code often evading prevailing tariffs</a:t>
            </a:r>
          </a:p>
          <a:p>
            <a:r>
              <a:rPr lang="en-US" dirty="0"/>
              <a:t>Deliberate undervaluing of the cost of shipped goods</a:t>
            </a:r>
          </a:p>
          <a:p>
            <a:r>
              <a:rPr lang="en-US" dirty="0"/>
              <a:t>Deliberate misclassification of the HTS Code</a:t>
            </a:r>
          </a:p>
          <a:p>
            <a:r>
              <a:rPr lang="en-US" dirty="0"/>
              <a:t>Currency manipulation</a:t>
            </a:r>
          </a:p>
          <a:p>
            <a:r>
              <a:rPr lang="en-US" dirty="0"/>
              <a:t>De minimis lead to value manipulation, thousands of small shipments</a:t>
            </a:r>
          </a:p>
        </p:txBody>
      </p:sp>
      <p:sp>
        <p:nvSpPr>
          <p:cNvPr id="5" name="Slide Number Placeholder 4">
            <a:extLst>
              <a:ext uri="{FF2B5EF4-FFF2-40B4-BE49-F238E27FC236}">
                <a16:creationId xmlns:a16="http://schemas.microsoft.com/office/drawing/2014/main" id="{E5A06A53-843D-09A6-659B-FA0C74282ED1}"/>
              </a:ext>
            </a:extLst>
          </p:cNvPr>
          <p:cNvSpPr>
            <a:spLocks noGrp="1"/>
          </p:cNvSpPr>
          <p:nvPr>
            <p:ph type="sldNum" sz="quarter" idx="12"/>
          </p:nvPr>
        </p:nvSpPr>
        <p:spPr/>
        <p:txBody>
          <a:bodyPr/>
          <a:lstStyle/>
          <a:p>
            <a:fld id="{B5CEABB6-07DC-46E8-9B57-56EC44A396E5}" type="slidenum">
              <a:rPr lang="en-US" smtClean="0"/>
              <a:pPr/>
              <a:t>21</a:t>
            </a:fld>
            <a:endParaRPr lang="en-US" dirty="0"/>
          </a:p>
        </p:txBody>
      </p:sp>
    </p:spTree>
    <p:extLst>
      <p:ext uri="{BB962C8B-B14F-4D97-AF65-F5344CB8AC3E}">
        <p14:creationId xmlns:p14="http://schemas.microsoft.com/office/powerpoint/2010/main" val="181956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8D84E-286D-E3C6-79E7-679EBD15DEAC}"/>
              </a:ext>
            </a:extLst>
          </p:cNvPr>
          <p:cNvSpPr>
            <a:spLocks noGrp="1"/>
          </p:cNvSpPr>
          <p:nvPr>
            <p:ph type="ctrTitle"/>
          </p:nvPr>
        </p:nvSpPr>
        <p:spPr>
          <a:xfrm>
            <a:off x="4377329" y="368955"/>
            <a:ext cx="7814671" cy="5537284"/>
          </a:xfrm>
        </p:spPr>
        <p:txBody>
          <a:bodyPr/>
          <a:lstStyle/>
          <a:p>
            <a:endParaRPr lang="en-US" dirty="0"/>
          </a:p>
        </p:txBody>
      </p:sp>
      <p:sp>
        <p:nvSpPr>
          <p:cNvPr id="3" name="Picture Placeholder 2">
            <a:extLst>
              <a:ext uri="{FF2B5EF4-FFF2-40B4-BE49-F238E27FC236}">
                <a16:creationId xmlns:a16="http://schemas.microsoft.com/office/drawing/2014/main" id="{1E979B86-24A5-21D3-ED5D-D4A0FDF5527D}"/>
              </a:ext>
            </a:extLst>
          </p:cNvPr>
          <p:cNvSpPr>
            <a:spLocks noGrp="1"/>
          </p:cNvSpPr>
          <p:nvPr>
            <p:ph type="pic" sz="quarter" idx="13"/>
          </p:nvPr>
        </p:nvSpPr>
        <p:spPr/>
        <p:txBody>
          <a:bodyPr/>
          <a:lstStyle/>
          <a:p>
            <a:endParaRPr lang="en-US"/>
          </a:p>
        </p:txBody>
      </p:sp>
      <p:pic>
        <p:nvPicPr>
          <p:cNvPr id="1026" name="Picture 2">
            <a:extLst>
              <a:ext uri="{FF2B5EF4-FFF2-40B4-BE49-F238E27FC236}">
                <a16:creationId xmlns:a16="http://schemas.microsoft.com/office/drawing/2014/main" id="{D50A103C-C436-0629-F66B-682BBD0E3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45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66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076-7C52-8286-D534-199866EF33C7}"/>
              </a:ext>
            </a:extLst>
          </p:cNvPr>
          <p:cNvSpPr>
            <a:spLocks noGrp="1"/>
          </p:cNvSpPr>
          <p:nvPr>
            <p:ph type="title"/>
          </p:nvPr>
        </p:nvSpPr>
        <p:spPr/>
        <p:txBody>
          <a:bodyPr/>
          <a:lstStyle/>
          <a:p>
            <a:r>
              <a:rPr lang="en-US" dirty="0"/>
              <a:t>Primary Aluminum Prices USA = LME + Mid West Premium</a:t>
            </a:r>
          </a:p>
        </p:txBody>
      </p:sp>
      <p:graphicFrame>
        <p:nvGraphicFramePr>
          <p:cNvPr id="5" name="Table Placeholder 4">
            <a:extLst>
              <a:ext uri="{FF2B5EF4-FFF2-40B4-BE49-F238E27FC236}">
                <a16:creationId xmlns:a16="http://schemas.microsoft.com/office/drawing/2014/main" id="{00B8CD81-3186-EF22-8732-39929C78FC2B}"/>
              </a:ext>
            </a:extLst>
          </p:cNvPr>
          <p:cNvGraphicFramePr>
            <a:graphicFrameLocks noGrp="1"/>
          </p:cNvGraphicFramePr>
          <p:nvPr>
            <p:ph type="tbl" sz="quarter" idx="13"/>
            <p:extLst>
              <p:ext uri="{D42A27DB-BD31-4B8C-83A1-F6EECF244321}">
                <p14:modId xmlns:p14="http://schemas.microsoft.com/office/powerpoint/2010/main" val="3955761132"/>
              </p:ext>
            </p:extLst>
          </p:nvPr>
        </p:nvGraphicFramePr>
        <p:xfrm>
          <a:off x="2652766" y="2780506"/>
          <a:ext cx="4661640" cy="2952750"/>
        </p:xfrm>
        <a:graphic>
          <a:graphicData uri="http://schemas.openxmlformats.org/drawingml/2006/table">
            <a:tbl>
              <a:tblPr/>
              <a:tblGrid>
                <a:gridCol w="1165410">
                  <a:extLst>
                    <a:ext uri="{9D8B030D-6E8A-4147-A177-3AD203B41FA5}">
                      <a16:colId xmlns:a16="http://schemas.microsoft.com/office/drawing/2014/main" val="3303999830"/>
                    </a:ext>
                  </a:extLst>
                </a:gridCol>
                <a:gridCol w="1165410">
                  <a:extLst>
                    <a:ext uri="{9D8B030D-6E8A-4147-A177-3AD203B41FA5}">
                      <a16:colId xmlns:a16="http://schemas.microsoft.com/office/drawing/2014/main" val="4147874559"/>
                    </a:ext>
                  </a:extLst>
                </a:gridCol>
                <a:gridCol w="1165410">
                  <a:extLst>
                    <a:ext uri="{9D8B030D-6E8A-4147-A177-3AD203B41FA5}">
                      <a16:colId xmlns:a16="http://schemas.microsoft.com/office/drawing/2014/main" val="4223246065"/>
                    </a:ext>
                  </a:extLst>
                </a:gridCol>
                <a:gridCol w="1165410">
                  <a:extLst>
                    <a:ext uri="{9D8B030D-6E8A-4147-A177-3AD203B41FA5}">
                      <a16:colId xmlns:a16="http://schemas.microsoft.com/office/drawing/2014/main" val="3412087749"/>
                    </a:ext>
                  </a:extLst>
                </a:gridCol>
              </a:tblGrid>
              <a:tr h="184150">
                <a:tc>
                  <a:txBody>
                    <a:bodyPr/>
                    <a:lstStyle/>
                    <a:p>
                      <a:pPr algn="ctr">
                        <a:buNone/>
                      </a:pPr>
                      <a:r>
                        <a:rPr lang="en-US" sz="1100" b="1" u="sng">
                          <a:solidFill>
                            <a:srgbClr val="000000"/>
                          </a:solidFill>
                          <a:effectLst/>
                          <a:latin typeface="Aptos Narrow" panose="020B0004020202020204" pitchFamily="34" charset="0"/>
                        </a:rPr>
                        <a:t>Month</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buNone/>
                      </a:pPr>
                      <a:r>
                        <a:rPr lang="en-US" sz="1100" b="1" u="sng">
                          <a:solidFill>
                            <a:srgbClr val="000000"/>
                          </a:solidFill>
                          <a:effectLst/>
                          <a:latin typeface="Aptos Narrow" panose="020B0004020202020204" pitchFamily="34" charset="0"/>
                        </a:rPr>
                        <a:t>LME</a:t>
                      </a:r>
                      <a:endParaRPr lang="en-US">
                        <a:effectLst/>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buNone/>
                      </a:pPr>
                      <a:r>
                        <a:rPr lang="en-US" sz="1100" b="1" u="sng">
                          <a:solidFill>
                            <a:srgbClr val="000000"/>
                          </a:solidFill>
                          <a:effectLst/>
                          <a:latin typeface="Aptos Narrow" panose="020B0004020202020204" pitchFamily="34" charset="0"/>
                        </a:rPr>
                        <a:t>MWP</a:t>
                      </a:r>
                      <a:endParaRPr lang="en-US">
                        <a:effectLst/>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buNone/>
                      </a:pPr>
                      <a:r>
                        <a:rPr lang="en-US" sz="1100" b="1" u="sng">
                          <a:solidFill>
                            <a:srgbClr val="000000"/>
                          </a:solidFill>
                          <a:effectLst/>
                          <a:latin typeface="Aptos Narrow" panose="020B0004020202020204" pitchFamily="34" charset="0"/>
                        </a:rPr>
                        <a:t>TOTAL</a:t>
                      </a:r>
                      <a:endParaRPr lang="en-US">
                        <a:effectLst/>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61008296"/>
                  </a:ext>
                </a:extLst>
              </a:tr>
              <a:tr h="184150">
                <a:tc>
                  <a:txBody>
                    <a:bodyPr/>
                    <a:lstStyle/>
                    <a:p>
                      <a:pPr algn="ctr">
                        <a:buNone/>
                      </a:pPr>
                      <a:r>
                        <a:rPr lang="en-US" sz="1000" b="1">
                          <a:effectLst/>
                          <a:latin typeface="Arial" panose="020B0604020202020204" pitchFamily="34" charset="0"/>
                        </a:rPr>
                        <a:t>Nov-24</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117.20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21.30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138.50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50058623"/>
                  </a:ext>
                </a:extLst>
              </a:tr>
              <a:tr h="184150">
                <a:tc>
                  <a:txBody>
                    <a:bodyPr/>
                    <a:lstStyle/>
                    <a:p>
                      <a:pPr algn="ctr">
                        <a:buNone/>
                      </a:pPr>
                      <a:r>
                        <a:rPr lang="en-US" sz="1000" b="1">
                          <a:effectLst/>
                          <a:latin typeface="Arial" panose="020B0604020202020204" pitchFamily="34" charset="0"/>
                        </a:rPr>
                        <a:t>Dec-24</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115.20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22.40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137.60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40295483"/>
                  </a:ext>
                </a:extLst>
              </a:tr>
              <a:tr h="184150">
                <a:tc>
                  <a:txBody>
                    <a:bodyPr/>
                    <a:lstStyle/>
                    <a:p>
                      <a:pPr algn="ctr">
                        <a:buNone/>
                      </a:pPr>
                      <a:r>
                        <a:rPr lang="en-US" sz="1000" b="1">
                          <a:effectLst/>
                          <a:latin typeface="Arial" panose="020B0604020202020204" pitchFamily="34" charset="0"/>
                        </a:rPr>
                        <a:t>Jan-25</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116.80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24.00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140.80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46051755"/>
                  </a:ext>
                </a:extLst>
              </a:tr>
              <a:tr h="184150">
                <a:tc>
                  <a:txBody>
                    <a:bodyPr/>
                    <a:lstStyle/>
                    <a:p>
                      <a:pPr algn="ctr">
                        <a:buNone/>
                      </a:pPr>
                      <a:r>
                        <a:rPr lang="en-US" sz="1000" b="1">
                          <a:effectLst/>
                          <a:latin typeface="Arial" panose="020B0604020202020204" pitchFamily="34" charset="0"/>
                        </a:rPr>
                        <a:t>Feb-25</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120.40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36.10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156.50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7778231"/>
                  </a:ext>
                </a:extLst>
              </a:tr>
              <a:tr h="184150">
                <a:tc>
                  <a:txBody>
                    <a:bodyPr/>
                    <a:lstStyle/>
                    <a:p>
                      <a:pPr algn="ctr">
                        <a:buNone/>
                      </a:pPr>
                      <a:r>
                        <a:rPr lang="en-US" sz="1000" b="1">
                          <a:effectLst/>
                          <a:latin typeface="Arial" panose="020B0604020202020204" pitchFamily="34" charset="0"/>
                        </a:rPr>
                        <a:t>Mar-25</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120.60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39.00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159.60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32407800"/>
                  </a:ext>
                </a:extLst>
              </a:tr>
              <a:tr h="184150">
                <a:tc>
                  <a:txBody>
                    <a:bodyPr/>
                    <a:lstStyle/>
                    <a:p>
                      <a:pPr algn="ctr">
                        <a:buNone/>
                      </a:pPr>
                      <a:r>
                        <a:rPr lang="en-US" sz="1000" b="1">
                          <a:effectLst/>
                          <a:latin typeface="Arial" panose="020B0604020202020204" pitchFamily="34" charset="0"/>
                        </a:rPr>
                        <a:t>Apr-25</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108.00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38.80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146.80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81469342"/>
                  </a:ext>
                </a:extLst>
              </a:tr>
              <a:tr h="184150">
                <a:tc>
                  <a:txBody>
                    <a:bodyPr/>
                    <a:lstStyle/>
                    <a:p>
                      <a:pPr algn="ctr">
                        <a:buNone/>
                      </a:pPr>
                      <a:r>
                        <a:rPr lang="en-US" sz="1000" b="1">
                          <a:effectLst/>
                          <a:latin typeface="Arial" panose="020B0604020202020204" pitchFamily="34" charset="0"/>
                        </a:rPr>
                        <a:t>May-25</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109.90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38.60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148.50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36561545"/>
                  </a:ext>
                </a:extLst>
              </a:tr>
              <a:tr h="184150">
                <a:tc>
                  <a:txBody>
                    <a:bodyPr/>
                    <a:lstStyle/>
                    <a:p>
                      <a:pPr algn="ctr">
                        <a:buNone/>
                      </a:pPr>
                      <a:r>
                        <a:rPr lang="en-US" sz="1000" b="1">
                          <a:effectLst/>
                          <a:latin typeface="Arial" panose="020B0604020202020204" pitchFamily="34" charset="0"/>
                        </a:rPr>
                        <a:t>Jun-25</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114.30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57.40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171.70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26840890"/>
                  </a:ext>
                </a:extLst>
              </a:tr>
              <a:tr h="184150">
                <a:tc>
                  <a:txBody>
                    <a:bodyPr/>
                    <a:lstStyle/>
                    <a:p>
                      <a:pPr algn="ctr">
                        <a:buNone/>
                      </a:pPr>
                      <a:r>
                        <a:rPr lang="en-US" sz="1000" b="1">
                          <a:effectLst/>
                          <a:latin typeface="Arial" panose="020B0604020202020204" pitchFamily="34" charset="0"/>
                        </a:rPr>
                        <a:t>Jul-25</a:t>
                      </a:r>
                      <a:endParaRPr lang="en-US">
                        <a:effectLst/>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118.20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67.80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186.00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16870629"/>
                  </a:ext>
                </a:extLst>
              </a:tr>
              <a:tr h="184150">
                <a:tc>
                  <a:txBody>
                    <a:bodyPr/>
                    <a:lstStyle/>
                    <a:p>
                      <a:pPr algn="ctr">
                        <a:buNone/>
                      </a:pPr>
                      <a:r>
                        <a:rPr lang="en-US" sz="1000" b="1">
                          <a:solidFill>
                            <a:srgbClr val="000000"/>
                          </a:solidFill>
                          <a:effectLst/>
                          <a:latin typeface="Arial" panose="020B0604020202020204" pitchFamily="34" charset="0"/>
                        </a:rPr>
                        <a:t>Aug-25</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117.70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71.20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188.90</a:t>
                      </a:r>
                      <a:endParaRPr lang="en-US">
                        <a:effectLst/>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72575342"/>
                  </a:ext>
                </a:extLst>
              </a:tr>
              <a:tr h="184150">
                <a:tc>
                  <a:txBody>
                    <a:bodyPr/>
                    <a:lstStyle/>
                    <a:p>
                      <a:pPr algn="ctr">
                        <a:buNone/>
                      </a:pPr>
                      <a:r>
                        <a:rPr lang="en-US" sz="1100" b="1">
                          <a:solidFill>
                            <a:srgbClr val="000000"/>
                          </a:solidFill>
                          <a:effectLst/>
                          <a:latin typeface="Aptos Narrow" panose="020B0004020202020204" pitchFamily="34" charset="0"/>
                        </a:rPr>
                        <a:t>Sep-25</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120.40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74.00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194.40</a:t>
                      </a:r>
                      <a:endParaRPr lang="en-US">
                        <a:effectLst/>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44854092"/>
                  </a:ext>
                </a:extLst>
              </a:tr>
              <a:tr h="184150">
                <a:tc>
                  <a:txBody>
                    <a:bodyPr/>
                    <a:lstStyle/>
                    <a:p>
                      <a:pPr algn="ctr">
                        <a:buNone/>
                      </a:pPr>
                      <a:r>
                        <a:rPr lang="en-US" sz="1100" b="1">
                          <a:effectLst/>
                          <a:latin typeface="Aptos Narrow" panose="020B0004020202020204" pitchFamily="34" charset="0"/>
                        </a:rPr>
                        <a:t>Oct-25</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126.40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81.50</a:t>
                      </a:r>
                      <a:endParaRPr lang="en-US">
                        <a:effectLst/>
                      </a:endParaRPr>
                    </a:p>
                  </a:txBody>
                  <a:tcPr marL="68580" marR="68580" marT="0" marB="0" anchor="ctr">
                    <a:lnL>
                      <a:noFill/>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207.90</a:t>
                      </a:r>
                      <a:endParaRPr lang="en-US">
                        <a:effectLst/>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36506232"/>
                  </a:ext>
                </a:extLst>
              </a:tr>
              <a:tr h="184150">
                <a:tc>
                  <a:txBody>
                    <a:bodyPr/>
                    <a:lstStyle/>
                    <a:p>
                      <a:pPr algn="ctr">
                        <a:buNone/>
                      </a:pPr>
                      <a:r>
                        <a:rPr lang="en-US" sz="1100" b="1">
                          <a:effectLst/>
                          <a:latin typeface="Aptos Narrow" panose="020B0004020202020204" pitchFamily="34" charset="0"/>
                        </a:rPr>
                        <a:t>Nov-25</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128.10</a:t>
                      </a:r>
                      <a:endParaRPr lang="en-US">
                        <a:effectLst/>
                      </a:endParaRPr>
                    </a:p>
                  </a:txBody>
                  <a:tcPr marL="68580" marR="68580" marT="0" marB="0" anchor="b">
                    <a:lnL>
                      <a:noFill/>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87.50</a:t>
                      </a:r>
                      <a:endParaRPr lang="en-US">
                        <a:effectLst/>
                      </a:endParaRPr>
                    </a:p>
                  </a:txBody>
                  <a:tcPr marL="68580" marR="68580" marT="0" marB="0" anchor="b">
                    <a:lnL>
                      <a:noFill/>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215.60</a:t>
                      </a:r>
                      <a:endParaRPr lang="en-US">
                        <a:effectLst/>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453045977"/>
                  </a:ext>
                </a:extLst>
              </a:tr>
              <a:tr h="184150">
                <a:tc>
                  <a:txBody>
                    <a:bodyPr/>
                    <a:lstStyle/>
                    <a:p>
                      <a:pPr algn="ctr">
                        <a:buNone/>
                      </a:pPr>
                      <a:r>
                        <a:rPr lang="en-US" sz="1100" b="1">
                          <a:solidFill>
                            <a:srgbClr val="000000"/>
                          </a:solidFill>
                          <a:effectLst/>
                          <a:latin typeface="Aptos Narrow" panose="020B0004020202020204" pitchFamily="34" charset="0"/>
                        </a:rPr>
                        <a:t>Dec-25</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buNone/>
                      </a:pPr>
                      <a:r>
                        <a:rPr lang="en-US" sz="1100">
                          <a:solidFill>
                            <a:srgbClr val="000000"/>
                          </a:solidFill>
                          <a:effectLst/>
                          <a:latin typeface="Aptos Narrow" panose="020B0004020202020204" pitchFamily="34" charset="0"/>
                        </a:rPr>
                        <a:t>130.50</a:t>
                      </a:r>
                      <a:endParaRPr lang="en-US">
                        <a:effectLst/>
                      </a:endParaRPr>
                    </a:p>
                  </a:txBody>
                  <a:tcPr marL="68580" marR="68580" marT="0" marB="0" anchor="b">
                    <a:lnL>
                      <a:noFill/>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89.40</a:t>
                      </a:r>
                      <a:endParaRPr lang="en-US">
                        <a:effectLst/>
                      </a:endParaRPr>
                    </a:p>
                  </a:txBody>
                  <a:tcPr marL="68580" marR="68580" marT="0" marB="0" anchor="b">
                    <a:lnL>
                      <a:noFill/>
                    </a:lnL>
                    <a:lnR>
                      <a:noFill/>
                    </a:lnR>
                    <a:lnT>
                      <a:noFill/>
                    </a:lnT>
                    <a:lnB>
                      <a:noFill/>
                    </a:lnB>
                    <a:solidFill>
                      <a:srgbClr val="FFFFFF"/>
                    </a:solidFill>
                  </a:tcPr>
                </a:tc>
                <a:tc>
                  <a:txBody>
                    <a:bodyPr/>
                    <a:lstStyle/>
                    <a:p>
                      <a:pPr algn="ctr">
                        <a:buNone/>
                      </a:pPr>
                      <a:r>
                        <a:rPr lang="en-US" sz="1100">
                          <a:effectLst/>
                          <a:latin typeface="Aptos Narrow" panose="020B0004020202020204" pitchFamily="34" charset="0"/>
                        </a:rPr>
                        <a:t>219.90</a:t>
                      </a:r>
                      <a:endParaRPr lang="en-US">
                        <a:effectLst/>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03842433"/>
                  </a:ext>
                </a:extLst>
              </a:tr>
              <a:tr h="190500">
                <a:tc>
                  <a:txBody>
                    <a:bodyPr/>
                    <a:lstStyle/>
                    <a:p>
                      <a:pPr algn="ctr">
                        <a:buNone/>
                      </a:pPr>
                      <a:r>
                        <a:rPr lang="en-US" sz="1100" b="1">
                          <a:solidFill>
                            <a:srgbClr val="000000"/>
                          </a:solidFill>
                          <a:effectLst/>
                          <a:latin typeface="Aptos Narrow" panose="020B0004020202020204" pitchFamily="34" charset="0"/>
                        </a:rPr>
                        <a:t>Jan-26</a:t>
                      </a:r>
                      <a:endParaRPr lang="en-US">
                        <a:effectLst/>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100" b="1">
                          <a:solidFill>
                            <a:srgbClr val="FF0000"/>
                          </a:solidFill>
                          <a:effectLst/>
                          <a:latin typeface="Aptos Narrow" panose="020B0004020202020204" pitchFamily="34" charset="0"/>
                        </a:rPr>
                        <a:t>142.80</a:t>
                      </a:r>
                      <a:endParaRPr lang="en-US">
                        <a:effectLst/>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100" b="1">
                          <a:solidFill>
                            <a:srgbClr val="FF0000"/>
                          </a:solidFill>
                          <a:effectLst/>
                          <a:latin typeface="Aptos Narrow" panose="020B0004020202020204" pitchFamily="34" charset="0"/>
                        </a:rPr>
                        <a:t>99.20</a:t>
                      </a:r>
                      <a:endParaRPr lang="en-US">
                        <a:effectLst/>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n-US" sz="1100" b="1" dirty="0">
                          <a:solidFill>
                            <a:srgbClr val="FF0000"/>
                          </a:solidFill>
                          <a:effectLst/>
                          <a:latin typeface="Aptos Narrow" panose="020B0004020202020204" pitchFamily="34" charset="0"/>
                        </a:rPr>
                        <a:t>242.00</a:t>
                      </a:r>
                      <a:endParaRPr lang="en-US" dirty="0">
                        <a:effectLst/>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9088888"/>
                  </a:ext>
                </a:extLst>
              </a:tr>
            </a:tbl>
          </a:graphicData>
        </a:graphic>
      </p:graphicFrame>
      <p:sp>
        <p:nvSpPr>
          <p:cNvPr id="4" name="Slide Number Placeholder 3">
            <a:extLst>
              <a:ext uri="{FF2B5EF4-FFF2-40B4-BE49-F238E27FC236}">
                <a16:creationId xmlns:a16="http://schemas.microsoft.com/office/drawing/2014/main" id="{32898A15-A081-90AC-9A1F-5BE40FF74F30}"/>
              </a:ext>
            </a:extLst>
          </p:cNvPr>
          <p:cNvSpPr>
            <a:spLocks noGrp="1"/>
          </p:cNvSpPr>
          <p:nvPr>
            <p:ph type="sldNum" sz="quarter" idx="12"/>
          </p:nvPr>
        </p:nvSpPr>
        <p:spPr/>
        <p:txBody>
          <a:bodyPr/>
          <a:lstStyle/>
          <a:p>
            <a:fld id="{B5CEABB6-07DC-46E8-9B57-56EC44A396E5}" type="slidenum">
              <a:rPr lang="en-US" smtClean="0"/>
              <a:pPr/>
              <a:t>23</a:t>
            </a:fld>
            <a:endParaRPr lang="en-US" dirty="0"/>
          </a:p>
        </p:txBody>
      </p:sp>
      <p:sp>
        <p:nvSpPr>
          <p:cNvPr id="6" name="Rectangle 1">
            <a:extLst>
              <a:ext uri="{FF2B5EF4-FFF2-40B4-BE49-F238E27FC236}">
                <a16:creationId xmlns:a16="http://schemas.microsoft.com/office/drawing/2014/main" id="{033E0C89-E1FE-60CF-6904-2FA7D40D5196}"/>
              </a:ext>
            </a:extLst>
          </p:cNvPr>
          <p:cNvSpPr>
            <a:spLocks noChangeArrowheads="1"/>
          </p:cNvSpPr>
          <p:nvPr/>
        </p:nvSpPr>
        <p:spPr bwMode="auto">
          <a:xfrm>
            <a:off x="-11116211" y="43934"/>
            <a:ext cx="23308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23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B394-5CA6-0F80-4D84-CA3CB90AA485}"/>
              </a:ext>
            </a:extLst>
          </p:cNvPr>
          <p:cNvSpPr>
            <a:spLocks noGrp="1"/>
          </p:cNvSpPr>
          <p:nvPr>
            <p:ph type="title"/>
          </p:nvPr>
        </p:nvSpPr>
        <p:spPr/>
        <p:txBody>
          <a:bodyPr/>
          <a:lstStyle/>
          <a:p>
            <a:r>
              <a:rPr lang="en-US" dirty="0"/>
              <a:t>Conclusions </a:t>
            </a:r>
          </a:p>
        </p:txBody>
      </p:sp>
      <p:sp>
        <p:nvSpPr>
          <p:cNvPr id="3" name="Table Placeholder 2">
            <a:extLst>
              <a:ext uri="{FF2B5EF4-FFF2-40B4-BE49-F238E27FC236}">
                <a16:creationId xmlns:a16="http://schemas.microsoft.com/office/drawing/2014/main" id="{3315D66F-7925-D7D8-36F2-80EBDED437AC}"/>
              </a:ext>
            </a:extLst>
          </p:cNvPr>
          <p:cNvSpPr>
            <a:spLocks noGrp="1"/>
          </p:cNvSpPr>
          <p:nvPr>
            <p:ph type="tbl" sz="quarter" idx="13"/>
          </p:nvPr>
        </p:nvSpPr>
        <p:spPr/>
        <p:txBody>
          <a:bodyPr>
            <a:normAutofit fontScale="70000" lnSpcReduction="20000"/>
          </a:bodyPr>
          <a:lstStyle/>
          <a:p>
            <a:r>
              <a:rPr lang="en-US" dirty="0"/>
              <a:t>Tariffs / duties have been used for 100 years plus and they are a tax, the importer pays</a:t>
            </a:r>
          </a:p>
          <a:p>
            <a:r>
              <a:rPr lang="en-US" dirty="0"/>
              <a:t>The seemingly random application of tariffs [ taxes ] today is “new” </a:t>
            </a:r>
          </a:p>
          <a:p>
            <a:r>
              <a:rPr lang="en-US" dirty="0"/>
              <a:t>Businesses cannot plan so production goes elsewhere</a:t>
            </a:r>
          </a:p>
          <a:p>
            <a:r>
              <a:rPr lang="en-US" dirty="0"/>
              <a:t>There will always be a need to protect sensitive industries that are critical to national security…….ie we need steel production in the USA</a:t>
            </a:r>
          </a:p>
          <a:p>
            <a:r>
              <a:rPr lang="en-US" dirty="0"/>
              <a:t>However long term tariffs enable domestic industry to hide behind tariff walls, best example is the USA Steel industry , there have been some sort of tariffs on steel entering the USA for 50 years……today HRC steel prices in the USA are double those in China……..failed policy that does not always </a:t>
            </a:r>
            <a:r>
              <a:rPr lang="en-US"/>
              <a:t>encourage manufacturing </a:t>
            </a:r>
            <a:r>
              <a:rPr lang="en-US" dirty="0"/>
              <a:t>in the USA</a:t>
            </a:r>
          </a:p>
          <a:p>
            <a:endParaRPr lang="en-US" dirty="0"/>
          </a:p>
        </p:txBody>
      </p:sp>
      <p:sp>
        <p:nvSpPr>
          <p:cNvPr id="4" name="Slide Number Placeholder 3">
            <a:extLst>
              <a:ext uri="{FF2B5EF4-FFF2-40B4-BE49-F238E27FC236}">
                <a16:creationId xmlns:a16="http://schemas.microsoft.com/office/drawing/2014/main" id="{4E820B71-0ACC-2D7F-4970-FE42310C0A27}"/>
              </a:ext>
            </a:extLst>
          </p:cNvPr>
          <p:cNvSpPr>
            <a:spLocks noGrp="1"/>
          </p:cNvSpPr>
          <p:nvPr>
            <p:ph type="sldNum" sz="quarter" idx="12"/>
          </p:nvPr>
        </p:nvSpPr>
        <p:spPr/>
        <p:txBody>
          <a:bodyPr/>
          <a:lstStyle/>
          <a:p>
            <a:fld id="{B5CEABB6-07DC-46E8-9B57-56EC44A396E5}" type="slidenum">
              <a:rPr lang="en-US" smtClean="0"/>
              <a:pPr/>
              <a:t>24</a:t>
            </a:fld>
            <a:endParaRPr lang="en-US" dirty="0"/>
          </a:p>
        </p:txBody>
      </p:sp>
    </p:spTree>
    <p:extLst>
      <p:ext uri="{BB962C8B-B14F-4D97-AF65-F5344CB8AC3E}">
        <p14:creationId xmlns:p14="http://schemas.microsoft.com/office/powerpoint/2010/main" val="3685521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D669-20A2-034B-5175-8D10D68F39E7}"/>
              </a:ext>
            </a:extLst>
          </p:cNvPr>
          <p:cNvSpPr>
            <a:spLocks noGrp="1"/>
          </p:cNvSpPr>
          <p:nvPr>
            <p:ph type="title"/>
          </p:nvPr>
        </p:nvSpPr>
        <p:spPr/>
        <p:txBody>
          <a:bodyPr/>
          <a:lstStyle/>
          <a:p>
            <a:r>
              <a:rPr lang="en-US" dirty="0"/>
              <a:t>End of Week One</a:t>
            </a:r>
          </a:p>
        </p:txBody>
      </p:sp>
      <p:sp>
        <p:nvSpPr>
          <p:cNvPr id="3" name="Table Placeholder 2">
            <a:extLst>
              <a:ext uri="{FF2B5EF4-FFF2-40B4-BE49-F238E27FC236}">
                <a16:creationId xmlns:a16="http://schemas.microsoft.com/office/drawing/2014/main" id="{7E232804-4608-58F5-7160-7E004A8A4ED1}"/>
              </a:ext>
            </a:extLst>
          </p:cNvPr>
          <p:cNvSpPr>
            <a:spLocks noGrp="1"/>
          </p:cNvSpPr>
          <p:nvPr>
            <p:ph type="tbl" sz="quarter" idx="13"/>
          </p:nvPr>
        </p:nvSpPr>
        <p:spPr/>
        <p:txBody>
          <a:bodyPr/>
          <a:lstStyle/>
          <a:p>
            <a:r>
              <a:rPr lang="en-US" dirty="0"/>
              <a:t>Questions ? </a:t>
            </a:r>
          </a:p>
          <a:p>
            <a:r>
              <a:rPr lang="en-US" dirty="0"/>
              <a:t>Next week we are going to go a little deeper in the four tariff eras in the United States, some of the parallels to today are interesting</a:t>
            </a:r>
          </a:p>
          <a:p>
            <a:r>
              <a:rPr lang="en-US" dirty="0"/>
              <a:t>Also more depth on 301 and 232 tariffs </a:t>
            </a:r>
          </a:p>
          <a:p>
            <a:r>
              <a:rPr lang="en-US" dirty="0"/>
              <a:t>What is a trade deficit…….something new ??  Are we getting ripped off ?? </a:t>
            </a:r>
          </a:p>
        </p:txBody>
      </p:sp>
      <p:sp>
        <p:nvSpPr>
          <p:cNvPr id="4" name="Slide Number Placeholder 3">
            <a:extLst>
              <a:ext uri="{FF2B5EF4-FFF2-40B4-BE49-F238E27FC236}">
                <a16:creationId xmlns:a16="http://schemas.microsoft.com/office/drawing/2014/main" id="{F0C04FDD-49CC-39FB-8074-2D702B5AACAD}"/>
              </a:ext>
            </a:extLst>
          </p:cNvPr>
          <p:cNvSpPr>
            <a:spLocks noGrp="1"/>
          </p:cNvSpPr>
          <p:nvPr>
            <p:ph type="sldNum" sz="quarter" idx="12"/>
          </p:nvPr>
        </p:nvSpPr>
        <p:spPr/>
        <p:txBody>
          <a:bodyPr/>
          <a:lstStyle/>
          <a:p>
            <a:fld id="{B5CEABB6-07DC-46E8-9B57-56EC44A396E5}" type="slidenum">
              <a:rPr lang="en-US" smtClean="0"/>
              <a:pPr/>
              <a:t>25</a:t>
            </a:fld>
            <a:endParaRPr lang="en-US" dirty="0"/>
          </a:p>
        </p:txBody>
      </p:sp>
    </p:spTree>
    <p:extLst>
      <p:ext uri="{BB962C8B-B14F-4D97-AF65-F5344CB8AC3E}">
        <p14:creationId xmlns:p14="http://schemas.microsoft.com/office/powerpoint/2010/main" val="3556794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E57C-2C65-1BA0-D0D5-B52796726B7D}"/>
              </a:ext>
            </a:extLst>
          </p:cNvPr>
          <p:cNvSpPr>
            <a:spLocks noGrp="1"/>
          </p:cNvSpPr>
          <p:nvPr>
            <p:ph type="title"/>
          </p:nvPr>
        </p:nvSpPr>
        <p:spPr/>
        <p:txBody>
          <a:bodyPr/>
          <a:lstStyle/>
          <a:p>
            <a:r>
              <a:rPr lang="en-US" dirty="0"/>
              <a:t>Current Events and Section 122 of the 1974 Trade Act</a:t>
            </a:r>
          </a:p>
        </p:txBody>
      </p:sp>
      <p:sp>
        <p:nvSpPr>
          <p:cNvPr id="3" name="Table Placeholder 2">
            <a:extLst>
              <a:ext uri="{FF2B5EF4-FFF2-40B4-BE49-F238E27FC236}">
                <a16:creationId xmlns:a16="http://schemas.microsoft.com/office/drawing/2014/main" id="{BEE82884-87A4-A628-8B3D-259800D7F0AF}"/>
              </a:ext>
            </a:extLst>
          </p:cNvPr>
          <p:cNvSpPr>
            <a:spLocks noGrp="1"/>
          </p:cNvSpPr>
          <p:nvPr>
            <p:ph type="tbl" sz="quarter" idx="13"/>
          </p:nvPr>
        </p:nvSpPr>
        <p:spPr/>
        <p:txBody>
          <a:bodyPr>
            <a:normAutofit fontScale="92500" lnSpcReduction="10000"/>
          </a:bodyPr>
          <a:lstStyle/>
          <a:p>
            <a:r>
              <a:rPr lang="en-US" dirty="0"/>
              <a:t>Supreme Court voted 6 -3 against the use of the IEEPA act to unilaterally impose tariffs</a:t>
            </a:r>
          </a:p>
          <a:p>
            <a:r>
              <a:rPr lang="en-US" dirty="0"/>
              <a:t>Existing Legislation , Section 301 and Section 232 offer the administration pathways to increase tariffs</a:t>
            </a:r>
          </a:p>
          <a:p>
            <a:r>
              <a:rPr lang="en-US" dirty="0"/>
              <a:t>We will examine 301 and 232 actions in more detail today</a:t>
            </a:r>
          </a:p>
          <a:p>
            <a:r>
              <a:rPr lang="en-US" dirty="0"/>
              <a:t>Section 122 may or may not offer the administration a pathway to tariffs that is not legally challengeable </a:t>
            </a:r>
          </a:p>
          <a:p>
            <a:pPr marL="0" indent="0">
              <a:buNone/>
            </a:pPr>
            <a:r>
              <a:rPr lang="en-US" dirty="0"/>
              <a:t>  </a:t>
            </a:r>
          </a:p>
        </p:txBody>
      </p:sp>
      <p:sp>
        <p:nvSpPr>
          <p:cNvPr id="4" name="Slide Number Placeholder 3">
            <a:extLst>
              <a:ext uri="{FF2B5EF4-FFF2-40B4-BE49-F238E27FC236}">
                <a16:creationId xmlns:a16="http://schemas.microsoft.com/office/drawing/2014/main" id="{ADAA0E52-DD61-44F6-C43C-2B7F07535964}"/>
              </a:ext>
            </a:extLst>
          </p:cNvPr>
          <p:cNvSpPr>
            <a:spLocks noGrp="1"/>
          </p:cNvSpPr>
          <p:nvPr>
            <p:ph type="sldNum" sz="quarter" idx="12"/>
          </p:nvPr>
        </p:nvSpPr>
        <p:spPr/>
        <p:txBody>
          <a:bodyPr/>
          <a:lstStyle/>
          <a:p>
            <a:fld id="{B5CEABB6-07DC-46E8-9B57-56EC44A396E5}" type="slidenum">
              <a:rPr lang="en-US" smtClean="0"/>
              <a:pPr/>
              <a:t>26</a:t>
            </a:fld>
            <a:endParaRPr lang="en-US" dirty="0"/>
          </a:p>
        </p:txBody>
      </p:sp>
    </p:spTree>
    <p:extLst>
      <p:ext uri="{BB962C8B-B14F-4D97-AF65-F5344CB8AC3E}">
        <p14:creationId xmlns:p14="http://schemas.microsoft.com/office/powerpoint/2010/main" val="926591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6782-507B-D2D0-D75F-5486D0165495}"/>
              </a:ext>
            </a:extLst>
          </p:cNvPr>
          <p:cNvSpPr>
            <a:spLocks noGrp="1"/>
          </p:cNvSpPr>
          <p:nvPr>
            <p:ph type="title"/>
          </p:nvPr>
        </p:nvSpPr>
        <p:spPr/>
        <p:txBody>
          <a:bodyPr/>
          <a:lstStyle/>
          <a:p>
            <a:r>
              <a:rPr lang="en-US" dirty="0"/>
              <a:t>Section 122 of the 1974 Trade act</a:t>
            </a:r>
          </a:p>
        </p:txBody>
      </p:sp>
      <p:sp>
        <p:nvSpPr>
          <p:cNvPr id="3" name="Table Placeholder 2">
            <a:extLst>
              <a:ext uri="{FF2B5EF4-FFF2-40B4-BE49-F238E27FC236}">
                <a16:creationId xmlns:a16="http://schemas.microsoft.com/office/drawing/2014/main" id="{6CD70582-AE34-8A23-CF95-BC11CA80D9A2}"/>
              </a:ext>
            </a:extLst>
          </p:cNvPr>
          <p:cNvSpPr>
            <a:spLocks noGrp="1"/>
          </p:cNvSpPr>
          <p:nvPr>
            <p:ph type="tbl" sz="quarter" idx="13"/>
          </p:nvPr>
        </p:nvSpPr>
        <p:spPr/>
        <p:txBody>
          <a:bodyPr>
            <a:normAutofit fontScale="70000" lnSpcReduction="20000"/>
          </a:bodyPr>
          <a:lstStyle/>
          <a:p>
            <a:r>
              <a:rPr lang="en-US" b="0" i="0" dirty="0">
                <a:solidFill>
                  <a:srgbClr val="111111"/>
                </a:solidFill>
                <a:effectLst/>
                <a:latin typeface="Inria Serif"/>
              </a:rPr>
              <a:t> The actual language of the Trade Act lists requirements that don’t exist today, including a “large and serious” balance-of-payments deficit, it does not say a trade deficit</a:t>
            </a:r>
          </a:p>
          <a:p>
            <a:r>
              <a:rPr lang="en-US" dirty="0">
                <a:solidFill>
                  <a:srgbClr val="111111"/>
                </a:solidFill>
                <a:latin typeface="Inria Serif"/>
              </a:rPr>
              <a:t>In 1974 the main issue in balance of payments was currency risk, currencies then were set at fixed values so major change in currency values could be disastrous.  Currencies today float so there is much </a:t>
            </a:r>
            <a:r>
              <a:rPr lang="en-US">
                <a:solidFill>
                  <a:srgbClr val="111111"/>
                </a:solidFill>
                <a:latin typeface="Inria Serif"/>
              </a:rPr>
              <a:t>less risk</a:t>
            </a:r>
            <a:endParaRPr lang="en-US" b="0" i="0" dirty="0">
              <a:solidFill>
                <a:srgbClr val="111111"/>
              </a:solidFill>
              <a:effectLst/>
              <a:latin typeface="Inria Serif"/>
            </a:endParaRPr>
          </a:p>
          <a:p>
            <a:r>
              <a:rPr lang="en-US" dirty="0">
                <a:solidFill>
                  <a:srgbClr val="111111"/>
                </a:solidFill>
                <a:latin typeface="Inria Serif"/>
              </a:rPr>
              <a:t>T</a:t>
            </a:r>
            <a:r>
              <a:rPr lang="en-US" b="0" i="0" dirty="0">
                <a:solidFill>
                  <a:srgbClr val="111111"/>
                </a:solidFill>
                <a:effectLst/>
                <a:latin typeface="Inria Serif"/>
              </a:rPr>
              <a:t>he U.S. has run a trade deficit for decades, it’s been offset by capital inflows as foreign investors pour billions into financial markets, </a:t>
            </a:r>
            <a:r>
              <a:rPr lang="en-US" b="0" i="0" u="none" strike="noStrike" dirty="0">
                <a:solidFill>
                  <a:srgbClr val="007C9E"/>
                </a:solidFill>
                <a:effectLst/>
                <a:latin typeface="Inria Serif"/>
                <a:hlinkClick r:id="rId2"/>
              </a:rPr>
              <a:t>resulting in a net balance of zero</a:t>
            </a:r>
            <a:r>
              <a:rPr lang="en-US" b="0" i="0" dirty="0">
                <a:solidFill>
                  <a:srgbClr val="111111"/>
                </a:solidFill>
                <a:effectLst/>
                <a:latin typeface="Inria Serif"/>
              </a:rPr>
              <a:t>.</a:t>
            </a:r>
          </a:p>
          <a:p>
            <a:r>
              <a:rPr lang="en-US" b="0" i="0" dirty="0">
                <a:solidFill>
                  <a:srgbClr val="111111"/>
                </a:solidFill>
                <a:effectLst/>
                <a:latin typeface="Inria Serif"/>
              </a:rPr>
              <a:t>“Section 122 of the 1974 Trade Act, on which Trump’s 10% now 15% tariff is based, does not apply in the current macro environment,” said Peter Berezin, chief global strategist at BCA </a:t>
            </a:r>
            <a:r>
              <a:rPr lang="en-US" b="0" i="0" dirty="0" err="1">
                <a:solidFill>
                  <a:srgbClr val="111111"/>
                </a:solidFill>
                <a:effectLst/>
                <a:latin typeface="Inria Serif"/>
              </a:rPr>
              <a:t>Research,“A</a:t>
            </a:r>
            <a:r>
              <a:rPr lang="en-US" b="0" i="0" dirty="0">
                <a:solidFill>
                  <a:srgbClr val="111111"/>
                </a:solidFill>
                <a:effectLst/>
                <a:latin typeface="Inria Serif"/>
              </a:rPr>
              <a:t> balance of payments deficit is not the same thing as a trade deficit. You cannot have a balance of payments [deficit] if you have a flexible exchange rate, as the US currently does.”</a:t>
            </a:r>
          </a:p>
          <a:p>
            <a:r>
              <a:rPr lang="en-US" dirty="0"/>
              <a:t>Undoubtedly invoking Section 122 will set off a legal challenge</a:t>
            </a:r>
          </a:p>
        </p:txBody>
      </p:sp>
      <p:sp>
        <p:nvSpPr>
          <p:cNvPr id="4" name="Slide Number Placeholder 3">
            <a:extLst>
              <a:ext uri="{FF2B5EF4-FFF2-40B4-BE49-F238E27FC236}">
                <a16:creationId xmlns:a16="http://schemas.microsoft.com/office/drawing/2014/main" id="{E72D4E4A-D85D-F71B-E047-B6CB00F5B8A3}"/>
              </a:ext>
            </a:extLst>
          </p:cNvPr>
          <p:cNvSpPr>
            <a:spLocks noGrp="1"/>
          </p:cNvSpPr>
          <p:nvPr>
            <p:ph type="sldNum" sz="quarter" idx="12"/>
          </p:nvPr>
        </p:nvSpPr>
        <p:spPr/>
        <p:txBody>
          <a:bodyPr/>
          <a:lstStyle/>
          <a:p>
            <a:fld id="{B5CEABB6-07DC-46E8-9B57-56EC44A396E5}" type="slidenum">
              <a:rPr lang="en-US" smtClean="0"/>
              <a:pPr/>
              <a:t>27</a:t>
            </a:fld>
            <a:endParaRPr lang="en-US" dirty="0"/>
          </a:p>
        </p:txBody>
      </p:sp>
    </p:spTree>
    <p:extLst>
      <p:ext uri="{BB962C8B-B14F-4D97-AF65-F5344CB8AC3E}">
        <p14:creationId xmlns:p14="http://schemas.microsoft.com/office/powerpoint/2010/main" val="2914379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79C6-8DB8-A9FA-EA03-1A6B9D5A179C}"/>
              </a:ext>
            </a:extLst>
          </p:cNvPr>
          <p:cNvSpPr>
            <a:spLocks noGrp="1"/>
          </p:cNvSpPr>
          <p:nvPr>
            <p:ph type="title"/>
          </p:nvPr>
        </p:nvSpPr>
        <p:spPr/>
        <p:txBody>
          <a:bodyPr/>
          <a:lstStyle/>
          <a:p>
            <a:r>
              <a:rPr lang="en-US" dirty="0"/>
              <a:t>US Current account balance</a:t>
            </a:r>
          </a:p>
        </p:txBody>
      </p:sp>
      <p:sp>
        <p:nvSpPr>
          <p:cNvPr id="4" name="Slide Number Placeholder 3">
            <a:extLst>
              <a:ext uri="{FF2B5EF4-FFF2-40B4-BE49-F238E27FC236}">
                <a16:creationId xmlns:a16="http://schemas.microsoft.com/office/drawing/2014/main" id="{F65A877E-3245-F610-B6E6-A46873E4B84A}"/>
              </a:ext>
            </a:extLst>
          </p:cNvPr>
          <p:cNvSpPr>
            <a:spLocks noGrp="1"/>
          </p:cNvSpPr>
          <p:nvPr>
            <p:ph type="sldNum" sz="quarter" idx="12"/>
          </p:nvPr>
        </p:nvSpPr>
        <p:spPr/>
        <p:txBody>
          <a:bodyPr/>
          <a:lstStyle/>
          <a:p>
            <a:fld id="{B5CEABB6-07DC-46E8-9B57-56EC44A396E5}" type="slidenum">
              <a:rPr lang="en-US" smtClean="0"/>
              <a:pPr/>
              <a:t>28</a:t>
            </a:fld>
            <a:endParaRPr lang="en-US" dirty="0"/>
          </a:p>
        </p:txBody>
      </p:sp>
      <p:pic>
        <p:nvPicPr>
          <p:cNvPr id="5122" name="Picture 2">
            <a:extLst>
              <a:ext uri="{FF2B5EF4-FFF2-40B4-BE49-F238E27FC236}">
                <a16:creationId xmlns:a16="http://schemas.microsoft.com/office/drawing/2014/main" id="{682F02FF-F881-C25C-6706-1B4FD0179583}"/>
              </a:ext>
            </a:extLst>
          </p:cNvPr>
          <p:cNvPicPr>
            <a:picLocks noGrp="1" noChangeAspect="1" noChangeArrowheads="1"/>
          </p:cNvPicPr>
          <p:nvPr>
            <p:ph type="tbl" sz="quarter" idx="13"/>
          </p:nvPr>
        </p:nvPicPr>
        <p:blipFill>
          <a:blip r:embed="rId2">
            <a:extLst>
              <a:ext uri="{28A0092B-C50C-407E-A947-70E740481C1C}">
                <a14:useLocalDpi xmlns:a14="http://schemas.microsoft.com/office/drawing/2010/main" val="0"/>
              </a:ext>
            </a:extLst>
          </a:blip>
          <a:srcRect/>
          <a:stretch>
            <a:fillRect/>
          </a:stretch>
        </p:blipFill>
        <p:spPr bwMode="auto">
          <a:xfrm>
            <a:off x="2467769" y="2221675"/>
            <a:ext cx="6586583" cy="367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3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D0C2-6DF7-C04A-2BED-3260BDD0CA8A}"/>
              </a:ext>
            </a:extLst>
          </p:cNvPr>
          <p:cNvSpPr>
            <a:spLocks noGrp="1"/>
          </p:cNvSpPr>
          <p:nvPr>
            <p:ph type="title"/>
          </p:nvPr>
        </p:nvSpPr>
        <p:spPr/>
        <p:txBody>
          <a:bodyPr/>
          <a:lstStyle/>
          <a:p>
            <a:r>
              <a:rPr lang="en-US" dirty="0"/>
              <a:t>Current December and full Year 2025 trade deficit </a:t>
            </a:r>
          </a:p>
        </p:txBody>
      </p:sp>
      <p:sp>
        <p:nvSpPr>
          <p:cNvPr id="3" name="Table Placeholder 2">
            <a:extLst>
              <a:ext uri="{FF2B5EF4-FFF2-40B4-BE49-F238E27FC236}">
                <a16:creationId xmlns:a16="http://schemas.microsoft.com/office/drawing/2014/main" id="{4710D8BF-2E7C-B34C-276A-014B747F98DC}"/>
              </a:ext>
            </a:extLst>
          </p:cNvPr>
          <p:cNvSpPr>
            <a:spLocks noGrp="1"/>
          </p:cNvSpPr>
          <p:nvPr>
            <p:ph type="tbl" sz="quarter" idx="13"/>
          </p:nvPr>
        </p:nvSpPr>
        <p:spPr/>
        <p:txBody>
          <a:bodyPr>
            <a:normAutofit fontScale="47500" lnSpcReduction="20000"/>
          </a:bodyPr>
          <a:lstStyle/>
          <a:p>
            <a:r>
              <a:rPr lang="en-US" dirty="0"/>
              <a:t>December 2025 Trade Details:</a:t>
            </a:r>
          </a:p>
          <a:p>
            <a:r>
              <a:rPr lang="en-US" dirty="0"/>
              <a:t>Total Trade Deficit: $70.3 billion, significantly exceeding estimates.</a:t>
            </a:r>
          </a:p>
          <a:p>
            <a:r>
              <a:rPr lang="en-US" dirty="0"/>
              <a:t>Imports: Increased by 3.6% to $357.6 billion, driven by a surge in goods, particularly industrial supplies, gold, and computer accessories.</a:t>
            </a:r>
          </a:p>
          <a:p>
            <a:r>
              <a:rPr lang="en-US" dirty="0"/>
              <a:t>Exports: Declined by 1.7% to $287.3 billion.</a:t>
            </a:r>
          </a:p>
          <a:p>
            <a:r>
              <a:rPr lang="en-US" dirty="0"/>
              <a:t>Goods &amp; Services: The goods deficit widened to $99.3 billion, while the services surplus narrowed to $29.0 billion</a:t>
            </a:r>
            <a:r>
              <a:rPr lang="en-US"/>
              <a:t>. </a:t>
            </a:r>
            <a:endParaRPr lang="en-US" dirty="0"/>
          </a:p>
          <a:p>
            <a:r>
              <a:rPr lang="en-US" dirty="0"/>
              <a:t>Key Takeaways:</a:t>
            </a:r>
          </a:p>
          <a:p>
            <a:r>
              <a:rPr lang="en-US" dirty="0"/>
              <a:t>Annual Data: The 2025 total deficit of $901.5 billion was only slightly lower (0.2%) than the $903.5 billion in 2024, despite aggressive new tariffs.</a:t>
            </a:r>
          </a:p>
          <a:p>
            <a:r>
              <a:rPr lang="en-US" dirty="0"/>
              <a:t>Regional Trends: The trade deficit remains heavily driven by imports, with significant deficits noted with the European Union, China, and Mexico.</a:t>
            </a:r>
          </a:p>
          <a:p>
            <a:r>
              <a:rPr lang="en-US" dirty="0"/>
              <a:t>Impact of Tariffs: The December surge was part of a volatile year, where importers rushed in goods ahead of, or in response to, shifting trade policy. </a:t>
            </a:r>
          </a:p>
        </p:txBody>
      </p:sp>
      <p:sp>
        <p:nvSpPr>
          <p:cNvPr id="4" name="Slide Number Placeholder 3">
            <a:extLst>
              <a:ext uri="{FF2B5EF4-FFF2-40B4-BE49-F238E27FC236}">
                <a16:creationId xmlns:a16="http://schemas.microsoft.com/office/drawing/2014/main" id="{97079021-DA22-2E65-C57F-272696FD6878}"/>
              </a:ext>
            </a:extLst>
          </p:cNvPr>
          <p:cNvSpPr>
            <a:spLocks noGrp="1"/>
          </p:cNvSpPr>
          <p:nvPr>
            <p:ph type="sldNum" sz="quarter" idx="12"/>
          </p:nvPr>
        </p:nvSpPr>
        <p:spPr/>
        <p:txBody>
          <a:bodyPr/>
          <a:lstStyle/>
          <a:p>
            <a:fld id="{B5CEABB6-07DC-46E8-9B57-56EC44A396E5}" type="slidenum">
              <a:rPr lang="en-US" smtClean="0"/>
              <a:pPr/>
              <a:t>29</a:t>
            </a:fld>
            <a:endParaRPr lang="en-US" dirty="0"/>
          </a:p>
        </p:txBody>
      </p:sp>
    </p:spTree>
    <p:extLst>
      <p:ext uri="{BB962C8B-B14F-4D97-AF65-F5344CB8AC3E}">
        <p14:creationId xmlns:p14="http://schemas.microsoft.com/office/powerpoint/2010/main" val="297218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EF16-0E00-885B-0A7E-15997737958C}"/>
              </a:ext>
            </a:extLst>
          </p:cNvPr>
          <p:cNvSpPr>
            <a:spLocks noGrp="1"/>
          </p:cNvSpPr>
          <p:nvPr>
            <p:ph type="title"/>
          </p:nvPr>
        </p:nvSpPr>
        <p:spPr/>
        <p:txBody>
          <a:bodyPr/>
          <a:lstStyle/>
          <a:p>
            <a:r>
              <a:rPr lang="en-US" dirty="0"/>
              <a:t>NEXT Four </a:t>
            </a:r>
            <a:r>
              <a:rPr lang="en-US" dirty="0" err="1"/>
              <a:t>WEEks</a:t>
            </a:r>
            <a:endParaRPr lang="en-US" dirty="0"/>
          </a:p>
        </p:txBody>
      </p:sp>
      <p:sp>
        <p:nvSpPr>
          <p:cNvPr id="3" name="Table Placeholder 2">
            <a:extLst>
              <a:ext uri="{FF2B5EF4-FFF2-40B4-BE49-F238E27FC236}">
                <a16:creationId xmlns:a16="http://schemas.microsoft.com/office/drawing/2014/main" id="{C35C8F82-70B5-1FAF-5781-5A5A8CEE615C}"/>
              </a:ext>
            </a:extLst>
          </p:cNvPr>
          <p:cNvSpPr>
            <a:spLocks noGrp="1"/>
          </p:cNvSpPr>
          <p:nvPr>
            <p:ph type="tbl" sz="quarter" idx="13"/>
          </p:nvPr>
        </p:nvSpPr>
        <p:spPr/>
        <p:txBody>
          <a:bodyPr>
            <a:normAutofit lnSpcReduction="10000"/>
          </a:bodyPr>
          <a:lstStyle/>
          <a:p>
            <a:r>
              <a:rPr lang="en-US" dirty="0"/>
              <a:t>Thank you for your interest in this critically important time in our Nations history</a:t>
            </a:r>
          </a:p>
          <a:p>
            <a:r>
              <a:rPr lang="en-US" dirty="0"/>
              <a:t>We are going to explore together Global Supply Chains and tariffs</a:t>
            </a:r>
          </a:p>
          <a:p>
            <a:r>
              <a:rPr lang="en-US" dirty="0"/>
              <a:t>Facts are important and the only way we all gain understanding, knowledge is KING</a:t>
            </a:r>
          </a:p>
          <a:p>
            <a:r>
              <a:rPr lang="en-US" dirty="0"/>
              <a:t>Ask questions, even the tough ones ! Offer suggestions as to what else you may want me to present, this is your course ! </a:t>
            </a:r>
          </a:p>
        </p:txBody>
      </p:sp>
      <p:sp>
        <p:nvSpPr>
          <p:cNvPr id="4" name="Slide Number Placeholder 3">
            <a:extLst>
              <a:ext uri="{FF2B5EF4-FFF2-40B4-BE49-F238E27FC236}">
                <a16:creationId xmlns:a16="http://schemas.microsoft.com/office/drawing/2014/main" id="{08BEF762-5C6D-735A-1A10-8A25F83A5F52}"/>
              </a:ext>
            </a:extLst>
          </p:cNvPr>
          <p:cNvSpPr>
            <a:spLocks noGrp="1"/>
          </p:cNvSpPr>
          <p:nvPr>
            <p:ph type="sldNum" sz="quarter" idx="12"/>
          </p:nvPr>
        </p:nvSpPr>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896075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48F820-285C-6CE3-9375-72B342DEFC32}"/>
              </a:ext>
            </a:extLst>
          </p:cNvPr>
          <p:cNvSpPr>
            <a:spLocks noGrp="1"/>
          </p:cNvSpPr>
          <p:nvPr>
            <p:ph type="title"/>
          </p:nvPr>
        </p:nvSpPr>
        <p:spPr/>
        <p:txBody>
          <a:bodyPr/>
          <a:lstStyle/>
          <a:p>
            <a:r>
              <a:rPr lang="en-US" dirty="0"/>
              <a:t>Tariff History in the United states</a:t>
            </a:r>
          </a:p>
        </p:txBody>
      </p:sp>
      <p:sp>
        <p:nvSpPr>
          <p:cNvPr id="9" name="Table Placeholder 8">
            <a:extLst>
              <a:ext uri="{FF2B5EF4-FFF2-40B4-BE49-F238E27FC236}">
                <a16:creationId xmlns:a16="http://schemas.microsoft.com/office/drawing/2014/main" id="{E819AED6-802A-2FB2-740D-8231B20149C8}"/>
              </a:ext>
            </a:extLst>
          </p:cNvPr>
          <p:cNvSpPr>
            <a:spLocks noGrp="1"/>
          </p:cNvSpPr>
          <p:nvPr>
            <p:ph type="tbl" sz="quarter" idx="13"/>
          </p:nvPr>
        </p:nvSpPr>
        <p:spPr/>
        <p:txBody>
          <a:bodyPr/>
          <a:lstStyle/>
          <a:p>
            <a:r>
              <a:rPr lang="en-US" dirty="0"/>
              <a:t>Historically Tariffs in the United States can be broken down into four distinct time periods</a:t>
            </a:r>
          </a:p>
          <a:p>
            <a:r>
              <a:rPr lang="en-US" b="1" dirty="0"/>
              <a:t>The Revenue Period (1790–1860)</a:t>
            </a:r>
          </a:p>
          <a:p>
            <a:r>
              <a:rPr lang="en-US" b="1" dirty="0"/>
              <a:t>The Protectionist/Restriction Period (1861–1933)</a:t>
            </a:r>
            <a:r>
              <a:rPr lang="en-US" dirty="0"/>
              <a:t> </a:t>
            </a:r>
          </a:p>
          <a:p>
            <a:r>
              <a:rPr lang="en-US" b="1" dirty="0"/>
              <a:t>Trade Liberalization and Reciprocity (1934–2016)</a:t>
            </a:r>
            <a:r>
              <a:rPr lang="en-US" dirty="0"/>
              <a:t> </a:t>
            </a:r>
          </a:p>
          <a:p>
            <a:r>
              <a:rPr lang="en-US" b="1" dirty="0"/>
              <a:t>Modern Era (2017–Present)</a:t>
            </a:r>
            <a:r>
              <a:rPr lang="en-US" dirty="0"/>
              <a:t> </a:t>
            </a:r>
          </a:p>
        </p:txBody>
      </p:sp>
      <p:sp>
        <p:nvSpPr>
          <p:cNvPr id="5" name="Slide Number Placeholder 4">
            <a:extLst>
              <a:ext uri="{FF2B5EF4-FFF2-40B4-BE49-F238E27FC236}">
                <a16:creationId xmlns:a16="http://schemas.microsoft.com/office/drawing/2014/main" id="{1CE57978-FD37-D147-2533-BE46F0280C2C}"/>
              </a:ext>
            </a:extLst>
          </p:cNvPr>
          <p:cNvSpPr>
            <a:spLocks noGrp="1"/>
          </p:cNvSpPr>
          <p:nvPr>
            <p:ph type="sldNum" sz="quarter" idx="12"/>
          </p:nvPr>
        </p:nvSpPr>
        <p:spPr/>
        <p:txBody>
          <a:bodyPr/>
          <a:lstStyle/>
          <a:p>
            <a:fld id="{B5CEABB6-07DC-46E8-9B57-56EC44A396E5}" type="slidenum">
              <a:rPr lang="en-US" smtClean="0"/>
              <a:pPr/>
              <a:t>30</a:t>
            </a:fld>
            <a:endParaRPr lang="en-US" dirty="0"/>
          </a:p>
        </p:txBody>
      </p:sp>
    </p:spTree>
    <p:extLst>
      <p:ext uri="{BB962C8B-B14F-4D97-AF65-F5344CB8AC3E}">
        <p14:creationId xmlns:p14="http://schemas.microsoft.com/office/powerpoint/2010/main" val="3248481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70EB-2C38-F5F3-38C4-B0507704F7D5}"/>
              </a:ext>
            </a:extLst>
          </p:cNvPr>
          <p:cNvSpPr>
            <a:spLocks noGrp="1"/>
          </p:cNvSpPr>
          <p:nvPr>
            <p:ph type="title"/>
          </p:nvPr>
        </p:nvSpPr>
        <p:spPr/>
        <p:txBody>
          <a:bodyPr/>
          <a:lstStyle/>
          <a:p>
            <a:r>
              <a:rPr lang="en-US" dirty="0"/>
              <a:t>The Revenue Period 1790 -1860</a:t>
            </a:r>
          </a:p>
        </p:txBody>
      </p:sp>
      <p:sp>
        <p:nvSpPr>
          <p:cNvPr id="3" name="Table Placeholder 2">
            <a:extLst>
              <a:ext uri="{FF2B5EF4-FFF2-40B4-BE49-F238E27FC236}">
                <a16:creationId xmlns:a16="http://schemas.microsoft.com/office/drawing/2014/main" id="{474A75A2-2FEE-C002-DF0D-0BA256C7F191}"/>
              </a:ext>
            </a:extLst>
          </p:cNvPr>
          <p:cNvSpPr>
            <a:spLocks noGrp="1"/>
          </p:cNvSpPr>
          <p:nvPr>
            <p:ph type="tbl" sz="quarter" idx="13"/>
          </p:nvPr>
        </p:nvSpPr>
        <p:spPr/>
        <p:txBody>
          <a:bodyPr/>
          <a:lstStyle/>
          <a:p>
            <a:r>
              <a:rPr lang="en-US" dirty="0"/>
              <a:t>Tariffs in this era accounted for 90% of the revenue collected by the Federal Government</a:t>
            </a:r>
          </a:p>
          <a:p>
            <a:r>
              <a:rPr lang="en-US" dirty="0"/>
              <a:t>The US was primarily an agrarian society </a:t>
            </a:r>
          </a:p>
          <a:p>
            <a:r>
              <a:rPr lang="en-US" dirty="0"/>
              <a:t>New manufacturing industries needed protection from dominant European manufacturers </a:t>
            </a:r>
          </a:p>
          <a:p>
            <a:r>
              <a:rPr lang="en-US" dirty="0"/>
              <a:t>Over time rates fluctuated but were adjusted to protect new processes </a:t>
            </a:r>
          </a:p>
        </p:txBody>
      </p:sp>
      <p:sp>
        <p:nvSpPr>
          <p:cNvPr id="4" name="Slide Number Placeholder 3">
            <a:extLst>
              <a:ext uri="{FF2B5EF4-FFF2-40B4-BE49-F238E27FC236}">
                <a16:creationId xmlns:a16="http://schemas.microsoft.com/office/drawing/2014/main" id="{BEA1C8D5-7895-B35F-560B-E919BD63CF54}"/>
              </a:ext>
            </a:extLst>
          </p:cNvPr>
          <p:cNvSpPr>
            <a:spLocks noGrp="1"/>
          </p:cNvSpPr>
          <p:nvPr>
            <p:ph type="sldNum" sz="quarter" idx="12"/>
          </p:nvPr>
        </p:nvSpPr>
        <p:spPr/>
        <p:txBody>
          <a:bodyPr/>
          <a:lstStyle/>
          <a:p>
            <a:fld id="{B5CEABB6-07DC-46E8-9B57-56EC44A396E5}" type="slidenum">
              <a:rPr lang="en-US" smtClean="0"/>
              <a:pPr/>
              <a:t>31</a:t>
            </a:fld>
            <a:endParaRPr lang="en-US" dirty="0"/>
          </a:p>
        </p:txBody>
      </p:sp>
      <p:sp>
        <p:nvSpPr>
          <p:cNvPr id="5" name="Rectangle 1">
            <a:extLst>
              <a:ext uri="{FF2B5EF4-FFF2-40B4-BE49-F238E27FC236}">
                <a16:creationId xmlns:a16="http://schemas.microsoft.com/office/drawing/2014/main" id="{3168646B-8AFE-1753-F33C-3349166D6969}"/>
              </a:ext>
            </a:extLst>
          </p:cNvPr>
          <p:cNvSpPr>
            <a:spLocks noChangeArrowheads="1"/>
          </p:cNvSpPr>
          <p:nvPr/>
        </p:nvSpPr>
        <p:spPr bwMode="auto">
          <a:xfrm>
            <a:off x="0" y="-230833"/>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3A79D54F-AF0B-146A-44D7-0B0725F3C7DA}"/>
              </a:ext>
            </a:extLst>
          </p:cNvPr>
          <p:cNvSpPr>
            <a:spLocks noChangeArrowheads="1"/>
          </p:cNvSpPr>
          <p:nvPr/>
        </p:nvSpPr>
        <p:spPr bwMode="auto">
          <a:xfrm>
            <a:off x="0" y="-369332"/>
            <a:ext cx="115416"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942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0CE0-849B-5E55-80CD-4F793AF5A1F5}"/>
              </a:ext>
            </a:extLst>
          </p:cNvPr>
          <p:cNvSpPr>
            <a:spLocks noGrp="1"/>
          </p:cNvSpPr>
          <p:nvPr>
            <p:ph type="title"/>
          </p:nvPr>
        </p:nvSpPr>
        <p:spPr/>
        <p:txBody>
          <a:bodyPr/>
          <a:lstStyle/>
          <a:p>
            <a:r>
              <a:rPr lang="en-US" dirty="0"/>
              <a:t>The Protectionist/Restriction Period (1861–1933)</a:t>
            </a:r>
          </a:p>
        </p:txBody>
      </p:sp>
      <p:sp>
        <p:nvSpPr>
          <p:cNvPr id="3" name="Table Placeholder 2">
            <a:extLst>
              <a:ext uri="{FF2B5EF4-FFF2-40B4-BE49-F238E27FC236}">
                <a16:creationId xmlns:a16="http://schemas.microsoft.com/office/drawing/2014/main" id="{7B302844-D3F8-E7DB-98ED-B01408489F55}"/>
              </a:ext>
            </a:extLst>
          </p:cNvPr>
          <p:cNvSpPr>
            <a:spLocks noGrp="1"/>
          </p:cNvSpPr>
          <p:nvPr>
            <p:ph type="tbl" sz="quarter" idx="13"/>
          </p:nvPr>
        </p:nvSpPr>
        <p:spPr/>
        <p:txBody>
          <a:bodyPr>
            <a:normAutofit lnSpcReduction="10000"/>
          </a:bodyPr>
          <a:lstStyle/>
          <a:p>
            <a:r>
              <a:rPr lang="en-US" dirty="0"/>
              <a:t>To continue to protect manufacturing and agriculture after the devastation of the Civil War</a:t>
            </a:r>
          </a:p>
          <a:p>
            <a:pPr lvl="1"/>
            <a:r>
              <a:rPr lang="en-US" dirty="0"/>
              <a:t>The Republican party supported high tariffs, including the 1890 McKinley Tariff.</a:t>
            </a:r>
          </a:p>
          <a:p>
            <a:pPr lvl="1"/>
            <a:r>
              <a:rPr lang="en-US" b="1" dirty="0">
                <a:hlinkClick r:id="rId2"/>
              </a:rPr>
              <a:t>Smoot-Hawley Tariff Act of 1930</a:t>
            </a:r>
            <a:r>
              <a:rPr lang="en-US" b="1" dirty="0"/>
              <a:t>:</a:t>
            </a:r>
            <a:r>
              <a:rPr lang="en-US" dirty="0"/>
              <a:t> Raised tariffs to record levels, which many economists believe worsened the Great Depression.</a:t>
            </a:r>
          </a:p>
          <a:p>
            <a:r>
              <a:rPr lang="en-US" b="1" dirty="0"/>
              <a:t>Context:</a:t>
            </a:r>
            <a:r>
              <a:rPr lang="en-US" dirty="0"/>
              <a:t> Rates were high to shield US companies from foreign competition, with average rates around 50% for several years </a:t>
            </a:r>
          </a:p>
          <a:p>
            <a:endParaRPr lang="en-US" dirty="0"/>
          </a:p>
        </p:txBody>
      </p:sp>
      <p:sp>
        <p:nvSpPr>
          <p:cNvPr id="4" name="Slide Number Placeholder 3">
            <a:extLst>
              <a:ext uri="{FF2B5EF4-FFF2-40B4-BE49-F238E27FC236}">
                <a16:creationId xmlns:a16="http://schemas.microsoft.com/office/drawing/2014/main" id="{7BC386B0-27C1-636A-3039-2B78E6A92A49}"/>
              </a:ext>
            </a:extLst>
          </p:cNvPr>
          <p:cNvSpPr>
            <a:spLocks noGrp="1"/>
          </p:cNvSpPr>
          <p:nvPr>
            <p:ph type="sldNum" sz="quarter" idx="12"/>
          </p:nvPr>
        </p:nvSpPr>
        <p:spPr/>
        <p:txBody>
          <a:bodyPr/>
          <a:lstStyle/>
          <a:p>
            <a:fld id="{B5CEABB6-07DC-46E8-9B57-56EC44A396E5}" type="slidenum">
              <a:rPr lang="en-US" smtClean="0"/>
              <a:pPr/>
              <a:t>32</a:t>
            </a:fld>
            <a:endParaRPr lang="en-US" dirty="0"/>
          </a:p>
        </p:txBody>
      </p:sp>
    </p:spTree>
    <p:extLst>
      <p:ext uri="{BB962C8B-B14F-4D97-AF65-F5344CB8AC3E}">
        <p14:creationId xmlns:p14="http://schemas.microsoft.com/office/powerpoint/2010/main" val="344180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A328-591F-A81D-683F-E6F3A9A55BB6}"/>
              </a:ext>
            </a:extLst>
          </p:cNvPr>
          <p:cNvSpPr>
            <a:spLocks noGrp="1"/>
          </p:cNvSpPr>
          <p:nvPr>
            <p:ph type="title"/>
          </p:nvPr>
        </p:nvSpPr>
        <p:spPr/>
        <p:txBody>
          <a:bodyPr/>
          <a:lstStyle/>
          <a:p>
            <a:r>
              <a:rPr lang="en-US" dirty="0"/>
              <a:t>Smoot Hawley Tariff Act of 1930</a:t>
            </a:r>
          </a:p>
        </p:txBody>
      </p:sp>
      <p:sp>
        <p:nvSpPr>
          <p:cNvPr id="3" name="Table Placeholder 2">
            <a:extLst>
              <a:ext uri="{FF2B5EF4-FFF2-40B4-BE49-F238E27FC236}">
                <a16:creationId xmlns:a16="http://schemas.microsoft.com/office/drawing/2014/main" id="{56BE943A-6276-96F5-15DE-567FD688A9C7}"/>
              </a:ext>
            </a:extLst>
          </p:cNvPr>
          <p:cNvSpPr>
            <a:spLocks noGrp="1"/>
          </p:cNvSpPr>
          <p:nvPr>
            <p:ph type="tbl" sz="quarter" idx="13"/>
          </p:nvPr>
        </p:nvSpPr>
        <p:spPr/>
        <p:txBody>
          <a:bodyPr>
            <a:normAutofit fontScale="77500" lnSpcReduction="20000"/>
          </a:bodyPr>
          <a:lstStyle/>
          <a:p>
            <a:r>
              <a:rPr lang="en-US" dirty="0"/>
              <a:t>In the history of tariffs in the US this legislation is tremendously important</a:t>
            </a:r>
          </a:p>
          <a:p>
            <a:r>
              <a:rPr lang="en-US" dirty="0"/>
              <a:t>The </a:t>
            </a:r>
            <a:r>
              <a:rPr lang="en-US" dirty="0">
                <a:hlinkClick r:id="rId2"/>
              </a:rPr>
              <a:t>Smoot-Hawley Tariff Act of 1930</a:t>
            </a:r>
            <a:r>
              <a:rPr lang="en-US" dirty="0"/>
              <a:t> (officially the Tariff Act of 1930) was a U.S. protectionist law signed by President Herbert Hoover on June 17, 1930, which raised import duties on over 20,000 goods by roughly 40-60%. Designed to protect American farmers and industries from foreign competition, it backfired, triggering global retaliatory tariffs, causing international trade to plummet by over 60%, and exacerbating the </a:t>
            </a:r>
            <a:r>
              <a:rPr lang="en-US" dirty="0">
                <a:hlinkClick r:id="rId3"/>
              </a:rPr>
              <a:t>Great Depression</a:t>
            </a:r>
            <a:r>
              <a:rPr lang="en-US" dirty="0"/>
              <a:t>. </a:t>
            </a:r>
          </a:p>
          <a:p>
            <a:r>
              <a:rPr lang="en-US" dirty="0"/>
              <a:t>Interesting correlation to current events and tariffs………..</a:t>
            </a:r>
          </a:p>
          <a:p>
            <a:r>
              <a:rPr lang="en-US" dirty="0"/>
              <a:t>Smoot Hawley invited reciprocal tariffs and some economists think the tariffs extended the Great Depression  </a:t>
            </a:r>
          </a:p>
        </p:txBody>
      </p:sp>
      <p:sp>
        <p:nvSpPr>
          <p:cNvPr id="4" name="Slide Number Placeholder 3">
            <a:extLst>
              <a:ext uri="{FF2B5EF4-FFF2-40B4-BE49-F238E27FC236}">
                <a16:creationId xmlns:a16="http://schemas.microsoft.com/office/drawing/2014/main" id="{8EDB1540-E654-478A-DB54-B11132ECF29B}"/>
              </a:ext>
            </a:extLst>
          </p:cNvPr>
          <p:cNvSpPr>
            <a:spLocks noGrp="1"/>
          </p:cNvSpPr>
          <p:nvPr>
            <p:ph type="sldNum" sz="quarter" idx="12"/>
          </p:nvPr>
        </p:nvSpPr>
        <p:spPr/>
        <p:txBody>
          <a:bodyPr/>
          <a:lstStyle/>
          <a:p>
            <a:fld id="{B5CEABB6-07DC-46E8-9B57-56EC44A396E5}" type="slidenum">
              <a:rPr lang="en-US" smtClean="0"/>
              <a:pPr/>
              <a:t>33</a:t>
            </a:fld>
            <a:endParaRPr lang="en-US" dirty="0"/>
          </a:p>
        </p:txBody>
      </p:sp>
    </p:spTree>
    <p:extLst>
      <p:ext uri="{BB962C8B-B14F-4D97-AF65-F5344CB8AC3E}">
        <p14:creationId xmlns:p14="http://schemas.microsoft.com/office/powerpoint/2010/main" val="2316011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83A0-94D0-DE34-7BEF-7DB249ADBFFD}"/>
              </a:ext>
            </a:extLst>
          </p:cNvPr>
          <p:cNvSpPr>
            <a:spLocks noGrp="1"/>
          </p:cNvSpPr>
          <p:nvPr>
            <p:ph type="title"/>
          </p:nvPr>
        </p:nvSpPr>
        <p:spPr/>
        <p:txBody>
          <a:bodyPr>
            <a:normAutofit fontScale="90000"/>
          </a:bodyPr>
          <a:lstStyle/>
          <a:p>
            <a:r>
              <a:rPr lang="en-US" dirty="0"/>
              <a:t>Trade Liberalization and Reciprocity (1934–2016) </a:t>
            </a:r>
            <a:br>
              <a:rPr lang="en-US" dirty="0"/>
            </a:br>
            <a:endParaRPr lang="en-US" dirty="0"/>
          </a:p>
        </p:txBody>
      </p:sp>
      <p:sp>
        <p:nvSpPr>
          <p:cNvPr id="3" name="Table Placeholder 2">
            <a:extLst>
              <a:ext uri="{FF2B5EF4-FFF2-40B4-BE49-F238E27FC236}">
                <a16:creationId xmlns:a16="http://schemas.microsoft.com/office/drawing/2014/main" id="{A5CAA12E-4DE8-45CA-D232-780EA6EAFC1C}"/>
              </a:ext>
            </a:extLst>
          </p:cNvPr>
          <p:cNvSpPr>
            <a:spLocks noGrp="1"/>
          </p:cNvSpPr>
          <p:nvPr>
            <p:ph type="tbl" sz="quarter" idx="13"/>
          </p:nvPr>
        </p:nvSpPr>
        <p:spPr/>
        <p:txBody>
          <a:bodyPr>
            <a:normAutofit fontScale="85000" lnSpcReduction="10000"/>
          </a:bodyPr>
          <a:lstStyle/>
          <a:p>
            <a:r>
              <a:rPr lang="en-US" dirty="0"/>
              <a:t>In 1934 the country was still in the depths of the depression</a:t>
            </a:r>
          </a:p>
          <a:p>
            <a:r>
              <a:rPr lang="en-US" dirty="0"/>
              <a:t>Roosevelt ushered in a “New Deal” to help jump start the economy </a:t>
            </a:r>
          </a:p>
          <a:p>
            <a:r>
              <a:rPr lang="en-US" dirty="0"/>
              <a:t>Restrictive and reciprocal tariffs were beginning to be seen as detrimental to the economy </a:t>
            </a:r>
          </a:p>
          <a:p>
            <a:r>
              <a:rPr lang="en-US" dirty="0"/>
              <a:t>World War 2 saw the rise and dominance of US manufacturing prowess</a:t>
            </a:r>
          </a:p>
          <a:p>
            <a:r>
              <a:rPr lang="en-US" dirty="0"/>
              <a:t>After WW2 much of the world was in ruins and US manufacturing ruled</a:t>
            </a:r>
          </a:p>
          <a:p>
            <a:r>
              <a:rPr lang="en-US" dirty="0"/>
              <a:t>WTO [ world trade origination ] and GATT drove down tariffs to the benefit of the US</a:t>
            </a:r>
          </a:p>
        </p:txBody>
      </p:sp>
      <p:sp>
        <p:nvSpPr>
          <p:cNvPr id="4" name="Slide Number Placeholder 3">
            <a:extLst>
              <a:ext uri="{FF2B5EF4-FFF2-40B4-BE49-F238E27FC236}">
                <a16:creationId xmlns:a16="http://schemas.microsoft.com/office/drawing/2014/main" id="{DDE441D3-AF7A-B081-8645-AD4529E13C4B}"/>
              </a:ext>
            </a:extLst>
          </p:cNvPr>
          <p:cNvSpPr>
            <a:spLocks noGrp="1"/>
          </p:cNvSpPr>
          <p:nvPr>
            <p:ph type="sldNum" sz="quarter" idx="12"/>
          </p:nvPr>
        </p:nvSpPr>
        <p:spPr/>
        <p:txBody>
          <a:bodyPr/>
          <a:lstStyle/>
          <a:p>
            <a:fld id="{B5CEABB6-07DC-46E8-9B57-56EC44A396E5}" type="slidenum">
              <a:rPr lang="en-US" smtClean="0"/>
              <a:pPr/>
              <a:t>34</a:t>
            </a:fld>
            <a:endParaRPr lang="en-US" dirty="0"/>
          </a:p>
        </p:txBody>
      </p:sp>
    </p:spTree>
    <p:extLst>
      <p:ext uri="{BB962C8B-B14F-4D97-AF65-F5344CB8AC3E}">
        <p14:creationId xmlns:p14="http://schemas.microsoft.com/office/powerpoint/2010/main" val="2568257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87FB-EE5A-C85E-EB40-85ABA4433171}"/>
              </a:ext>
            </a:extLst>
          </p:cNvPr>
          <p:cNvSpPr>
            <a:spLocks noGrp="1"/>
          </p:cNvSpPr>
          <p:nvPr>
            <p:ph type="title"/>
          </p:nvPr>
        </p:nvSpPr>
        <p:spPr/>
        <p:txBody>
          <a:bodyPr/>
          <a:lstStyle/>
          <a:p>
            <a:r>
              <a:rPr lang="en-US" dirty="0"/>
              <a:t>Modern Era (2017–Present)</a:t>
            </a:r>
            <a:r>
              <a:rPr lang="en-US" b="0" dirty="0"/>
              <a:t> </a:t>
            </a:r>
            <a:endParaRPr lang="en-US" dirty="0"/>
          </a:p>
        </p:txBody>
      </p:sp>
      <p:sp>
        <p:nvSpPr>
          <p:cNvPr id="3" name="Table Placeholder 2">
            <a:extLst>
              <a:ext uri="{FF2B5EF4-FFF2-40B4-BE49-F238E27FC236}">
                <a16:creationId xmlns:a16="http://schemas.microsoft.com/office/drawing/2014/main" id="{8C1A5083-5600-5A9C-5AC7-231901768953}"/>
              </a:ext>
            </a:extLst>
          </p:cNvPr>
          <p:cNvSpPr>
            <a:spLocks noGrp="1"/>
          </p:cNvSpPr>
          <p:nvPr>
            <p:ph type="tbl" sz="quarter" idx="13"/>
          </p:nvPr>
        </p:nvSpPr>
        <p:spPr/>
        <p:txBody>
          <a:bodyPr>
            <a:normAutofit lnSpcReduction="10000"/>
          </a:bodyPr>
          <a:lstStyle/>
          <a:p>
            <a:r>
              <a:rPr lang="en-US" dirty="0"/>
              <a:t>A move back to using tariffs as a policy tool to address trade deficits and protect national industries, particularly against China.</a:t>
            </a:r>
          </a:p>
          <a:p>
            <a:r>
              <a:rPr lang="en-US" dirty="0"/>
              <a:t>The Trump administration imposed broad tariffs in 2018, which were largely maintained and extended by the Biden administration.</a:t>
            </a:r>
          </a:p>
          <a:p>
            <a:r>
              <a:rPr lang="en-US" dirty="0"/>
              <a:t> Increased protectionist measures, with annual tariff revenues rising to approximately $77 billion by 2025. </a:t>
            </a:r>
          </a:p>
          <a:p>
            <a:endParaRPr lang="en-US" dirty="0"/>
          </a:p>
        </p:txBody>
      </p:sp>
      <p:sp>
        <p:nvSpPr>
          <p:cNvPr id="4" name="Slide Number Placeholder 3">
            <a:extLst>
              <a:ext uri="{FF2B5EF4-FFF2-40B4-BE49-F238E27FC236}">
                <a16:creationId xmlns:a16="http://schemas.microsoft.com/office/drawing/2014/main" id="{B8E9746D-C2ED-478B-3D78-8DA75669F69B}"/>
              </a:ext>
            </a:extLst>
          </p:cNvPr>
          <p:cNvSpPr>
            <a:spLocks noGrp="1"/>
          </p:cNvSpPr>
          <p:nvPr>
            <p:ph type="sldNum" sz="quarter" idx="12"/>
          </p:nvPr>
        </p:nvSpPr>
        <p:spPr/>
        <p:txBody>
          <a:bodyPr/>
          <a:lstStyle/>
          <a:p>
            <a:fld id="{B5CEABB6-07DC-46E8-9B57-56EC44A396E5}" type="slidenum">
              <a:rPr lang="en-US" smtClean="0"/>
              <a:pPr/>
              <a:t>35</a:t>
            </a:fld>
            <a:endParaRPr lang="en-US" dirty="0"/>
          </a:p>
        </p:txBody>
      </p:sp>
    </p:spTree>
    <p:extLst>
      <p:ext uri="{BB962C8B-B14F-4D97-AF65-F5344CB8AC3E}">
        <p14:creationId xmlns:p14="http://schemas.microsoft.com/office/powerpoint/2010/main" val="424185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BC03-AC9B-A5A2-5A4B-294C5CC15025}"/>
              </a:ext>
            </a:extLst>
          </p:cNvPr>
          <p:cNvSpPr>
            <a:spLocks noGrp="1"/>
          </p:cNvSpPr>
          <p:nvPr>
            <p:ph type="title"/>
          </p:nvPr>
        </p:nvSpPr>
        <p:spPr/>
        <p:txBody>
          <a:bodyPr/>
          <a:lstStyle/>
          <a:p>
            <a:r>
              <a:rPr lang="en-US" dirty="0"/>
              <a:t>KEY Takeaways</a:t>
            </a:r>
          </a:p>
        </p:txBody>
      </p:sp>
      <p:sp>
        <p:nvSpPr>
          <p:cNvPr id="3" name="Table Placeholder 2">
            <a:extLst>
              <a:ext uri="{FF2B5EF4-FFF2-40B4-BE49-F238E27FC236}">
                <a16:creationId xmlns:a16="http://schemas.microsoft.com/office/drawing/2014/main" id="{404CECDA-0D48-935D-809D-29B9EC67D97D}"/>
              </a:ext>
            </a:extLst>
          </p:cNvPr>
          <p:cNvSpPr>
            <a:spLocks noGrp="1"/>
          </p:cNvSpPr>
          <p:nvPr>
            <p:ph type="tbl" sz="quarter" idx="13"/>
          </p:nvPr>
        </p:nvSpPr>
        <p:spPr/>
        <p:txBody>
          <a:bodyPr/>
          <a:lstStyle/>
          <a:p>
            <a:r>
              <a:rPr lang="en-US" b="1" dirty="0"/>
              <a:t>Evolution:</a:t>
            </a:r>
            <a:r>
              <a:rPr lang="en-US" dirty="0"/>
              <a:t> Moved from a major revenue source to a tool for industrial protection and geopolitical negotiation.</a:t>
            </a:r>
          </a:p>
          <a:p>
            <a:r>
              <a:rPr lang="en-US" b="1" dirty="0"/>
              <a:t>Economic Impact:</a:t>
            </a:r>
            <a:r>
              <a:rPr lang="en-US" dirty="0"/>
              <a:t> While they can shield domestic jobs, they have historically caused retaliatory actions from other countries and rising domestic prices</a:t>
            </a:r>
          </a:p>
          <a:p>
            <a:r>
              <a:rPr lang="en-US" b="1" dirty="0"/>
              <a:t>Current Trends:</a:t>
            </a:r>
            <a:r>
              <a:rPr lang="en-US" dirty="0"/>
              <a:t> The US is navigating a period that some consider a return to economic nationalism. </a:t>
            </a:r>
          </a:p>
          <a:p>
            <a:endParaRPr lang="en-US" dirty="0"/>
          </a:p>
        </p:txBody>
      </p:sp>
      <p:sp>
        <p:nvSpPr>
          <p:cNvPr id="4" name="Slide Number Placeholder 3">
            <a:extLst>
              <a:ext uri="{FF2B5EF4-FFF2-40B4-BE49-F238E27FC236}">
                <a16:creationId xmlns:a16="http://schemas.microsoft.com/office/drawing/2014/main" id="{90D4F4B5-BE84-DCD2-FBC8-BE7CCC8AC1BE}"/>
              </a:ext>
            </a:extLst>
          </p:cNvPr>
          <p:cNvSpPr>
            <a:spLocks noGrp="1"/>
          </p:cNvSpPr>
          <p:nvPr>
            <p:ph type="sldNum" sz="quarter" idx="12"/>
          </p:nvPr>
        </p:nvSpPr>
        <p:spPr/>
        <p:txBody>
          <a:bodyPr/>
          <a:lstStyle/>
          <a:p>
            <a:fld id="{B5CEABB6-07DC-46E8-9B57-56EC44A396E5}" type="slidenum">
              <a:rPr lang="en-US" smtClean="0"/>
              <a:pPr/>
              <a:t>36</a:t>
            </a:fld>
            <a:endParaRPr lang="en-US" dirty="0"/>
          </a:p>
        </p:txBody>
      </p:sp>
    </p:spTree>
    <p:extLst>
      <p:ext uri="{BB962C8B-B14F-4D97-AF65-F5344CB8AC3E}">
        <p14:creationId xmlns:p14="http://schemas.microsoft.com/office/powerpoint/2010/main" val="6864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917C-67C3-5C56-F147-0D312EF98495}"/>
              </a:ext>
            </a:extLst>
          </p:cNvPr>
          <p:cNvSpPr>
            <a:spLocks noGrp="1"/>
          </p:cNvSpPr>
          <p:nvPr>
            <p:ph type="title"/>
          </p:nvPr>
        </p:nvSpPr>
        <p:spPr/>
        <p:txBody>
          <a:bodyPr/>
          <a:lstStyle/>
          <a:p>
            <a:r>
              <a:rPr lang="en-US" dirty="0"/>
              <a:t>Section 301</a:t>
            </a:r>
          </a:p>
        </p:txBody>
      </p:sp>
      <p:sp>
        <p:nvSpPr>
          <p:cNvPr id="3" name="Table Placeholder 2">
            <a:extLst>
              <a:ext uri="{FF2B5EF4-FFF2-40B4-BE49-F238E27FC236}">
                <a16:creationId xmlns:a16="http://schemas.microsoft.com/office/drawing/2014/main" id="{1D15D30B-298A-E339-42DE-C8B254A191BD}"/>
              </a:ext>
            </a:extLst>
          </p:cNvPr>
          <p:cNvSpPr>
            <a:spLocks noGrp="1"/>
          </p:cNvSpPr>
          <p:nvPr>
            <p:ph type="tbl" sz="quarter" idx="13"/>
          </p:nvPr>
        </p:nvSpPr>
        <p:spPr/>
        <p:txBody>
          <a:bodyPr>
            <a:normAutofit lnSpcReduction="10000"/>
          </a:bodyPr>
          <a:lstStyle/>
          <a:p>
            <a:r>
              <a:rPr lang="en-US" dirty="0"/>
              <a:t>Section 301 of the Trade Act of 1974 (19 U.S.C. §§2411-2420) empowers the Office of the United States Trade Representative (USTR) to investigate and take action, including tariffs or trade sanctions, against foreign countries violating trade agreements or engaging in unjustifiable/unreasonable practices that restrict U.S. commerce. </a:t>
            </a:r>
          </a:p>
          <a:p>
            <a:r>
              <a:rPr lang="en-US" dirty="0"/>
              <a:t>The act allows for unilateral action as well as investigation by the USTR, unilateral actions have been the norm</a:t>
            </a:r>
          </a:p>
          <a:p>
            <a:endParaRPr lang="en-US" dirty="0"/>
          </a:p>
          <a:p>
            <a:endParaRPr lang="en-US" dirty="0"/>
          </a:p>
        </p:txBody>
      </p:sp>
      <p:sp>
        <p:nvSpPr>
          <p:cNvPr id="4" name="Slide Number Placeholder 3">
            <a:extLst>
              <a:ext uri="{FF2B5EF4-FFF2-40B4-BE49-F238E27FC236}">
                <a16:creationId xmlns:a16="http://schemas.microsoft.com/office/drawing/2014/main" id="{21C1F209-7C42-4D4C-5A47-1F2442F6D238}"/>
              </a:ext>
            </a:extLst>
          </p:cNvPr>
          <p:cNvSpPr>
            <a:spLocks noGrp="1"/>
          </p:cNvSpPr>
          <p:nvPr>
            <p:ph type="sldNum" sz="quarter" idx="12"/>
          </p:nvPr>
        </p:nvSpPr>
        <p:spPr/>
        <p:txBody>
          <a:bodyPr/>
          <a:lstStyle/>
          <a:p>
            <a:fld id="{B5CEABB6-07DC-46E8-9B57-56EC44A396E5}" type="slidenum">
              <a:rPr lang="en-US" smtClean="0"/>
              <a:pPr/>
              <a:t>37</a:t>
            </a:fld>
            <a:endParaRPr lang="en-US" dirty="0"/>
          </a:p>
        </p:txBody>
      </p:sp>
      <p:pic>
        <p:nvPicPr>
          <p:cNvPr id="2050" name="Picture 2">
            <a:extLst>
              <a:ext uri="{FF2B5EF4-FFF2-40B4-BE49-F238E27FC236}">
                <a16:creationId xmlns:a16="http://schemas.microsoft.com/office/drawing/2014/main" id="{D9D6D2B1-67EC-958F-2C09-202D7F568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40322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0E1CB708-8D47-7F50-B4BF-A74937043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143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799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F3BF-3E30-9977-BF4F-C8D5B7AB3AD9}"/>
              </a:ext>
            </a:extLst>
          </p:cNvPr>
          <p:cNvSpPr>
            <a:spLocks noGrp="1"/>
          </p:cNvSpPr>
          <p:nvPr>
            <p:ph type="title"/>
          </p:nvPr>
        </p:nvSpPr>
        <p:spPr/>
        <p:txBody>
          <a:bodyPr/>
          <a:lstStyle/>
          <a:p>
            <a:r>
              <a:rPr lang="en-US" dirty="0"/>
              <a:t>Section 301 </a:t>
            </a:r>
          </a:p>
        </p:txBody>
      </p:sp>
      <p:sp>
        <p:nvSpPr>
          <p:cNvPr id="3" name="Table Placeholder 2">
            <a:extLst>
              <a:ext uri="{FF2B5EF4-FFF2-40B4-BE49-F238E27FC236}">
                <a16:creationId xmlns:a16="http://schemas.microsoft.com/office/drawing/2014/main" id="{596B0BB6-EFA4-4FC0-FF57-4C4B376A11B7}"/>
              </a:ext>
            </a:extLst>
          </p:cNvPr>
          <p:cNvSpPr>
            <a:spLocks noGrp="1"/>
          </p:cNvSpPr>
          <p:nvPr>
            <p:ph type="tbl" sz="quarter" idx="13"/>
          </p:nvPr>
        </p:nvSpPr>
        <p:spPr/>
        <p:txBody>
          <a:bodyPr>
            <a:normAutofit fontScale="62500" lnSpcReduction="20000"/>
          </a:bodyPr>
          <a:lstStyle/>
          <a:p>
            <a:r>
              <a:rPr lang="en-US" dirty="0"/>
              <a:t>Purpose: Authorized under the Trade Act of 1974, these tariffs are used to remedy foreign trade practices that violate U.S. commerce.</a:t>
            </a:r>
          </a:p>
          <a:p>
            <a:r>
              <a:rPr lang="en-US" dirty="0"/>
              <a:t>Impacted Goods: The tariffs, originally in four lists, cover industrial materials, technology, and consumer products. Recent updates in 2026 include increased rates on specific items like permanent magnets (25%) and rubber medical gloves (100%).</a:t>
            </a:r>
          </a:p>
          <a:p>
            <a:r>
              <a:rPr lang="en-US" dirty="0"/>
              <a:t>List 3 &amp; Other Lists: List 3 (USTR.gov) covers roughly $200 billion in goods, including many consumer products, often facing 25% duties.</a:t>
            </a:r>
          </a:p>
          <a:p>
            <a:r>
              <a:rPr lang="en-US" dirty="0"/>
              <a:t>Exceptions and Relief: Some products may qualify for exclusions. Duty drawback ( programs may allow recovery of paid duties on goods later exported or destroyed.</a:t>
            </a:r>
          </a:p>
          <a:p>
            <a:r>
              <a:rPr lang="en-US" dirty="0"/>
              <a:t>Avoiding Tariffs: Strategies include sourcing from non-impacted countries, modifying products to change their HTS classification, and using Foreign Trade Zones (FTZs)  to manage costs. </a:t>
            </a:r>
          </a:p>
          <a:p>
            <a:r>
              <a:rPr lang="en-US" dirty="0"/>
              <a:t>Biden administration left nearly all 301 tariffs in place from the first Trump administration</a:t>
            </a:r>
          </a:p>
        </p:txBody>
      </p:sp>
      <p:sp>
        <p:nvSpPr>
          <p:cNvPr id="4" name="Slide Number Placeholder 3">
            <a:extLst>
              <a:ext uri="{FF2B5EF4-FFF2-40B4-BE49-F238E27FC236}">
                <a16:creationId xmlns:a16="http://schemas.microsoft.com/office/drawing/2014/main" id="{42AED6C4-361B-859A-CA14-C4397448672D}"/>
              </a:ext>
            </a:extLst>
          </p:cNvPr>
          <p:cNvSpPr>
            <a:spLocks noGrp="1"/>
          </p:cNvSpPr>
          <p:nvPr>
            <p:ph type="sldNum" sz="quarter" idx="12"/>
          </p:nvPr>
        </p:nvSpPr>
        <p:spPr/>
        <p:txBody>
          <a:bodyPr/>
          <a:lstStyle/>
          <a:p>
            <a:fld id="{B5CEABB6-07DC-46E8-9B57-56EC44A396E5}" type="slidenum">
              <a:rPr lang="en-US" smtClean="0"/>
              <a:pPr/>
              <a:t>38</a:t>
            </a:fld>
            <a:endParaRPr lang="en-US" dirty="0"/>
          </a:p>
        </p:txBody>
      </p:sp>
    </p:spTree>
    <p:extLst>
      <p:ext uri="{BB962C8B-B14F-4D97-AF65-F5344CB8AC3E}">
        <p14:creationId xmlns:p14="http://schemas.microsoft.com/office/powerpoint/2010/main" val="4217499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A3B1-1BDD-A2DE-C7EF-DF04FE747713}"/>
              </a:ext>
            </a:extLst>
          </p:cNvPr>
          <p:cNvSpPr>
            <a:spLocks noGrp="1"/>
          </p:cNvSpPr>
          <p:nvPr>
            <p:ph type="title"/>
          </p:nvPr>
        </p:nvSpPr>
        <p:spPr/>
        <p:txBody>
          <a:bodyPr/>
          <a:lstStyle/>
          <a:p>
            <a:r>
              <a:rPr lang="en-US" dirty="0"/>
              <a:t>Section 232</a:t>
            </a:r>
          </a:p>
        </p:txBody>
      </p:sp>
      <p:sp>
        <p:nvSpPr>
          <p:cNvPr id="3" name="Table Placeholder 2">
            <a:extLst>
              <a:ext uri="{FF2B5EF4-FFF2-40B4-BE49-F238E27FC236}">
                <a16:creationId xmlns:a16="http://schemas.microsoft.com/office/drawing/2014/main" id="{95236DAD-CC8E-7A77-EFC0-EC47FF8F5015}"/>
              </a:ext>
            </a:extLst>
          </p:cNvPr>
          <p:cNvSpPr>
            <a:spLocks noGrp="1"/>
          </p:cNvSpPr>
          <p:nvPr>
            <p:ph type="tbl" sz="quarter" idx="13"/>
          </p:nvPr>
        </p:nvSpPr>
        <p:spPr/>
        <p:txBody>
          <a:bodyPr/>
          <a:lstStyle/>
          <a:p>
            <a:r>
              <a:rPr lang="en-US" dirty="0"/>
              <a:t>Section 232 of the Trade Expansion Act of 1962 allows the U.S. President to impose tariffs or trade restrictions if the Department of Commerce determines imports threaten national security. As of 2026, these include 25% tariffs on steel and 10% on aluminum, recently expanded to include various derivatives, plus new 2026 tariffs on certain advanced semiconductors, timber, and lumber. </a:t>
            </a:r>
          </a:p>
          <a:p>
            <a:r>
              <a:rPr lang="en-US" dirty="0"/>
              <a:t>Differ from 301 tariffs which focus on unfair trade practices</a:t>
            </a:r>
          </a:p>
        </p:txBody>
      </p:sp>
      <p:sp>
        <p:nvSpPr>
          <p:cNvPr id="4" name="Slide Number Placeholder 3">
            <a:extLst>
              <a:ext uri="{FF2B5EF4-FFF2-40B4-BE49-F238E27FC236}">
                <a16:creationId xmlns:a16="http://schemas.microsoft.com/office/drawing/2014/main" id="{92EF76E6-B9B5-005C-C801-8CA6221A9483}"/>
              </a:ext>
            </a:extLst>
          </p:cNvPr>
          <p:cNvSpPr>
            <a:spLocks noGrp="1"/>
          </p:cNvSpPr>
          <p:nvPr>
            <p:ph type="sldNum" sz="quarter" idx="12"/>
          </p:nvPr>
        </p:nvSpPr>
        <p:spPr/>
        <p:txBody>
          <a:bodyPr/>
          <a:lstStyle/>
          <a:p>
            <a:fld id="{B5CEABB6-07DC-46E8-9B57-56EC44A396E5}" type="slidenum">
              <a:rPr lang="en-US" smtClean="0"/>
              <a:pPr/>
              <a:t>39</a:t>
            </a:fld>
            <a:endParaRPr lang="en-US" dirty="0"/>
          </a:p>
        </p:txBody>
      </p:sp>
    </p:spTree>
    <p:extLst>
      <p:ext uri="{BB962C8B-B14F-4D97-AF65-F5344CB8AC3E}">
        <p14:creationId xmlns:p14="http://schemas.microsoft.com/office/powerpoint/2010/main" val="158726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715007" y="1465871"/>
            <a:ext cx="6806627" cy="5073041"/>
          </a:xfrm>
        </p:spPr>
        <p:txBody>
          <a:bodyPr>
            <a:normAutofit fontScale="25000" lnSpcReduction="20000"/>
          </a:bodyPr>
          <a:lstStyle/>
          <a:p>
            <a:r>
              <a:rPr lang="en-US" sz="9600" dirty="0"/>
              <a:t>Not a new concept or practice:</a:t>
            </a:r>
          </a:p>
          <a:p>
            <a:pPr marL="1143000" indent="-1143000">
              <a:buFont typeface="Courier New" panose="02070309020205020404" pitchFamily="49" charset="0"/>
              <a:buChar char="o"/>
            </a:pPr>
            <a:r>
              <a:rPr lang="en-US" sz="8000" dirty="0"/>
              <a:t>Europe trading with the Far East, Marco Polo’s journeys can be considered “Global Trade” </a:t>
            </a:r>
          </a:p>
          <a:p>
            <a:pPr marL="1143000" indent="-1143000">
              <a:buFont typeface="Courier New" panose="02070309020205020404" pitchFamily="49" charset="0"/>
              <a:buChar char="o"/>
            </a:pPr>
            <a:r>
              <a:rPr lang="en-US" sz="8000" dirty="0"/>
              <a:t>Christopher Columbus and his journeys to find the passage to the Far East</a:t>
            </a:r>
          </a:p>
          <a:p>
            <a:pPr marL="1143000" indent="-1143000">
              <a:buFont typeface="Courier New" panose="02070309020205020404" pitchFamily="49" charset="0"/>
              <a:buChar char="o"/>
            </a:pPr>
            <a:r>
              <a:rPr lang="en-US" sz="8000" dirty="0"/>
              <a:t>The opening up of North America by trading furs to the Europeans for metal goods and firearms</a:t>
            </a:r>
          </a:p>
          <a:p>
            <a:endParaRPr lang="en-US" sz="8000" dirty="0"/>
          </a:p>
          <a:p>
            <a:r>
              <a:rPr lang="en-US" sz="8000" dirty="0"/>
              <a:t>Tariffs and Duties and taxes have been part of the global supply chain for  hundreds of years for most countries</a:t>
            </a:r>
          </a:p>
          <a:p>
            <a:endParaRPr lang="en-US" sz="8000" dirty="0"/>
          </a:p>
          <a:p>
            <a:endParaRPr lang="en-US" dirty="0"/>
          </a:p>
          <a:p>
            <a:endParaRPr lang="en-US" dirty="0"/>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4</a:t>
            </a:fld>
            <a:endParaRPr lang="en-US" dirty="0"/>
          </a:p>
        </p:txBody>
      </p:sp>
      <p:sp>
        <p:nvSpPr>
          <p:cNvPr id="5" name="Title 4">
            <a:extLst>
              <a:ext uri="{FF2B5EF4-FFF2-40B4-BE49-F238E27FC236}">
                <a16:creationId xmlns:a16="http://schemas.microsoft.com/office/drawing/2014/main" id="{6B9C972F-D381-A7EA-AE73-597E16980D13}"/>
              </a:ext>
            </a:extLst>
          </p:cNvPr>
          <p:cNvSpPr>
            <a:spLocks noGrp="1"/>
          </p:cNvSpPr>
          <p:nvPr>
            <p:ph type="title"/>
          </p:nvPr>
        </p:nvSpPr>
        <p:spPr>
          <a:xfrm>
            <a:off x="3281819" y="458639"/>
            <a:ext cx="7685538" cy="854504"/>
          </a:xfrm>
        </p:spPr>
        <p:txBody>
          <a:bodyPr/>
          <a:lstStyle/>
          <a:p>
            <a:r>
              <a:rPr lang="en-US" dirty="0"/>
              <a:t>Global supply chains</a:t>
            </a:r>
          </a:p>
        </p:txBody>
      </p:sp>
    </p:spTree>
    <p:extLst>
      <p:ext uri="{BB962C8B-B14F-4D97-AF65-F5344CB8AC3E}">
        <p14:creationId xmlns:p14="http://schemas.microsoft.com/office/powerpoint/2010/main" val="2243494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206A-08F9-B28F-022F-1FAD1F39E60A}"/>
              </a:ext>
            </a:extLst>
          </p:cNvPr>
          <p:cNvSpPr>
            <a:spLocks noGrp="1"/>
          </p:cNvSpPr>
          <p:nvPr>
            <p:ph type="title"/>
          </p:nvPr>
        </p:nvSpPr>
        <p:spPr/>
        <p:txBody>
          <a:bodyPr/>
          <a:lstStyle/>
          <a:p>
            <a:r>
              <a:rPr lang="en-US" dirty="0"/>
              <a:t>Key aspects of 232 tariffs</a:t>
            </a:r>
          </a:p>
        </p:txBody>
      </p:sp>
      <p:sp>
        <p:nvSpPr>
          <p:cNvPr id="3" name="Table Placeholder 2">
            <a:extLst>
              <a:ext uri="{FF2B5EF4-FFF2-40B4-BE49-F238E27FC236}">
                <a16:creationId xmlns:a16="http://schemas.microsoft.com/office/drawing/2014/main" id="{EACAA2C6-5254-5CE6-52CB-9172FC53D6A6}"/>
              </a:ext>
            </a:extLst>
          </p:cNvPr>
          <p:cNvSpPr>
            <a:spLocks noGrp="1"/>
          </p:cNvSpPr>
          <p:nvPr>
            <p:ph type="tbl" sz="quarter" idx="13"/>
          </p:nvPr>
        </p:nvSpPr>
        <p:spPr/>
        <p:txBody>
          <a:bodyPr>
            <a:normAutofit fontScale="62500" lnSpcReduction="20000"/>
          </a:bodyPr>
          <a:lstStyle/>
          <a:p>
            <a:r>
              <a:rPr lang="en-US" dirty="0"/>
              <a:t>Recent Expansion: In June 2025, 50% tariffs were implemented on specific steel and aluminum products. Effective Jan 1, 2026, tariffs on upholstered furniture, kitchen cabinets, and vanities increased, with some rates reaching up to 50%.</a:t>
            </a:r>
          </a:p>
          <a:p>
            <a:r>
              <a:rPr lang="en-US" dirty="0"/>
              <a:t>New Sectors: Beyond metals, Section 232 is being used to address security concerns in other sectors, including a 25% tariff on specific semiconductors initiated in January 2026.</a:t>
            </a:r>
          </a:p>
          <a:p>
            <a:r>
              <a:rPr lang="en-US" dirty="0"/>
              <a:t>Excluded Goods: The Bureau of Industry and Security (BIS) stopped accepting new exclusion requests for steel and aluminum tariffs on February 10, 2025.</a:t>
            </a:r>
          </a:p>
          <a:p>
            <a:r>
              <a:rPr lang="en-US" dirty="0"/>
              <a:t>Scope: These tariffs are often applied broadly, sometimes targeting imports from allies, and differ from Section 301 tariffs, which focus on unfair trade practices rather than national security. </a:t>
            </a:r>
          </a:p>
          <a:p>
            <a:r>
              <a:rPr lang="en-US" dirty="0"/>
              <a:t>The Trump administration has utilized this authority heavily, and the Biden administration maintained or modified many of these actions, with the scope continuing to expand into 202</a:t>
            </a:r>
          </a:p>
        </p:txBody>
      </p:sp>
      <p:sp>
        <p:nvSpPr>
          <p:cNvPr id="4" name="Slide Number Placeholder 3">
            <a:extLst>
              <a:ext uri="{FF2B5EF4-FFF2-40B4-BE49-F238E27FC236}">
                <a16:creationId xmlns:a16="http://schemas.microsoft.com/office/drawing/2014/main" id="{F08654B4-7F90-C71A-E303-4297D76250DB}"/>
              </a:ext>
            </a:extLst>
          </p:cNvPr>
          <p:cNvSpPr>
            <a:spLocks noGrp="1"/>
          </p:cNvSpPr>
          <p:nvPr>
            <p:ph type="sldNum" sz="quarter" idx="12"/>
          </p:nvPr>
        </p:nvSpPr>
        <p:spPr/>
        <p:txBody>
          <a:bodyPr/>
          <a:lstStyle/>
          <a:p>
            <a:fld id="{B5CEABB6-07DC-46E8-9B57-56EC44A396E5}" type="slidenum">
              <a:rPr lang="en-US" smtClean="0"/>
              <a:pPr/>
              <a:t>40</a:t>
            </a:fld>
            <a:endParaRPr lang="en-US" dirty="0"/>
          </a:p>
        </p:txBody>
      </p:sp>
    </p:spTree>
    <p:extLst>
      <p:ext uri="{BB962C8B-B14F-4D97-AF65-F5344CB8AC3E}">
        <p14:creationId xmlns:p14="http://schemas.microsoft.com/office/powerpoint/2010/main" val="2352053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9631-5BBD-788F-EEE3-B3C36BC820D1}"/>
              </a:ext>
            </a:extLst>
          </p:cNvPr>
          <p:cNvSpPr>
            <a:spLocks noGrp="1"/>
          </p:cNvSpPr>
          <p:nvPr>
            <p:ph type="title"/>
          </p:nvPr>
        </p:nvSpPr>
        <p:spPr/>
        <p:txBody>
          <a:bodyPr/>
          <a:lstStyle/>
          <a:p>
            <a:r>
              <a:rPr lang="en-US" dirty="0"/>
              <a:t>What is a trade defict….is the </a:t>
            </a:r>
            <a:r>
              <a:rPr lang="en-US" dirty="0" err="1"/>
              <a:t>UsA</a:t>
            </a:r>
            <a:r>
              <a:rPr lang="en-US" dirty="0"/>
              <a:t> being “ripped off “ </a:t>
            </a:r>
          </a:p>
        </p:txBody>
      </p:sp>
      <p:sp>
        <p:nvSpPr>
          <p:cNvPr id="3" name="Table Placeholder 2">
            <a:extLst>
              <a:ext uri="{FF2B5EF4-FFF2-40B4-BE49-F238E27FC236}">
                <a16:creationId xmlns:a16="http://schemas.microsoft.com/office/drawing/2014/main" id="{2D40320A-71F7-57B6-7A78-C93AF9927148}"/>
              </a:ext>
            </a:extLst>
          </p:cNvPr>
          <p:cNvSpPr>
            <a:spLocks noGrp="1"/>
          </p:cNvSpPr>
          <p:nvPr>
            <p:ph type="tbl" sz="quarter" idx="13"/>
          </p:nvPr>
        </p:nvSpPr>
        <p:spPr/>
        <p:txBody>
          <a:bodyPr>
            <a:normAutofit fontScale="85000" lnSpcReduction="10000"/>
          </a:bodyPr>
          <a:lstStyle/>
          <a:p>
            <a:r>
              <a:rPr lang="en-US" dirty="0"/>
              <a:t>Broadly speaking a trade deficit is……….</a:t>
            </a:r>
          </a:p>
          <a:p>
            <a:r>
              <a:rPr lang="en-US" dirty="0"/>
              <a:t>A U.S. trade deficit occurs when the dollar value of goods and services the United States imports exceeds the value of those it exports to other nations. Representing a negative balance of trade, this sustained, long-term trend indicates the U.S. consumes more than it produces. </a:t>
            </a:r>
          </a:p>
          <a:p>
            <a:r>
              <a:rPr lang="en-US" dirty="0"/>
              <a:t>Can it be that simple…..yes and no ! </a:t>
            </a:r>
          </a:p>
          <a:p>
            <a:r>
              <a:rPr lang="en-US" dirty="0"/>
              <a:t>Is a trade deficit harmful to an economy ? </a:t>
            </a:r>
          </a:p>
          <a:p>
            <a:r>
              <a:rPr lang="en-US" dirty="0"/>
              <a:t>Following chart shows that the US economy has had a persistent trade deficit since the 1970’s</a:t>
            </a:r>
          </a:p>
        </p:txBody>
      </p:sp>
      <p:sp>
        <p:nvSpPr>
          <p:cNvPr id="4" name="Slide Number Placeholder 3">
            <a:extLst>
              <a:ext uri="{FF2B5EF4-FFF2-40B4-BE49-F238E27FC236}">
                <a16:creationId xmlns:a16="http://schemas.microsoft.com/office/drawing/2014/main" id="{E8CE58FA-C602-A9B0-C65A-1703DF9F3D9A}"/>
              </a:ext>
            </a:extLst>
          </p:cNvPr>
          <p:cNvSpPr>
            <a:spLocks noGrp="1"/>
          </p:cNvSpPr>
          <p:nvPr>
            <p:ph type="sldNum" sz="quarter" idx="12"/>
          </p:nvPr>
        </p:nvSpPr>
        <p:spPr/>
        <p:txBody>
          <a:bodyPr/>
          <a:lstStyle/>
          <a:p>
            <a:fld id="{B5CEABB6-07DC-46E8-9B57-56EC44A396E5}" type="slidenum">
              <a:rPr lang="en-US" smtClean="0"/>
              <a:pPr/>
              <a:t>41</a:t>
            </a:fld>
            <a:endParaRPr lang="en-US" dirty="0"/>
          </a:p>
        </p:txBody>
      </p:sp>
    </p:spTree>
    <p:extLst>
      <p:ext uri="{BB962C8B-B14F-4D97-AF65-F5344CB8AC3E}">
        <p14:creationId xmlns:p14="http://schemas.microsoft.com/office/powerpoint/2010/main" val="280290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4AFA-B7C5-22BE-8B0E-9CAEC406DEB2}"/>
              </a:ext>
            </a:extLst>
          </p:cNvPr>
          <p:cNvSpPr>
            <a:spLocks noGrp="1"/>
          </p:cNvSpPr>
          <p:nvPr>
            <p:ph type="title"/>
          </p:nvPr>
        </p:nvSpPr>
        <p:spPr/>
        <p:txBody>
          <a:bodyPr/>
          <a:lstStyle/>
          <a:p>
            <a:r>
              <a:rPr lang="en-US" dirty="0"/>
              <a:t>US Trade Surplus / Deficit since 1929 </a:t>
            </a:r>
          </a:p>
        </p:txBody>
      </p:sp>
      <p:sp>
        <p:nvSpPr>
          <p:cNvPr id="4" name="Slide Number Placeholder 3">
            <a:extLst>
              <a:ext uri="{FF2B5EF4-FFF2-40B4-BE49-F238E27FC236}">
                <a16:creationId xmlns:a16="http://schemas.microsoft.com/office/drawing/2014/main" id="{7B3DA133-9DD6-FBF6-B767-5BECA033D7C3}"/>
              </a:ext>
            </a:extLst>
          </p:cNvPr>
          <p:cNvSpPr>
            <a:spLocks noGrp="1"/>
          </p:cNvSpPr>
          <p:nvPr>
            <p:ph type="sldNum" sz="quarter" idx="12"/>
          </p:nvPr>
        </p:nvSpPr>
        <p:spPr/>
        <p:txBody>
          <a:bodyPr/>
          <a:lstStyle/>
          <a:p>
            <a:fld id="{B5CEABB6-07DC-46E8-9B57-56EC44A396E5}" type="slidenum">
              <a:rPr lang="en-US" smtClean="0"/>
              <a:pPr/>
              <a:t>42</a:t>
            </a:fld>
            <a:endParaRPr lang="en-US" dirty="0"/>
          </a:p>
        </p:txBody>
      </p:sp>
      <p:pic>
        <p:nvPicPr>
          <p:cNvPr id="1026" name="Picture 2">
            <a:extLst>
              <a:ext uri="{FF2B5EF4-FFF2-40B4-BE49-F238E27FC236}">
                <a16:creationId xmlns:a16="http://schemas.microsoft.com/office/drawing/2014/main" id="{C846DE52-9FE3-7A72-7163-2D6B08D2227A}"/>
              </a:ext>
            </a:extLst>
          </p:cNvPr>
          <p:cNvPicPr>
            <a:picLocks noGrp="1" noChangeAspect="1" noChangeArrowheads="1"/>
          </p:cNvPicPr>
          <p:nvPr>
            <p:ph type="tbl" sz="quarter" idx="13"/>
          </p:nvPr>
        </p:nvPicPr>
        <p:blipFill>
          <a:blip r:embed="rId2">
            <a:extLst>
              <a:ext uri="{28A0092B-C50C-407E-A947-70E740481C1C}">
                <a14:useLocalDpi xmlns:a14="http://schemas.microsoft.com/office/drawing/2010/main" val="0"/>
              </a:ext>
            </a:extLst>
          </a:blip>
          <a:srcRect/>
          <a:stretch>
            <a:fillRect/>
          </a:stretch>
        </p:blipFill>
        <p:spPr bwMode="auto">
          <a:xfrm>
            <a:off x="2976838" y="2417763"/>
            <a:ext cx="6236737" cy="367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933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C37F-6E98-4DEB-9ADB-D4B579540356}"/>
              </a:ext>
            </a:extLst>
          </p:cNvPr>
          <p:cNvSpPr>
            <a:spLocks noGrp="1"/>
          </p:cNvSpPr>
          <p:nvPr>
            <p:ph type="title"/>
          </p:nvPr>
        </p:nvSpPr>
        <p:spPr/>
        <p:txBody>
          <a:bodyPr/>
          <a:lstStyle/>
          <a:p>
            <a:r>
              <a:rPr lang="en-US" dirty="0"/>
              <a:t>The Facts……….</a:t>
            </a:r>
          </a:p>
        </p:txBody>
      </p:sp>
      <p:sp>
        <p:nvSpPr>
          <p:cNvPr id="3" name="Table Placeholder 2">
            <a:extLst>
              <a:ext uri="{FF2B5EF4-FFF2-40B4-BE49-F238E27FC236}">
                <a16:creationId xmlns:a16="http://schemas.microsoft.com/office/drawing/2014/main" id="{232BA26F-D423-1208-2841-E0422ECCF15D}"/>
              </a:ext>
            </a:extLst>
          </p:cNvPr>
          <p:cNvSpPr>
            <a:spLocks noGrp="1"/>
          </p:cNvSpPr>
          <p:nvPr>
            <p:ph type="tbl" sz="quarter" idx="13"/>
          </p:nvPr>
        </p:nvSpPr>
        <p:spPr/>
        <p:txBody>
          <a:bodyPr>
            <a:normAutofit lnSpcReduction="10000"/>
          </a:bodyPr>
          <a:lstStyle/>
          <a:p>
            <a:r>
              <a:rPr lang="en-US" b="0" i="0" dirty="0">
                <a:solidFill>
                  <a:srgbClr val="1A1714"/>
                </a:solidFill>
                <a:effectLst/>
                <a:latin typeface="Inter Variable"/>
              </a:rPr>
              <a:t>For starters, there’s little obvious connection between the U.S. trade balance and economic output (gross domestic product). As shown on then next  </a:t>
            </a:r>
            <a:r>
              <a:rPr lang="en-US" b="0" i="0">
                <a:solidFill>
                  <a:srgbClr val="1A1714"/>
                </a:solidFill>
                <a:effectLst/>
                <a:latin typeface="Inter Variable"/>
              </a:rPr>
              <a:t>chart on </a:t>
            </a:r>
            <a:r>
              <a:rPr lang="en-US" b="0" i="0" dirty="0">
                <a:solidFill>
                  <a:srgbClr val="1A1714"/>
                </a:solidFill>
                <a:effectLst/>
                <a:latin typeface="Inter Variable"/>
              </a:rPr>
              <a:t>the trade balance, the relationship between higher trade surpluses (or smaller deficits) and higher GDP growth is practically nonexistent. Economist Don Boudreaux and former Sen. Phil Gramm dug through additional periods in a </a:t>
            </a:r>
            <a:r>
              <a:rPr lang="en-US" b="1" i="0" dirty="0">
                <a:solidFill>
                  <a:srgbClr val="C64D2D"/>
                </a:solidFill>
                <a:effectLst/>
                <a:latin typeface="Inter Variable"/>
                <a:hlinkClick r:id="rId2"/>
              </a:rPr>
              <a:t>recent </a:t>
            </a:r>
            <a:r>
              <a:rPr lang="en-US" b="1" i="1" dirty="0">
                <a:solidFill>
                  <a:srgbClr val="C64D2D"/>
                </a:solidFill>
                <a:effectLst/>
                <a:latin typeface="Inter Variable"/>
                <a:hlinkClick r:id="rId2"/>
              </a:rPr>
              <a:t>Wall Street Journal </a:t>
            </a:r>
            <a:r>
              <a:rPr lang="en-US" b="1" i="0" dirty="0">
                <a:solidFill>
                  <a:srgbClr val="C64D2D"/>
                </a:solidFill>
                <a:effectLst/>
                <a:latin typeface="Inter Variable"/>
                <a:hlinkClick r:id="rId2"/>
              </a:rPr>
              <a:t>column</a:t>
            </a:r>
            <a:r>
              <a:rPr lang="en-US" b="0" i="0" dirty="0">
                <a:solidFill>
                  <a:srgbClr val="1A1714"/>
                </a:solidFill>
                <a:effectLst/>
                <a:latin typeface="Inter Variable"/>
              </a:rPr>
              <a:t> and concluded that “between 1890 and 2024, it is impossible to find a statistically significant correlation between America’s trade balance and its economic growth.”</a:t>
            </a:r>
            <a:endParaRPr lang="en-US" dirty="0"/>
          </a:p>
        </p:txBody>
      </p:sp>
      <p:sp>
        <p:nvSpPr>
          <p:cNvPr id="4" name="Slide Number Placeholder 3">
            <a:extLst>
              <a:ext uri="{FF2B5EF4-FFF2-40B4-BE49-F238E27FC236}">
                <a16:creationId xmlns:a16="http://schemas.microsoft.com/office/drawing/2014/main" id="{E58B8C91-6AD1-12DE-FFD4-2C63FEBF5638}"/>
              </a:ext>
            </a:extLst>
          </p:cNvPr>
          <p:cNvSpPr>
            <a:spLocks noGrp="1"/>
          </p:cNvSpPr>
          <p:nvPr>
            <p:ph type="sldNum" sz="quarter" idx="12"/>
          </p:nvPr>
        </p:nvSpPr>
        <p:spPr/>
        <p:txBody>
          <a:bodyPr/>
          <a:lstStyle/>
          <a:p>
            <a:fld id="{B5CEABB6-07DC-46E8-9B57-56EC44A396E5}" type="slidenum">
              <a:rPr lang="en-US" smtClean="0"/>
              <a:pPr/>
              <a:t>43</a:t>
            </a:fld>
            <a:endParaRPr lang="en-US" dirty="0"/>
          </a:p>
        </p:txBody>
      </p:sp>
    </p:spTree>
    <p:extLst>
      <p:ext uri="{BB962C8B-B14F-4D97-AF65-F5344CB8AC3E}">
        <p14:creationId xmlns:p14="http://schemas.microsoft.com/office/powerpoint/2010/main" val="1473563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4F08-8824-1B52-934C-C7E6E71B6069}"/>
              </a:ext>
            </a:extLst>
          </p:cNvPr>
          <p:cNvSpPr>
            <a:spLocks noGrp="1"/>
          </p:cNvSpPr>
          <p:nvPr>
            <p:ph type="title"/>
          </p:nvPr>
        </p:nvSpPr>
        <p:spPr/>
        <p:txBody>
          <a:bodyPr/>
          <a:lstStyle/>
          <a:p>
            <a:r>
              <a:rPr lang="en-US" dirty="0"/>
              <a:t>Trade Surplus / deficit effect on GDP </a:t>
            </a:r>
          </a:p>
        </p:txBody>
      </p:sp>
      <p:sp>
        <p:nvSpPr>
          <p:cNvPr id="4" name="Slide Number Placeholder 3">
            <a:extLst>
              <a:ext uri="{FF2B5EF4-FFF2-40B4-BE49-F238E27FC236}">
                <a16:creationId xmlns:a16="http://schemas.microsoft.com/office/drawing/2014/main" id="{D04D925A-63C5-BC29-9A88-FA3A63F9AA13}"/>
              </a:ext>
            </a:extLst>
          </p:cNvPr>
          <p:cNvSpPr>
            <a:spLocks noGrp="1"/>
          </p:cNvSpPr>
          <p:nvPr>
            <p:ph type="sldNum" sz="quarter" idx="12"/>
          </p:nvPr>
        </p:nvSpPr>
        <p:spPr/>
        <p:txBody>
          <a:bodyPr/>
          <a:lstStyle/>
          <a:p>
            <a:fld id="{B5CEABB6-07DC-46E8-9B57-56EC44A396E5}" type="slidenum">
              <a:rPr lang="en-US" smtClean="0"/>
              <a:pPr/>
              <a:t>44</a:t>
            </a:fld>
            <a:endParaRPr lang="en-US" dirty="0"/>
          </a:p>
        </p:txBody>
      </p:sp>
      <p:pic>
        <p:nvPicPr>
          <p:cNvPr id="3074" name="Picture 2">
            <a:extLst>
              <a:ext uri="{FF2B5EF4-FFF2-40B4-BE49-F238E27FC236}">
                <a16:creationId xmlns:a16="http://schemas.microsoft.com/office/drawing/2014/main" id="{EB61C53F-7E77-163C-BB36-C17F4A7B3795}"/>
              </a:ext>
            </a:extLst>
          </p:cNvPr>
          <p:cNvPicPr>
            <a:picLocks noGrp="1" noChangeAspect="1" noChangeArrowheads="1"/>
          </p:cNvPicPr>
          <p:nvPr>
            <p:ph type="tbl" sz="quarter" idx="13"/>
          </p:nvPr>
        </p:nvPicPr>
        <p:blipFill>
          <a:blip r:embed="rId2">
            <a:extLst>
              <a:ext uri="{28A0092B-C50C-407E-A947-70E740481C1C}">
                <a14:useLocalDpi xmlns:a14="http://schemas.microsoft.com/office/drawing/2010/main" val="0"/>
              </a:ext>
            </a:extLst>
          </a:blip>
          <a:srcRect/>
          <a:stretch>
            <a:fillRect/>
          </a:stretch>
        </p:blipFill>
        <p:spPr bwMode="auto">
          <a:xfrm>
            <a:off x="3865972" y="2417763"/>
            <a:ext cx="5977275" cy="367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0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46B4-68D4-CAA2-531A-02C97B455AEE}"/>
              </a:ext>
            </a:extLst>
          </p:cNvPr>
          <p:cNvSpPr>
            <a:spLocks noGrp="1"/>
          </p:cNvSpPr>
          <p:nvPr>
            <p:ph type="title"/>
          </p:nvPr>
        </p:nvSpPr>
        <p:spPr>
          <a:xfrm>
            <a:off x="762001" y="896112"/>
            <a:ext cx="6589150" cy="1988706"/>
          </a:xfrm>
        </p:spPr>
        <p:txBody>
          <a:bodyPr anchor="t">
            <a:normAutofit/>
          </a:bodyPr>
          <a:lstStyle/>
          <a:p>
            <a:r>
              <a:rPr lang="en-US" sz="3400"/>
              <a:t>Does unemployment rise with higher trade deficits ? Weak correlation </a:t>
            </a:r>
          </a:p>
        </p:txBody>
      </p:sp>
      <p:sp>
        <p:nvSpPr>
          <p:cNvPr id="4" name="Slide Number Placeholder 3">
            <a:extLst>
              <a:ext uri="{FF2B5EF4-FFF2-40B4-BE49-F238E27FC236}">
                <a16:creationId xmlns:a16="http://schemas.microsoft.com/office/drawing/2014/main" id="{3396581F-BA43-F23C-EE91-1E151D81877B}"/>
              </a:ext>
            </a:extLst>
          </p:cNvPr>
          <p:cNvSpPr>
            <a:spLocks noGrp="1"/>
          </p:cNvSpPr>
          <p:nvPr>
            <p:ph type="sldNum" sz="quarter" idx="12"/>
          </p:nvPr>
        </p:nvSpPr>
        <p:spPr>
          <a:xfrm>
            <a:off x="11274091" y="6355080"/>
            <a:ext cx="457200" cy="365125"/>
          </a:xfrm>
        </p:spPr>
        <p:txBody>
          <a:bodyPr anchor="ctr">
            <a:normAutofit/>
          </a:bodyPr>
          <a:lstStyle/>
          <a:p>
            <a:pPr>
              <a:spcAft>
                <a:spcPts val="600"/>
              </a:spcAft>
            </a:pPr>
            <a:fld id="{B5CEABB6-07DC-46E8-9B57-56EC44A396E5}" type="slidenum">
              <a:rPr lang="en-US" smtClean="0"/>
              <a:pPr>
                <a:spcAft>
                  <a:spcPts val="600"/>
                </a:spcAft>
              </a:pPr>
              <a:t>45</a:t>
            </a:fld>
            <a:endParaRPr lang="en-US"/>
          </a:p>
        </p:txBody>
      </p:sp>
      <p:pic>
        <p:nvPicPr>
          <p:cNvPr id="4098" name="Picture 2">
            <a:extLst>
              <a:ext uri="{FF2B5EF4-FFF2-40B4-BE49-F238E27FC236}">
                <a16:creationId xmlns:a16="http://schemas.microsoft.com/office/drawing/2014/main" id="{CAF63378-3D19-38FC-BC20-8A7801761FBA}"/>
              </a:ext>
            </a:extLst>
          </p:cNvPr>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t="18327" r="-3" b="23744"/>
          <a:stretch>
            <a:fillRect/>
          </a:stretch>
        </p:blipFill>
        <p:spPr bwMode="auto">
          <a:xfrm>
            <a:off x="762001" y="3058886"/>
            <a:ext cx="6597372" cy="3296194"/>
          </a:xfrm>
          <a:prstGeom prst="rect">
            <a:avLst/>
          </a:prstGeom>
          <a:solidFill>
            <a:srgbClr val="FFFFFF"/>
          </a:solidFill>
        </p:spPr>
      </p:pic>
    </p:spTree>
    <p:extLst>
      <p:ext uri="{BB962C8B-B14F-4D97-AF65-F5344CB8AC3E}">
        <p14:creationId xmlns:p14="http://schemas.microsoft.com/office/powerpoint/2010/main" val="1259411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84D6-B2F1-4EE8-043E-6F841F420DE1}"/>
              </a:ext>
            </a:extLst>
          </p:cNvPr>
          <p:cNvSpPr>
            <a:spLocks noGrp="1"/>
          </p:cNvSpPr>
          <p:nvPr>
            <p:ph type="title"/>
          </p:nvPr>
        </p:nvSpPr>
        <p:spPr/>
        <p:txBody>
          <a:bodyPr/>
          <a:lstStyle/>
          <a:p>
            <a:r>
              <a:rPr lang="en-US" dirty="0"/>
              <a:t>Economy and the Balance of Payments</a:t>
            </a:r>
          </a:p>
        </p:txBody>
      </p:sp>
      <p:sp>
        <p:nvSpPr>
          <p:cNvPr id="3" name="Table Placeholder 2">
            <a:extLst>
              <a:ext uri="{FF2B5EF4-FFF2-40B4-BE49-F238E27FC236}">
                <a16:creationId xmlns:a16="http://schemas.microsoft.com/office/drawing/2014/main" id="{70E7C701-38A2-21AC-779A-071A77D3739B}"/>
              </a:ext>
            </a:extLst>
          </p:cNvPr>
          <p:cNvSpPr>
            <a:spLocks noGrp="1"/>
          </p:cNvSpPr>
          <p:nvPr>
            <p:ph type="tbl" sz="quarter" idx="13"/>
          </p:nvPr>
        </p:nvSpPr>
        <p:spPr/>
        <p:txBody>
          <a:bodyPr>
            <a:normAutofit lnSpcReduction="10000"/>
          </a:bodyPr>
          <a:lstStyle/>
          <a:p>
            <a:r>
              <a:rPr lang="en-US" b="0" i="0" dirty="0">
                <a:solidFill>
                  <a:srgbClr val="1A1714"/>
                </a:solidFill>
                <a:effectLst/>
                <a:latin typeface="Inter Variable"/>
              </a:rPr>
              <a:t>“</a:t>
            </a:r>
            <a:r>
              <a:rPr lang="en-US" b="1" i="0" dirty="0">
                <a:solidFill>
                  <a:srgbClr val="C64D2D"/>
                </a:solidFill>
                <a:effectLst/>
                <a:latin typeface="Inter Variable"/>
                <a:hlinkClick r:id="rId2"/>
              </a:rPr>
              <a:t>balance of payments</a:t>
            </a:r>
            <a:r>
              <a:rPr lang="en-US" b="0" i="0" dirty="0">
                <a:solidFill>
                  <a:srgbClr val="1A1714"/>
                </a:solidFill>
                <a:effectLst/>
                <a:latin typeface="Inter Variable"/>
              </a:rPr>
              <a:t>” data, which records all international transactions involving the United States: the “current account” measures trade and income flows between the United States and the rest of the world (and is mostly the trade balance we see reported in the news) and is mirrored by the “capital account,” which covers foreign investment and other financial transactions. In each case, a current account deficit/​surplus will </a:t>
            </a:r>
            <a:r>
              <a:rPr lang="en-US" b="0" i="1" dirty="0">
                <a:solidFill>
                  <a:srgbClr val="1A1714"/>
                </a:solidFill>
                <a:effectLst/>
                <a:latin typeface="Inter Variable"/>
              </a:rPr>
              <a:t>always</a:t>
            </a:r>
            <a:r>
              <a:rPr lang="en-US" b="0" i="0" dirty="0">
                <a:solidFill>
                  <a:srgbClr val="1A1714"/>
                </a:solidFill>
                <a:effectLst/>
                <a:latin typeface="Inter Variable"/>
              </a:rPr>
              <a:t> be accompanied by a net inflow/​outflow of foreign investment capital in approximately the same amount.</a:t>
            </a:r>
            <a:endParaRPr lang="en-US" dirty="0"/>
          </a:p>
        </p:txBody>
      </p:sp>
      <p:sp>
        <p:nvSpPr>
          <p:cNvPr id="4" name="Slide Number Placeholder 3">
            <a:extLst>
              <a:ext uri="{FF2B5EF4-FFF2-40B4-BE49-F238E27FC236}">
                <a16:creationId xmlns:a16="http://schemas.microsoft.com/office/drawing/2014/main" id="{7DC1CBDF-75A9-47FA-2C99-CB2C7B124C3C}"/>
              </a:ext>
            </a:extLst>
          </p:cNvPr>
          <p:cNvSpPr>
            <a:spLocks noGrp="1"/>
          </p:cNvSpPr>
          <p:nvPr>
            <p:ph type="sldNum" sz="quarter" idx="12"/>
          </p:nvPr>
        </p:nvSpPr>
        <p:spPr/>
        <p:txBody>
          <a:bodyPr/>
          <a:lstStyle/>
          <a:p>
            <a:fld id="{B5CEABB6-07DC-46E8-9B57-56EC44A396E5}" type="slidenum">
              <a:rPr lang="en-US" smtClean="0"/>
              <a:pPr/>
              <a:t>46</a:t>
            </a:fld>
            <a:endParaRPr lang="en-US" dirty="0"/>
          </a:p>
        </p:txBody>
      </p:sp>
    </p:spTree>
    <p:extLst>
      <p:ext uri="{BB962C8B-B14F-4D97-AF65-F5344CB8AC3E}">
        <p14:creationId xmlns:p14="http://schemas.microsoft.com/office/powerpoint/2010/main" val="4263563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911E-0826-D8B5-39C4-09B1EFFBC3CC}"/>
              </a:ext>
            </a:extLst>
          </p:cNvPr>
          <p:cNvSpPr>
            <a:spLocks noGrp="1"/>
          </p:cNvSpPr>
          <p:nvPr>
            <p:ph type="title"/>
          </p:nvPr>
        </p:nvSpPr>
        <p:spPr/>
        <p:txBody>
          <a:bodyPr/>
          <a:lstStyle/>
          <a:p>
            <a:r>
              <a:rPr lang="en-US" dirty="0"/>
              <a:t>Consumer Debt and the Trade Deficit “are we being ripped off” </a:t>
            </a:r>
          </a:p>
        </p:txBody>
      </p:sp>
      <p:sp>
        <p:nvSpPr>
          <p:cNvPr id="3" name="Table Placeholder 2">
            <a:extLst>
              <a:ext uri="{FF2B5EF4-FFF2-40B4-BE49-F238E27FC236}">
                <a16:creationId xmlns:a16="http://schemas.microsoft.com/office/drawing/2014/main" id="{1937C62B-205F-CA8A-48C6-7D5248C8070E}"/>
              </a:ext>
            </a:extLst>
          </p:cNvPr>
          <p:cNvSpPr>
            <a:spLocks noGrp="1"/>
          </p:cNvSpPr>
          <p:nvPr>
            <p:ph type="tbl" sz="quarter" idx="13"/>
          </p:nvPr>
        </p:nvSpPr>
        <p:spPr/>
        <p:txBody>
          <a:bodyPr>
            <a:normAutofit fontScale="55000" lnSpcReduction="20000"/>
          </a:bodyPr>
          <a:lstStyle/>
          <a:p>
            <a:r>
              <a:rPr lang="en-US" dirty="0"/>
              <a:t>Consumer debt worsens the trade deficit by enabling households to spend more on foreign goods and services than they produce, essentially financing a higher volume of imports. When debt fuels consumer demand, it increases the outflow of dollars to foreign nations, leading to a persistent imbalance where imports exceed exports. </a:t>
            </a:r>
          </a:p>
          <a:p>
            <a:r>
              <a:rPr lang="en-US" dirty="0"/>
              <a:t>Key Connections:</a:t>
            </a:r>
          </a:p>
          <a:p>
            <a:r>
              <a:rPr lang="en-US" dirty="0"/>
              <a:t>Higher Purchasing Power: Debt allows consumers to buy more imports (e.g., cars, electronics) than their income allows, boosting imports.</a:t>
            </a:r>
          </a:p>
          <a:p>
            <a:r>
              <a:rPr lang="en-US" dirty="0"/>
              <a:t>Low Savings Rate: High consumer debt often correlates with low savings, meaning the economy relies on foreign capital inflows to fund spending, which pairs with a trade deficit.</a:t>
            </a:r>
          </a:p>
          <a:p>
            <a:r>
              <a:rPr lang="en-US" dirty="0"/>
              <a:t>Currency Value: The inflow of foreign money, used to buy debt, strengthens the domestic currency, making foreign goods cheaper and domestic exports more expensive, widening the gap.</a:t>
            </a:r>
          </a:p>
          <a:p>
            <a:r>
              <a:rPr lang="en-US" dirty="0"/>
              <a:t>Reduced Future Spending: As income goes toward repaying debt, less is spent on domestic products, weakening local growth while the debt-financed imports have already contributed to a higher deficit. </a:t>
            </a:r>
          </a:p>
        </p:txBody>
      </p:sp>
      <p:sp>
        <p:nvSpPr>
          <p:cNvPr id="4" name="Slide Number Placeholder 3">
            <a:extLst>
              <a:ext uri="{FF2B5EF4-FFF2-40B4-BE49-F238E27FC236}">
                <a16:creationId xmlns:a16="http://schemas.microsoft.com/office/drawing/2014/main" id="{54B43134-A8FF-1791-854F-B2FA8BC7B530}"/>
              </a:ext>
            </a:extLst>
          </p:cNvPr>
          <p:cNvSpPr>
            <a:spLocks noGrp="1"/>
          </p:cNvSpPr>
          <p:nvPr>
            <p:ph type="sldNum" sz="quarter" idx="12"/>
          </p:nvPr>
        </p:nvSpPr>
        <p:spPr/>
        <p:txBody>
          <a:bodyPr/>
          <a:lstStyle/>
          <a:p>
            <a:fld id="{B5CEABB6-07DC-46E8-9B57-56EC44A396E5}" type="slidenum">
              <a:rPr lang="en-US" smtClean="0"/>
              <a:pPr/>
              <a:t>47</a:t>
            </a:fld>
            <a:endParaRPr lang="en-US" dirty="0"/>
          </a:p>
        </p:txBody>
      </p:sp>
      <p:sp>
        <p:nvSpPr>
          <p:cNvPr id="5" name="Rectangle 1">
            <a:extLst>
              <a:ext uri="{FF2B5EF4-FFF2-40B4-BE49-F238E27FC236}">
                <a16:creationId xmlns:a16="http://schemas.microsoft.com/office/drawing/2014/main" id="{2B056243-B8F5-DCAF-61C8-53B9FA9F787E}"/>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1A5222D0-FBCD-4D7E-1D24-19AAB6C0E1F5}"/>
              </a:ext>
            </a:extLst>
          </p:cNvPr>
          <p:cNvSpPr>
            <a:spLocks noChangeArrowheads="1"/>
          </p:cNvSpPr>
          <p:nvPr/>
        </p:nvSpPr>
        <p:spPr bwMode="auto">
          <a:xfrm>
            <a:off x="0" y="-2308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5761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AB5D-807E-B063-B1D2-82521150B1C7}"/>
              </a:ext>
            </a:extLst>
          </p:cNvPr>
          <p:cNvSpPr>
            <a:spLocks noGrp="1"/>
          </p:cNvSpPr>
          <p:nvPr>
            <p:ph type="title"/>
          </p:nvPr>
        </p:nvSpPr>
        <p:spPr/>
        <p:txBody>
          <a:bodyPr/>
          <a:lstStyle/>
          <a:p>
            <a:r>
              <a:rPr lang="en-US" dirty="0"/>
              <a:t>Currency value “the wild card” </a:t>
            </a:r>
          </a:p>
        </p:txBody>
      </p:sp>
      <p:sp>
        <p:nvSpPr>
          <p:cNvPr id="3" name="Table Placeholder 2">
            <a:extLst>
              <a:ext uri="{FF2B5EF4-FFF2-40B4-BE49-F238E27FC236}">
                <a16:creationId xmlns:a16="http://schemas.microsoft.com/office/drawing/2014/main" id="{ED1AB58E-4F10-B02F-D3A5-FEAF3612E86E}"/>
              </a:ext>
            </a:extLst>
          </p:cNvPr>
          <p:cNvSpPr>
            <a:spLocks noGrp="1"/>
          </p:cNvSpPr>
          <p:nvPr>
            <p:ph type="tbl" sz="quarter" idx="13"/>
          </p:nvPr>
        </p:nvSpPr>
        <p:spPr/>
        <p:txBody>
          <a:bodyPr/>
          <a:lstStyle/>
          <a:p>
            <a:r>
              <a:rPr lang="en-US" dirty="0"/>
              <a:t>The USD is the predominate world currency , 60% plus of the worlds financial transactions are in USD</a:t>
            </a:r>
          </a:p>
          <a:p>
            <a:r>
              <a:rPr lang="en-US" dirty="0"/>
              <a:t>A strong dollar makes US exports more expensive</a:t>
            </a:r>
          </a:p>
          <a:p>
            <a:r>
              <a:rPr lang="en-US" dirty="0"/>
              <a:t>A weak dollar makes US exports less expensive</a:t>
            </a:r>
          </a:p>
          <a:p>
            <a:r>
              <a:rPr lang="en-US" dirty="0"/>
              <a:t>Manipulation of currencies is one lever that many governments use to address trade</a:t>
            </a:r>
          </a:p>
        </p:txBody>
      </p:sp>
      <p:sp>
        <p:nvSpPr>
          <p:cNvPr id="4" name="Slide Number Placeholder 3">
            <a:extLst>
              <a:ext uri="{FF2B5EF4-FFF2-40B4-BE49-F238E27FC236}">
                <a16:creationId xmlns:a16="http://schemas.microsoft.com/office/drawing/2014/main" id="{8D3CF3C3-B4C9-7C36-77B6-7CE0E111228C}"/>
              </a:ext>
            </a:extLst>
          </p:cNvPr>
          <p:cNvSpPr>
            <a:spLocks noGrp="1"/>
          </p:cNvSpPr>
          <p:nvPr>
            <p:ph type="sldNum" sz="quarter" idx="12"/>
          </p:nvPr>
        </p:nvSpPr>
        <p:spPr/>
        <p:txBody>
          <a:bodyPr/>
          <a:lstStyle/>
          <a:p>
            <a:fld id="{B5CEABB6-07DC-46E8-9B57-56EC44A396E5}" type="slidenum">
              <a:rPr lang="en-US" smtClean="0"/>
              <a:pPr/>
              <a:t>48</a:t>
            </a:fld>
            <a:endParaRPr lang="en-US" dirty="0"/>
          </a:p>
        </p:txBody>
      </p:sp>
    </p:spTree>
    <p:extLst>
      <p:ext uri="{BB962C8B-B14F-4D97-AF65-F5344CB8AC3E}">
        <p14:creationId xmlns:p14="http://schemas.microsoft.com/office/powerpoint/2010/main" val="1125356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420F-2639-061F-9FBF-911C16140F26}"/>
              </a:ext>
            </a:extLst>
          </p:cNvPr>
          <p:cNvSpPr>
            <a:spLocks noGrp="1"/>
          </p:cNvSpPr>
          <p:nvPr>
            <p:ph type="title"/>
          </p:nvPr>
        </p:nvSpPr>
        <p:spPr/>
        <p:txBody>
          <a:bodyPr/>
          <a:lstStyle/>
          <a:p>
            <a:r>
              <a:rPr lang="en-US" dirty="0"/>
              <a:t>“wild Card” </a:t>
            </a:r>
          </a:p>
        </p:txBody>
      </p:sp>
      <p:sp>
        <p:nvSpPr>
          <p:cNvPr id="3" name="Table Placeholder 2">
            <a:extLst>
              <a:ext uri="{FF2B5EF4-FFF2-40B4-BE49-F238E27FC236}">
                <a16:creationId xmlns:a16="http://schemas.microsoft.com/office/drawing/2014/main" id="{68606FD9-9A52-302D-0B6C-A74492CBEC9E}"/>
              </a:ext>
            </a:extLst>
          </p:cNvPr>
          <p:cNvSpPr>
            <a:spLocks noGrp="1"/>
          </p:cNvSpPr>
          <p:nvPr>
            <p:ph type="tbl" sz="quarter" idx="13"/>
          </p:nvPr>
        </p:nvSpPr>
        <p:spPr>
          <a:xfrm>
            <a:off x="762000" y="2417763"/>
            <a:ext cx="10665845" cy="3848566"/>
          </a:xfrm>
        </p:spPr>
        <p:txBody>
          <a:bodyPr/>
          <a:lstStyle/>
          <a:p>
            <a:pPr algn="l">
              <a:lnSpc>
                <a:spcPts val="1800"/>
              </a:lnSpc>
              <a:spcAft>
                <a:spcPts val="900"/>
              </a:spcAft>
              <a:buFont typeface="Arial" panose="020B0604020202020204" pitchFamily="34" charset="0"/>
              <a:buChar char="•"/>
            </a:pPr>
            <a:r>
              <a:rPr lang="en-US" b="1" i="0" dirty="0">
                <a:solidFill>
                  <a:srgbClr val="0A0A0A"/>
                </a:solidFill>
                <a:effectLst/>
                <a:latin typeface="Google Sans"/>
                <a:hlinkClick r:id="rId2"/>
              </a:rPr>
              <a:t>Tariffs &amp; Dollar</a:t>
            </a:r>
            <a:r>
              <a:rPr lang="en-US" b="1" i="0" dirty="0">
                <a:solidFill>
                  <a:srgbClr val="0A0A0A"/>
                </a:solidFill>
                <a:effectLst/>
                <a:latin typeface="Google Sans"/>
              </a:rPr>
              <a:t>:</a:t>
            </a:r>
            <a:r>
              <a:rPr lang="en-US" b="0" i="0" dirty="0">
                <a:solidFill>
                  <a:srgbClr val="0A0A0A"/>
                </a:solidFill>
                <a:effectLst/>
                <a:latin typeface="Google Sans"/>
              </a:rPr>
              <a:t> Theoretically, tariffs strengthen the dollar because they reduce the need for foreign currency to pay for imports. However, this appreciation can be muted if the tariffs cause significant economic damage or lead to a "risk-off" environment where investors shy away from U.S. assets.</a:t>
            </a:r>
          </a:p>
          <a:p>
            <a:pPr algn="l">
              <a:lnSpc>
                <a:spcPts val="1800"/>
              </a:lnSpc>
              <a:spcAft>
                <a:spcPts val="900"/>
              </a:spcAft>
              <a:buFont typeface="Arial" panose="020B0604020202020204" pitchFamily="34" charset="0"/>
              <a:buChar char="•"/>
            </a:pPr>
            <a:r>
              <a:rPr lang="en-US" b="1" i="0" dirty="0">
                <a:solidFill>
                  <a:srgbClr val="0A0A0A"/>
                </a:solidFill>
                <a:effectLst/>
                <a:latin typeface="Google Sans"/>
                <a:hlinkClick r:id="rId3"/>
              </a:rPr>
              <a:t>Tariffs &amp; Interest Rates</a:t>
            </a:r>
            <a:r>
              <a:rPr lang="en-US" b="1" i="0" dirty="0">
                <a:solidFill>
                  <a:srgbClr val="0A0A0A"/>
                </a:solidFill>
                <a:effectLst/>
                <a:latin typeface="Google Sans"/>
              </a:rPr>
              <a:t>:</a:t>
            </a:r>
            <a:r>
              <a:rPr lang="en-US" b="0" i="0" dirty="0">
                <a:solidFill>
                  <a:srgbClr val="0A0A0A"/>
                </a:solidFill>
                <a:effectLst/>
                <a:latin typeface="Google Sans"/>
              </a:rPr>
              <a:t> Tariffs can create a conflict for the Fed. They may boost inflation (arguing for higher rates) but also risk slowing economic growth (arguing for lower rates).</a:t>
            </a:r>
          </a:p>
          <a:p>
            <a:pPr algn="l">
              <a:lnSpc>
                <a:spcPts val="1800"/>
              </a:lnSpc>
              <a:spcAft>
                <a:spcPts val="900"/>
              </a:spcAft>
              <a:buFont typeface="Arial" panose="020B0604020202020204" pitchFamily="34" charset="0"/>
              <a:buChar char="•"/>
            </a:pPr>
            <a:r>
              <a:rPr lang="en-US" b="1" i="0" dirty="0">
                <a:solidFill>
                  <a:srgbClr val="0A0A0A"/>
                </a:solidFill>
                <a:effectLst/>
                <a:latin typeface="Google Sans"/>
              </a:rPr>
              <a:t>Combined Effect:</a:t>
            </a:r>
            <a:r>
              <a:rPr lang="en-US" b="0" i="0" dirty="0">
                <a:solidFill>
                  <a:srgbClr val="0A0A0A"/>
                </a:solidFill>
                <a:effectLst/>
                <a:latin typeface="Google Sans"/>
              </a:rPr>
              <a:t> If tariffs are implemented alongside high-interest rates, the dollar tends to strengthen significantly. Conversely, if tariffs lead to global economic fear, investors might flock to the dollar, even if the Fed stops raising rates. </a:t>
            </a:r>
          </a:p>
          <a:p>
            <a:endParaRPr lang="en-US" dirty="0"/>
          </a:p>
        </p:txBody>
      </p:sp>
      <p:sp>
        <p:nvSpPr>
          <p:cNvPr id="4" name="Slide Number Placeholder 3">
            <a:extLst>
              <a:ext uri="{FF2B5EF4-FFF2-40B4-BE49-F238E27FC236}">
                <a16:creationId xmlns:a16="http://schemas.microsoft.com/office/drawing/2014/main" id="{25256BF7-8AE2-7C65-D26C-4A9C50E3EF1D}"/>
              </a:ext>
            </a:extLst>
          </p:cNvPr>
          <p:cNvSpPr>
            <a:spLocks noGrp="1"/>
          </p:cNvSpPr>
          <p:nvPr>
            <p:ph type="sldNum" sz="quarter" idx="12"/>
          </p:nvPr>
        </p:nvSpPr>
        <p:spPr/>
        <p:txBody>
          <a:bodyPr/>
          <a:lstStyle/>
          <a:p>
            <a:fld id="{B5CEABB6-07DC-46E8-9B57-56EC44A396E5}" type="slidenum">
              <a:rPr lang="en-US" smtClean="0"/>
              <a:pPr/>
              <a:t>49</a:t>
            </a:fld>
            <a:endParaRPr lang="en-US" dirty="0"/>
          </a:p>
        </p:txBody>
      </p:sp>
    </p:spTree>
    <p:extLst>
      <p:ext uri="{BB962C8B-B14F-4D97-AF65-F5344CB8AC3E}">
        <p14:creationId xmlns:p14="http://schemas.microsoft.com/office/powerpoint/2010/main" val="383390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771736" y="407597"/>
            <a:ext cx="9389288" cy="1362456"/>
          </a:xfrm>
        </p:spPr>
        <p:txBody>
          <a:bodyPr/>
          <a:lstStyle/>
          <a:p>
            <a:r>
              <a:rPr lang="en-US" dirty="0"/>
              <a:t>The Language of Tariffs and Trade</a:t>
            </a:r>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425828" y="2116899"/>
            <a:ext cx="5670172" cy="4604576"/>
          </a:xfrm>
        </p:spPr>
        <p:txBody>
          <a:bodyPr vert="horz" lIns="91440" tIns="45720" rIns="91440" bIns="45720" rtlCol="0" anchor="t">
            <a:normAutofit/>
          </a:bodyPr>
          <a:lstStyle/>
          <a:p>
            <a:pPr lvl="1"/>
            <a:r>
              <a:rPr lang="en-US" sz="2000" b="1" dirty="0"/>
              <a:t>Tariff:  </a:t>
            </a:r>
            <a:r>
              <a:rPr lang="en-US" sz="2000" dirty="0"/>
              <a:t>a tax imposed by the government on imported goods and sometimes exports</a:t>
            </a:r>
          </a:p>
          <a:p>
            <a:pPr lvl="1"/>
            <a:r>
              <a:rPr lang="en-US" sz="2000" b="1" dirty="0"/>
              <a:t>Duty: </a:t>
            </a:r>
            <a:r>
              <a:rPr lang="en-US" sz="2000" dirty="0"/>
              <a:t>Technically a tariff is a policy that results in a duty rate</a:t>
            </a:r>
          </a:p>
          <a:p>
            <a:pPr lvl="1"/>
            <a:endParaRPr lang="en-US" sz="2000" dirty="0"/>
          </a:p>
          <a:p>
            <a:pPr marL="228600" lvl="1" indent="0">
              <a:buNone/>
            </a:pPr>
            <a:r>
              <a:rPr lang="en-US" sz="2000" dirty="0"/>
              <a:t>For the US, </a:t>
            </a:r>
            <a:r>
              <a:rPr lang="en-US" sz="2000" b="1" dirty="0"/>
              <a:t>duties</a:t>
            </a:r>
            <a:r>
              <a:rPr lang="en-US" sz="2000" dirty="0"/>
              <a:t> come in three flavors:</a:t>
            </a:r>
          </a:p>
          <a:p>
            <a:pPr lvl="1"/>
            <a:r>
              <a:rPr lang="en-US" sz="2000" b="1" dirty="0"/>
              <a:t>Ad Valorem: </a:t>
            </a:r>
            <a:r>
              <a:rPr lang="en-US" sz="2000" dirty="0"/>
              <a:t>tariff is defined as a % of the customs value</a:t>
            </a:r>
          </a:p>
          <a:p>
            <a:pPr lvl="1"/>
            <a:r>
              <a:rPr lang="en-US" sz="2000" b="1" dirty="0"/>
              <a:t>Specific: </a:t>
            </a:r>
            <a:r>
              <a:rPr lang="en-US" sz="2000" dirty="0"/>
              <a:t>tariffs based on a defined quantity </a:t>
            </a:r>
          </a:p>
          <a:p>
            <a:pPr lvl="1"/>
            <a:r>
              <a:rPr lang="en-US" sz="2000" b="1" dirty="0"/>
              <a:t>Compound:  </a:t>
            </a:r>
            <a:r>
              <a:rPr lang="en-US" sz="2000" dirty="0"/>
              <a:t>Combination of Ad Valorem and Specific</a:t>
            </a:r>
          </a:p>
        </p:txBody>
      </p:sp>
      <p:sp>
        <p:nvSpPr>
          <p:cNvPr id="8" name="Content Placeholder 7">
            <a:extLst>
              <a:ext uri="{FF2B5EF4-FFF2-40B4-BE49-F238E27FC236}">
                <a16:creationId xmlns:a16="http://schemas.microsoft.com/office/drawing/2014/main" id="{813F3455-E568-40C9-9F4D-8C89F4CD95F8}"/>
              </a:ext>
            </a:extLst>
          </p:cNvPr>
          <p:cNvSpPr>
            <a:spLocks noGrp="1"/>
          </p:cNvSpPr>
          <p:nvPr>
            <p:ph sz="half" idx="15"/>
          </p:nvPr>
        </p:nvSpPr>
        <p:spPr>
          <a:xfrm>
            <a:off x="6740689" y="2104372"/>
            <a:ext cx="5171563" cy="4239451"/>
          </a:xfrm>
          <a:solidFill>
            <a:schemeClr val="accent1">
              <a:lumMod val="75000"/>
            </a:schemeClr>
          </a:solidFill>
          <a:ln>
            <a:solidFill>
              <a:schemeClr val="accent3"/>
            </a:solidFill>
          </a:ln>
          <a:effectLst>
            <a:reflection blurRad="6350" stA="52000" endA="300" endPos="35000" dir="5400000" sy="-100000" algn="bl" rotWithShape="0"/>
          </a:effectLst>
        </p:spPr>
        <p:txBody>
          <a:bodyPr vert="horz" lIns="91440" tIns="45720" rIns="91440" bIns="45720" rtlCol="0" anchor="t">
            <a:normAutofit fontScale="92500"/>
          </a:bodyPr>
          <a:lstStyle/>
          <a:p>
            <a:pPr marL="228600" lvl="1" indent="0">
              <a:buNone/>
            </a:pPr>
            <a:endParaRPr lang="en-US" sz="2400" b="1" dirty="0">
              <a:solidFill>
                <a:schemeClr val="bg1"/>
              </a:solidFill>
            </a:endParaRPr>
          </a:p>
          <a:p>
            <a:pPr marL="228600" lvl="1" indent="0">
              <a:buNone/>
            </a:pPr>
            <a:r>
              <a:rPr lang="en-US" sz="2400" b="1" dirty="0">
                <a:solidFill>
                  <a:schemeClr val="bg1"/>
                </a:solidFill>
              </a:rPr>
              <a:t>Types of Tariffs:</a:t>
            </a:r>
          </a:p>
          <a:p>
            <a:pPr lvl="1"/>
            <a:r>
              <a:rPr lang="en-US" b="1" dirty="0">
                <a:solidFill>
                  <a:schemeClr val="bg1"/>
                </a:solidFill>
              </a:rPr>
              <a:t>Section 301 of the Trade Act of 1974 </a:t>
            </a:r>
            <a:r>
              <a:rPr lang="en-US" dirty="0">
                <a:solidFill>
                  <a:schemeClr val="bg1"/>
                </a:solidFill>
              </a:rPr>
              <a:t>authorizes the President to act against foreign trade practices that are unreasonable or discriminatory and that burden or restrict U.S. commerce</a:t>
            </a:r>
          </a:p>
          <a:p>
            <a:pPr lvl="1"/>
            <a:r>
              <a:rPr lang="en-US" b="1" dirty="0">
                <a:solidFill>
                  <a:schemeClr val="bg1"/>
                </a:solidFill>
              </a:rPr>
              <a:t>Section 232 </a:t>
            </a:r>
            <a:r>
              <a:rPr lang="en-US" dirty="0">
                <a:solidFill>
                  <a:schemeClr val="bg1"/>
                </a:solidFill>
              </a:rPr>
              <a:t>tariffs are import duties authorized by the Trade Expansion Act of 1962, allowing the U.S. President to impose trade restrictions (tariffs, quotas) on products deemed to threaten national security after a Department of Commerce investigation</a:t>
            </a:r>
          </a:p>
          <a:p>
            <a:endParaRPr lang="en-US" sz="1200" dirty="0">
              <a:solidFill>
                <a:schemeClr val="bg1"/>
              </a:solidFill>
            </a:endParaRPr>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4151694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0BA9E-2F43-03AF-D7E5-4F1C987280DA}"/>
              </a:ext>
            </a:extLst>
          </p:cNvPr>
          <p:cNvSpPr>
            <a:spLocks noGrp="1"/>
          </p:cNvSpPr>
          <p:nvPr>
            <p:ph type="title"/>
          </p:nvPr>
        </p:nvSpPr>
        <p:spPr/>
        <p:txBody>
          <a:bodyPr/>
          <a:lstStyle/>
          <a:p>
            <a:r>
              <a:rPr lang="en-US" dirty="0"/>
              <a:t>USD vs other Currencies</a:t>
            </a:r>
          </a:p>
        </p:txBody>
      </p:sp>
      <p:sp>
        <p:nvSpPr>
          <p:cNvPr id="3" name="Table Placeholder 2">
            <a:extLst>
              <a:ext uri="{FF2B5EF4-FFF2-40B4-BE49-F238E27FC236}">
                <a16:creationId xmlns:a16="http://schemas.microsoft.com/office/drawing/2014/main" id="{F4368757-C2BB-4FD6-61C3-D86080EB48AA}"/>
              </a:ext>
            </a:extLst>
          </p:cNvPr>
          <p:cNvSpPr>
            <a:spLocks noGrp="1"/>
          </p:cNvSpPr>
          <p:nvPr>
            <p:ph type="tbl" sz="quarter" idx="13"/>
          </p:nvPr>
        </p:nvSpPr>
        <p:spPr/>
        <p:txBody>
          <a:bodyPr/>
          <a:lstStyle/>
          <a:p>
            <a:r>
              <a:rPr lang="en-US" dirty="0"/>
              <a:t>USD down 11.5% in the last year to the Euro</a:t>
            </a:r>
          </a:p>
          <a:p>
            <a:r>
              <a:rPr lang="en-US" dirty="0"/>
              <a:t>3.84 % down to the Canadian dollar</a:t>
            </a:r>
          </a:p>
          <a:p>
            <a:r>
              <a:rPr lang="en-US" dirty="0"/>
              <a:t>4.75% down to the Chinese RMB</a:t>
            </a:r>
          </a:p>
          <a:p>
            <a:r>
              <a:rPr lang="en-US" dirty="0"/>
              <a:t>5.54 % down to the Japanese Yen</a:t>
            </a:r>
          </a:p>
          <a:p>
            <a:r>
              <a:rPr lang="en-US" dirty="0"/>
              <a:t>Currency changes are worth watching, “do we want a weak dollar “  May have a larger effect on the economy than tariffs</a:t>
            </a:r>
          </a:p>
        </p:txBody>
      </p:sp>
      <p:sp>
        <p:nvSpPr>
          <p:cNvPr id="4" name="Slide Number Placeholder 3">
            <a:extLst>
              <a:ext uri="{FF2B5EF4-FFF2-40B4-BE49-F238E27FC236}">
                <a16:creationId xmlns:a16="http://schemas.microsoft.com/office/drawing/2014/main" id="{6690C7FB-BA26-BC9C-4472-C8D08FA16508}"/>
              </a:ext>
            </a:extLst>
          </p:cNvPr>
          <p:cNvSpPr>
            <a:spLocks noGrp="1"/>
          </p:cNvSpPr>
          <p:nvPr>
            <p:ph type="sldNum" sz="quarter" idx="12"/>
          </p:nvPr>
        </p:nvSpPr>
        <p:spPr/>
        <p:txBody>
          <a:bodyPr/>
          <a:lstStyle/>
          <a:p>
            <a:fld id="{B5CEABB6-07DC-46E8-9B57-56EC44A396E5}" type="slidenum">
              <a:rPr lang="en-US" smtClean="0"/>
              <a:pPr/>
              <a:t>50</a:t>
            </a:fld>
            <a:endParaRPr lang="en-US" dirty="0"/>
          </a:p>
        </p:txBody>
      </p:sp>
    </p:spTree>
    <p:extLst>
      <p:ext uri="{BB962C8B-B14F-4D97-AF65-F5344CB8AC3E}">
        <p14:creationId xmlns:p14="http://schemas.microsoft.com/office/powerpoint/2010/main" val="1446037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1377-2FD8-CBEA-AD62-D62246AC2018}"/>
              </a:ext>
            </a:extLst>
          </p:cNvPr>
          <p:cNvSpPr>
            <a:spLocks noGrp="1"/>
          </p:cNvSpPr>
          <p:nvPr>
            <p:ph type="title"/>
          </p:nvPr>
        </p:nvSpPr>
        <p:spPr/>
        <p:txBody>
          <a:bodyPr/>
          <a:lstStyle/>
          <a:p>
            <a:r>
              <a:rPr lang="en-US" dirty="0"/>
              <a:t>Trade Deficits good or Bad ? </a:t>
            </a:r>
          </a:p>
        </p:txBody>
      </p:sp>
      <p:sp>
        <p:nvSpPr>
          <p:cNvPr id="3" name="Table Placeholder 2">
            <a:extLst>
              <a:ext uri="{FF2B5EF4-FFF2-40B4-BE49-F238E27FC236}">
                <a16:creationId xmlns:a16="http://schemas.microsoft.com/office/drawing/2014/main" id="{8EA692ED-CF6F-DB30-8023-D1FD6E82966C}"/>
              </a:ext>
            </a:extLst>
          </p:cNvPr>
          <p:cNvSpPr>
            <a:spLocks noGrp="1"/>
          </p:cNvSpPr>
          <p:nvPr>
            <p:ph type="tbl" sz="quarter" idx="13"/>
          </p:nvPr>
        </p:nvSpPr>
        <p:spPr/>
        <p:txBody>
          <a:bodyPr>
            <a:normAutofit lnSpcReduction="10000"/>
          </a:bodyPr>
          <a:lstStyle/>
          <a:p>
            <a:r>
              <a:rPr lang="en-US" b="0" i="0" dirty="0">
                <a:solidFill>
                  <a:srgbClr val="1A1714"/>
                </a:solidFill>
                <a:effectLst/>
                <a:latin typeface="Inter Variable"/>
              </a:rPr>
              <a:t>A nation’s trade balance isn’t a </a:t>
            </a:r>
            <a:r>
              <a:rPr lang="en-US" b="0" i="1" dirty="0">
                <a:solidFill>
                  <a:srgbClr val="1A1714"/>
                </a:solidFill>
                <a:effectLst/>
                <a:latin typeface="Inter Variable"/>
              </a:rPr>
              <a:t>cause</a:t>
            </a:r>
            <a:r>
              <a:rPr lang="en-US" b="0" i="0" dirty="0">
                <a:solidFill>
                  <a:srgbClr val="1A1714"/>
                </a:solidFill>
                <a:effectLst/>
                <a:latin typeface="Inter Variable"/>
              </a:rPr>
              <a:t> of bad or good things in an economy (and thus a “bad” or “good” thing to be fixed/​encouraged), but instead an indicator of the macroeconomic factors affecting residents’ spending and saving decisions and thus the nation’s overall level of savings and investment/​consumption. These factors include government policies (e.g., taxes or entitlements that encourage immediate consumption over savings, policies that improve a nation’s attractiveness to global investment, etc.) and overall government indebtedness (spending more than it takes in )</a:t>
            </a:r>
            <a:endParaRPr lang="en-US" dirty="0"/>
          </a:p>
        </p:txBody>
      </p:sp>
      <p:sp>
        <p:nvSpPr>
          <p:cNvPr id="4" name="Slide Number Placeholder 3">
            <a:extLst>
              <a:ext uri="{FF2B5EF4-FFF2-40B4-BE49-F238E27FC236}">
                <a16:creationId xmlns:a16="http://schemas.microsoft.com/office/drawing/2014/main" id="{A35467C0-B726-1C2F-1BCF-3367D66D8BFB}"/>
              </a:ext>
            </a:extLst>
          </p:cNvPr>
          <p:cNvSpPr>
            <a:spLocks noGrp="1"/>
          </p:cNvSpPr>
          <p:nvPr>
            <p:ph type="sldNum" sz="quarter" idx="12"/>
          </p:nvPr>
        </p:nvSpPr>
        <p:spPr/>
        <p:txBody>
          <a:bodyPr/>
          <a:lstStyle/>
          <a:p>
            <a:fld id="{B5CEABB6-07DC-46E8-9B57-56EC44A396E5}" type="slidenum">
              <a:rPr lang="en-US" smtClean="0"/>
              <a:pPr/>
              <a:t>51</a:t>
            </a:fld>
            <a:endParaRPr lang="en-US" dirty="0"/>
          </a:p>
        </p:txBody>
      </p:sp>
    </p:spTree>
    <p:extLst>
      <p:ext uri="{BB962C8B-B14F-4D97-AF65-F5344CB8AC3E}">
        <p14:creationId xmlns:p14="http://schemas.microsoft.com/office/powerpoint/2010/main" val="3961759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B894-9111-FF18-1F3A-D5CE9E354215}"/>
              </a:ext>
            </a:extLst>
          </p:cNvPr>
          <p:cNvSpPr>
            <a:spLocks noGrp="1"/>
          </p:cNvSpPr>
          <p:nvPr>
            <p:ph type="title"/>
          </p:nvPr>
        </p:nvSpPr>
        <p:spPr/>
        <p:txBody>
          <a:bodyPr/>
          <a:lstStyle/>
          <a:p>
            <a:r>
              <a:rPr lang="en-US" dirty="0"/>
              <a:t>Good or bad…continued</a:t>
            </a:r>
          </a:p>
        </p:txBody>
      </p:sp>
      <p:sp>
        <p:nvSpPr>
          <p:cNvPr id="3" name="Table Placeholder 2">
            <a:extLst>
              <a:ext uri="{FF2B5EF4-FFF2-40B4-BE49-F238E27FC236}">
                <a16:creationId xmlns:a16="http://schemas.microsoft.com/office/drawing/2014/main" id="{91C934E5-E3A2-A692-3352-6F72C4C56505}"/>
              </a:ext>
            </a:extLst>
          </p:cNvPr>
          <p:cNvSpPr>
            <a:spLocks noGrp="1"/>
          </p:cNvSpPr>
          <p:nvPr>
            <p:ph type="tbl" sz="quarter" idx="13"/>
          </p:nvPr>
        </p:nvSpPr>
        <p:spPr/>
        <p:txBody>
          <a:bodyPr>
            <a:normAutofit fontScale="92500" lnSpcReduction="10000"/>
          </a:bodyPr>
          <a:lstStyle/>
          <a:p>
            <a:r>
              <a:rPr lang="en-US" dirty="0"/>
              <a:t>Trade deficits in the US have been around for most of recent history in economically good times and bad times</a:t>
            </a:r>
          </a:p>
          <a:p>
            <a:r>
              <a:rPr lang="en-US" dirty="0"/>
              <a:t>No correlation with good or bad GDP growth</a:t>
            </a:r>
          </a:p>
          <a:p>
            <a:r>
              <a:rPr lang="en-US" dirty="0"/>
              <a:t>Weak correlation with employment and or unemployment</a:t>
            </a:r>
          </a:p>
          <a:p>
            <a:r>
              <a:rPr lang="en-US" dirty="0"/>
              <a:t>No effect on “current account” </a:t>
            </a:r>
          </a:p>
          <a:p>
            <a:r>
              <a:rPr lang="en-US" dirty="0"/>
              <a:t>There are essential industries that are critical to national security and the ability of a country to defend and feed itself but are tariffs the solution ?</a:t>
            </a:r>
          </a:p>
        </p:txBody>
      </p:sp>
      <p:sp>
        <p:nvSpPr>
          <p:cNvPr id="4" name="Slide Number Placeholder 3">
            <a:extLst>
              <a:ext uri="{FF2B5EF4-FFF2-40B4-BE49-F238E27FC236}">
                <a16:creationId xmlns:a16="http://schemas.microsoft.com/office/drawing/2014/main" id="{05DC7477-63BB-574D-A949-57E0FF47EC6D}"/>
              </a:ext>
            </a:extLst>
          </p:cNvPr>
          <p:cNvSpPr>
            <a:spLocks noGrp="1"/>
          </p:cNvSpPr>
          <p:nvPr>
            <p:ph type="sldNum" sz="quarter" idx="12"/>
          </p:nvPr>
        </p:nvSpPr>
        <p:spPr/>
        <p:txBody>
          <a:bodyPr/>
          <a:lstStyle/>
          <a:p>
            <a:fld id="{B5CEABB6-07DC-46E8-9B57-56EC44A396E5}" type="slidenum">
              <a:rPr lang="en-US" smtClean="0"/>
              <a:pPr/>
              <a:t>52</a:t>
            </a:fld>
            <a:endParaRPr lang="en-US" dirty="0"/>
          </a:p>
        </p:txBody>
      </p:sp>
    </p:spTree>
    <p:extLst>
      <p:ext uri="{BB962C8B-B14F-4D97-AF65-F5344CB8AC3E}">
        <p14:creationId xmlns:p14="http://schemas.microsoft.com/office/powerpoint/2010/main" val="3646585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7C94-D680-96CA-82A9-6D8AFD274E1C}"/>
              </a:ext>
            </a:extLst>
          </p:cNvPr>
          <p:cNvSpPr>
            <a:spLocks noGrp="1"/>
          </p:cNvSpPr>
          <p:nvPr>
            <p:ph type="title"/>
          </p:nvPr>
        </p:nvSpPr>
        <p:spPr/>
        <p:txBody>
          <a:bodyPr/>
          <a:lstStyle/>
          <a:p>
            <a:r>
              <a:rPr lang="en-US" dirty="0"/>
              <a:t>What do the Facts show about a trade deficit </a:t>
            </a:r>
          </a:p>
        </p:txBody>
      </p:sp>
      <p:sp>
        <p:nvSpPr>
          <p:cNvPr id="3" name="Table Placeholder 2">
            <a:extLst>
              <a:ext uri="{FF2B5EF4-FFF2-40B4-BE49-F238E27FC236}">
                <a16:creationId xmlns:a16="http://schemas.microsoft.com/office/drawing/2014/main" id="{18F0230C-072F-008A-D01A-EB34F6ABA658}"/>
              </a:ext>
            </a:extLst>
          </p:cNvPr>
          <p:cNvSpPr>
            <a:spLocks noGrp="1"/>
          </p:cNvSpPr>
          <p:nvPr>
            <p:ph type="tbl" sz="quarter" idx="13"/>
          </p:nvPr>
        </p:nvSpPr>
        <p:spPr/>
        <p:txBody>
          <a:bodyPr/>
          <a:lstStyle/>
          <a:p>
            <a:r>
              <a:rPr lang="en-US" dirty="0"/>
              <a:t>The discussion doesn’t end at good or bad and instead trade balances are trotted out to justify all sorts of protectionist trade policy—including today’s tariffs—on the grounds that persistent deficits are a disease killing both American jobs and growth and thus demanding strong government medicine. This common assertion, however, fails on the facts and the economics.</a:t>
            </a:r>
          </a:p>
        </p:txBody>
      </p:sp>
      <p:sp>
        <p:nvSpPr>
          <p:cNvPr id="4" name="Slide Number Placeholder 3">
            <a:extLst>
              <a:ext uri="{FF2B5EF4-FFF2-40B4-BE49-F238E27FC236}">
                <a16:creationId xmlns:a16="http://schemas.microsoft.com/office/drawing/2014/main" id="{957A68C7-6428-7CFD-7BFD-D169C080981C}"/>
              </a:ext>
            </a:extLst>
          </p:cNvPr>
          <p:cNvSpPr>
            <a:spLocks noGrp="1"/>
          </p:cNvSpPr>
          <p:nvPr>
            <p:ph type="sldNum" sz="quarter" idx="12"/>
          </p:nvPr>
        </p:nvSpPr>
        <p:spPr/>
        <p:txBody>
          <a:bodyPr/>
          <a:lstStyle/>
          <a:p>
            <a:fld id="{B5CEABB6-07DC-46E8-9B57-56EC44A396E5}" type="slidenum">
              <a:rPr lang="en-US" smtClean="0"/>
              <a:pPr/>
              <a:t>53</a:t>
            </a:fld>
            <a:endParaRPr lang="en-US" dirty="0"/>
          </a:p>
        </p:txBody>
      </p:sp>
    </p:spTree>
    <p:extLst>
      <p:ext uri="{BB962C8B-B14F-4D97-AF65-F5344CB8AC3E}">
        <p14:creationId xmlns:p14="http://schemas.microsoft.com/office/powerpoint/2010/main" val="3713436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94A1-0F8C-B926-6758-8CC8F594FC6D}"/>
              </a:ext>
            </a:extLst>
          </p:cNvPr>
          <p:cNvSpPr>
            <a:spLocks noGrp="1"/>
          </p:cNvSpPr>
          <p:nvPr>
            <p:ph type="title"/>
          </p:nvPr>
        </p:nvSpPr>
        <p:spPr/>
        <p:txBody>
          <a:bodyPr/>
          <a:lstStyle/>
          <a:p>
            <a:r>
              <a:rPr lang="en-US" dirty="0"/>
              <a:t>End of week 2 and what’s Next ? </a:t>
            </a:r>
          </a:p>
        </p:txBody>
      </p:sp>
      <p:sp>
        <p:nvSpPr>
          <p:cNvPr id="3" name="Table Placeholder 2">
            <a:extLst>
              <a:ext uri="{FF2B5EF4-FFF2-40B4-BE49-F238E27FC236}">
                <a16:creationId xmlns:a16="http://schemas.microsoft.com/office/drawing/2014/main" id="{A89990AA-D0FA-ECD2-36D9-B3F0C5A4CFE7}"/>
              </a:ext>
            </a:extLst>
          </p:cNvPr>
          <p:cNvSpPr>
            <a:spLocks noGrp="1"/>
          </p:cNvSpPr>
          <p:nvPr>
            <p:ph type="tbl" sz="quarter" idx="13"/>
          </p:nvPr>
        </p:nvSpPr>
        <p:spPr/>
        <p:txBody>
          <a:bodyPr/>
          <a:lstStyle/>
          <a:p>
            <a:r>
              <a:rPr lang="en-US" dirty="0"/>
              <a:t>Lots of detail on trade acts and trade deficits</a:t>
            </a:r>
          </a:p>
          <a:p>
            <a:r>
              <a:rPr lang="en-US" dirty="0"/>
              <a:t>Questions are good !</a:t>
            </a:r>
          </a:p>
          <a:p>
            <a:r>
              <a:rPr lang="en-US" dirty="0"/>
              <a:t>Next week we will look at the large international trade agreements keying on the US / Mexico and Canada agreements </a:t>
            </a:r>
          </a:p>
          <a:p>
            <a:r>
              <a:rPr lang="en-US" dirty="0"/>
              <a:t>Lots of personal experience !!</a:t>
            </a:r>
          </a:p>
        </p:txBody>
      </p:sp>
      <p:sp>
        <p:nvSpPr>
          <p:cNvPr id="4" name="Slide Number Placeholder 3">
            <a:extLst>
              <a:ext uri="{FF2B5EF4-FFF2-40B4-BE49-F238E27FC236}">
                <a16:creationId xmlns:a16="http://schemas.microsoft.com/office/drawing/2014/main" id="{9ADCFC12-8C77-3026-EA20-B3A7E7A765A4}"/>
              </a:ext>
            </a:extLst>
          </p:cNvPr>
          <p:cNvSpPr>
            <a:spLocks noGrp="1"/>
          </p:cNvSpPr>
          <p:nvPr>
            <p:ph type="sldNum" sz="quarter" idx="12"/>
          </p:nvPr>
        </p:nvSpPr>
        <p:spPr/>
        <p:txBody>
          <a:bodyPr/>
          <a:lstStyle/>
          <a:p>
            <a:fld id="{B5CEABB6-07DC-46E8-9B57-56EC44A396E5}" type="slidenum">
              <a:rPr lang="en-US" smtClean="0"/>
              <a:pPr/>
              <a:t>54</a:t>
            </a:fld>
            <a:endParaRPr lang="en-US" dirty="0"/>
          </a:p>
        </p:txBody>
      </p:sp>
    </p:spTree>
    <p:extLst>
      <p:ext uri="{BB962C8B-B14F-4D97-AF65-F5344CB8AC3E}">
        <p14:creationId xmlns:p14="http://schemas.microsoft.com/office/powerpoint/2010/main" val="286184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E146-6E6F-0C87-2B1E-7AC7DE30033D}"/>
              </a:ext>
            </a:extLst>
          </p:cNvPr>
          <p:cNvSpPr>
            <a:spLocks noGrp="1"/>
          </p:cNvSpPr>
          <p:nvPr>
            <p:ph type="title"/>
          </p:nvPr>
        </p:nvSpPr>
        <p:spPr/>
        <p:txBody>
          <a:bodyPr/>
          <a:lstStyle/>
          <a:p>
            <a:r>
              <a:rPr lang="en-US" dirty="0"/>
              <a:t>Language of Tariffs and Trade Cont’d</a:t>
            </a:r>
          </a:p>
        </p:txBody>
      </p:sp>
      <p:sp>
        <p:nvSpPr>
          <p:cNvPr id="3" name="Slide Number Placeholder 2">
            <a:extLst>
              <a:ext uri="{FF2B5EF4-FFF2-40B4-BE49-F238E27FC236}">
                <a16:creationId xmlns:a16="http://schemas.microsoft.com/office/drawing/2014/main" id="{AE5CAEBD-C0E7-6B63-6929-F4AEF467AE1D}"/>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
        <p:nvSpPr>
          <p:cNvPr id="4" name="Content Placeholder 3">
            <a:extLst>
              <a:ext uri="{FF2B5EF4-FFF2-40B4-BE49-F238E27FC236}">
                <a16:creationId xmlns:a16="http://schemas.microsoft.com/office/drawing/2014/main" id="{95507817-7CB2-2EE0-7BA2-E2AD5CEC0727}"/>
              </a:ext>
            </a:extLst>
          </p:cNvPr>
          <p:cNvSpPr>
            <a:spLocks noGrp="1"/>
          </p:cNvSpPr>
          <p:nvPr>
            <p:ph sz="half" idx="14"/>
          </p:nvPr>
        </p:nvSpPr>
        <p:spPr>
          <a:xfrm>
            <a:off x="874552" y="2766607"/>
            <a:ext cx="6355577" cy="1832826"/>
          </a:xfrm>
        </p:spPr>
        <p:txBody>
          <a:bodyPr>
            <a:normAutofit/>
          </a:bodyPr>
          <a:lstStyle/>
          <a:p>
            <a:pPr marL="285750" indent="-285750">
              <a:buFont typeface="Arial" panose="020B0604020202020204" pitchFamily="34" charset="0"/>
              <a:buChar char="•"/>
            </a:pPr>
            <a:r>
              <a:rPr lang="en-US" sz="2000" b="1" dirty="0"/>
              <a:t>IEEPA tariffs:  </a:t>
            </a:r>
            <a:r>
              <a:rPr lang="en-US" sz="2000" dirty="0"/>
              <a:t>Invoking the International Emergency Economic Powers Act (IEEPA) to increase tariffs on US imports at levels not seen since the 1930s.</a:t>
            </a:r>
          </a:p>
          <a:p>
            <a:pPr marL="742950" lvl="1" indent="-285750"/>
            <a:r>
              <a:rPr lang="en-US" sz="2000" dirty="0"/>
              <a:t>No set % ‘s more of a political action rather than trade policy</a:t>
            </a:r>
          </a:p>
        </p:txBody>
      </p:sp>
      <p:sp>
        <p:nvSpPr>
          <p:cNvPr id="8" name="Content Placeholder 3">
            <a:extLst>
              <a:ext uri="{FF2B5EF4-FFF2-40B4-BE49-F238E27FC236}">
                <a16:creationId xmlns:a16="http://schemas.microsoft.com/office/drawing/2014/main" id="{89E732FA-B150-1FF9-2CAA-CDC62A2A3627}"/>
              </a:ext>
            </a:extLst>
          </p:cNvPr>
          <p:cNvSpPr txBox="1">
            <a:spLocks/>
          </p:cNvSpPr>
          <p:nvPr/>
        </p:nvSpPr>
        <p:spPr>
          <a:xfrm>
            <a:off x="771736" y="5529741"/>
            <a:ext cx="10123301" cy="1191734"/>
          </a:xfrm>
          <a:prstGeom prst="rect">
            <a:avLst/>
          </a:prstGeom>
          <a:solidFill>
            <a:schemeClr val="accent5"/>
          </a:solidFill>
          <a:ln>
            <a:solidFill>
              <a:schemeClr val="tx2">
                <a:lumMod val="75000"/>
              </a:schemeClr>
            </a:solidFill>
          </a:ln>
          <a:effectLst>
            <a:reflection blurRad="6350" stA="50000" endA="300" endPos="55000" dir="5400000" sy="-100000" algn="bl" rotWithShape="0"/>
          </a:effectLst>
        </p:spPr>
        <p:txBody>
          <a:bodyPr vert="horz" lIns="91440" tIns="45720" rIns="91440" bIns="45720" rtlCol="0">
            <a:normAutofit/>
          </a:bodyPr>
          <a:lstStyle>
            <a:lvl1pPr marL="0" indent="0" algn="l" defTabSz="914400" rtl="0" eaLnBrk="1" latinLnBrk="0" hangingPunct="1">
              <a:lnSpc>
                <a:spcPts val="2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1pPr>
            <a:lvl2pPr marL="457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All noted tariffs are </a:t>
            </a:r>
            <a:r>
              <a:rPr lang="en-US" sz="2000" b="1" dirty="0">
                <a:solidFill>
                  <a:schemeClr val="bg1"/>
                </a:solidFill>
              </a:rPr>
              <a:t>in addition </a:t>
            </a:r>
            <a:r>
              <a:rPr lang="en-US" sz="2000" dirty="0">
                <a:solidFill>
                  <a:schemeClr val="bg1"/>
                </a:solidFill>
              </a:rPr>
              <a:t>to established duty / tariff rates: </a:t>
            </a:r>
          </a:p>
          <a:p>
            <a:pPr marL="742950" lvl="1" indent="-285750"/>
            <a:r>
              <a:rPr lang="en-US" sz="2000" dirty="0">
                <a:solidFill>
                  <a:schemeClr val="bg1"/>
                </a:solidFill>
              </a:rPr>
              <a:t>If the standard or normal duty is 5% and a Section 301 tariff of 25% is announced, then the new duty rate is </a:t>
            </a:r>
            <a:r>
              <a:rPr lang="en-US" sz="2000" b="1" dirty="0">
                <a:solidFill>
                  <a:schemeClr val="bg1"/>
                </a:solidFill>
              </a:rPr>
              <a:t>30</a:t>
            </a:r>
            <a:r>
              <a:rPr lang="en-US" sz="2000" dirty="0">
                <a:solidFill>
                  <a:schemeClr val="bg1"/>
                </a:solidFill>
              </a:rPr>
              <a:t>% </a:t>
            </a:r>
          </a:p>
        </p:txBody>
      </p:sp>
      <p:pic>
        <p:nvPicPr>
          <p:cNvPr id="1026" name="Picture 2" descr="Trade Tariffs and Global Supply Chain | Morgan Stanley">
            <a:extLst>
              <a:ext uri="{FF2B5EF4-FFF2-40B4-BE49-F238E27FC236}">
                <a16:creationId xmlns:a16="http://schemas.microsoft.com/office/drawing/2014/main" id="{9CD79420-D936-05F6-9487-3BC96BAC94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46" t="-2130" r="15454" b="2130"/>
          <a:stretch>
            <a:fillRect/>
          </a:stretch>
        </p:blipFill>
        <p:spPr bwMode="auto">
          <a:xfrm>
            <a:off x="7858333" y="1991638"/>
            <a:ext cx="2697977" cy="26979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93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22D4-20BE-B22F-3D3C-3BB0B978A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5BCCE-0D81-44E5-7B42-4F2B58835E4B}"/>
              </a:ext>
            </a:extLst>
          </p:cNvPr>
          <p:cNvSpPr>
            <a:spLocks noGrp="1"/>
          </p:cNvSpPr>
          <p:nvPr>
            <p:ph type="title"/>
          </p:nvPr>
        </p:nvSpPr>
        <p:spPr/>
        <p:txBody>
          <a:bodyPr/>
          <a:lstStyle/>
          <a:p>
            <a:r>
              <a:rPr lang="en-US" dirty="0"/>
              <a:t>Language of Tariffs and Trade Cont’d</a:t>
            </a:r>
          </a:p>
        </p:txBody>
      </p:sp>
      <p:sp>
        <p:nvSpPr>
          <p:cNvPr id="3" name="Slide Number Placeholder 2">
            <a:extLst>
              <a:ext uri="{FF2B5EF4-FFF2-40B4-BE49-F238E27FC236}">
                <a16:creationId xmlns:a16="http://schemas.microsoft.com/office/drawing/2014/main" id="{655D8C9D-0B6E-BDE9-DCAC-BC942D8F7445}"/>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
        <p:nvSpPr>
          <p:cNvPr id="5" name="Content Placeholder 4">
            <a:extLst>
              <a:ext uri="{FF2B5EF4-FFF2-40B4-BE49-F238E27FC236}">
                <a16:creationId xmlns:a16="http://schemas.microsoft.com/office/drawing/2014/main" id="{9EBD66D9-5BF2-0863-32AA-8F69C485479A}"/>
              </a:ext>
            </a:extLst>
          </p:cNvPr>
          <p:cNvSpPr>
            <a:spLocks noGrp="1"/>
          </p:cNvSpPr>
          <p:nvPr>
            <p:ph sz="half" idx="15"/>
          </p:nvPr>
        </p:nvSpPr>
        <p:spPr>
          <a:xfrm>
            <a:off x="611505" y="2624353"/>
            <a:ext cx="8655484" cy="3914559"/>
          </a:xfrm>
        </p:spPr>
        <p:txBody>
          <a:bodyPr>
            <a:noAutofit/>
          </a:bodyPr>
          <a:lstStyle/>
          <a:p>
            <a:pPr marL="285750" indent="-285750">
              <a:buFont typeface="Arial" panose="020B0604020202020204" pitchFamily="34" charset="0"/>
              <a:buChar char="•"/>
            </a:pPr>
            <a:r>
              <a:rPr lang="en-US" sz="2000" b="1" dirty="0"/>
              <a:t>AD/CVD; Antidumping (AD) and Countervailing Duties (CVD): </a:t>
            </a:r>
            <a:r>
              <a:rPr lang="en-US" sz="2000" dirty="0"/>
              <a:t>special tariffs imposed by the U.S. government on imported goods to counteract unfair trade practices like selling products below cost (dumping) or receiving foreign government subsidies, thereby protecting American industries and ensuring a level playing field</a:t>
            </a:r>
          </a:p>
          <a:p>
            <a:pPr marL="285750" indent="-285750">
              <a:buFont typeface="Arial" panose="020B0604020202020204" pitchFamily="34" charset="0"/>
              <a:buChar char="•"/>
            </a:pPr>
            <a:r>
              <a:rPr lang="en-US" sz="2000" dirty="0"/>
              <a:t> </a:t>
            </a:r>
          </a:p>
          <a:p>
            <a:pPr marL="285750" indent="-285750">
              <a:buFont typeface="Arial" panose="020B0604020202020204" pitchFamily="34" charset="0"/>
              <a:buChar char="•"/>
            </a:pPr>
            <a:r>
              <a:rPr lang="en-US" sz="2000" dirty="0"/>
              <a:t>AD duties stop dumping (selling below fair value), while CVDs offset unfair government subsidies, both aiming to restore fair competition for domestic producers facing injury from these practices, enforced by the Commerce Department and Customs and Border Protection (CBP)</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Typically, these investigations take </a:t>
            </a:r>
            <a:r>
              <a:rPr lang="en-US" sz="2000" b="1" dirty="0"/>
              <a:t>12-18 months </a:t>
            </a:r>
          </a:p>
        </p:txBody>
      </p:sp>
    </p:spTree>
    <p:extLst>
      <p:ext uri="{BB962C8B-B14F-4D97-AF65-F5344CB8AC3E}">
        <p14:creationId xmlns:p14="http://schemas.microsoft.com/office/powerpoint/2010/main" val="73705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B081-F790-F51E-67A0-0964ECF37C51}"/>
              </a:ext>
            </a:extLst>
          </p:cNvPr>
          <p:cNvSpPr>
            <a:spLocks noGrp="1"/>
          </p:cNvSpPr>
          <p:nvPr>
            <p:ph type="title"/>
          </p:nvPr>
        </p:nvSpPr>
        <p:spPr/>
        <p:txBody>
          <a:bodyPr/>
          <a:lstStyle/>
          <a:p>
            <a:r>
              <a:rPr lang="en-US" dirty="0"/>
              <a:t>HTS Codes: Introduction</a:t>
            </a:r>
          </a:p>
        </p:txBody>
      </p:sp>
      <p:sp>
        <p:nvSpPr>
          <p:cNvPr id="3" name="Slide Number Placeholder 2">
            <a:extLst>
              <a:ext uri="{FF2B5EF4-FFF2-40B4-BE49-F238E27FC236}">
                <a16:creationId xmlns:a16="http://schemas.microsoft.com/office/drawing/2014/main" id="{4E406DCA-BA05-5E36-E6DD-DAE391BA8610}"/>
              </a:ext>
            </a:extLst>
          </p:cNvPr>
          <p:cNvSpPr>
            <a:spLocks noGrp="1"/>
          </p:cNvSpPr>
          <p:nvPr>
            <p:ph type="sldNum" sz="quarter" idx="12"/>
          </p:nvPr>
        </p:nvSpPr>
        <p:spPr/>
        <p:txBody>
          <a:bodyPr/>
          <a:lstStyle/>
          <a:p>
            <a:fld id="{B5CEABB6-07DC-46E8-9B57-56EC44A396E5}" type="slidenum">
              <a:rPr lang="en-US" smtClean="0"/>
              <a:pPr/>
              <a:t>8</a:t>
            </a:fld>
            <a:endParaRPr lang="en-US" dirty="0"/>
          </a:p>
        </p:txBody>
      </p:sp>
      <p:sp>
        <p:nvSpPr>
          <p:cNvPr id="4" name="Content Placeholder 3">
            <a:extLst>
              <a:ext uri="{FF2B5EF4-FFF2-40B4-BE49-F238E27FC236}">
                <a16:creationId xmlns:a16="http://schemas.microsoft.com/office/drawing/2014/main" id="{1D7AA99E-DDB4-B587-7810-3DAB2E94FAF8}"/>
              </a:ext>
            </a:extLst>
          </p:cNvPr>
          <p:cNvSpPr>
            <a:spLocks noGrp="1"/>
          </p:cNvSpPr>
          <p:nvPr>
            <p:ph sz="half" idx="14"/>
          </p:nvPr>
        </p:nvSpPr>
        <p:spPr>
          <a:xfrm>
            <a:off x="771736" y="2127337"/>
            <a:ext cx="8810675" cy="4011706"/>
          </a:xfrm>
        </p:spPr>
        <p:txBody>
          <a:bodyPr>
            <a:noAutofit/>
          </a:bodyPr>
          <a:lstStyle/>
          <a:p>
            <a:pPr marL="285750" indent="-285750">
              <a:buFont typeface="Arial" panose="020B0604020202020204" pitchFamily="34" charset="0"/>
              <a:buChar char="•"/>
            </a:pPr>
            <a:r>
              <a:rPr lang="en-US" sz="2400" b="1" dirty="0"/>
              <a:t>HTS Codes:  </a:t>
            </a:r>
            <a:r>
              <a:rPr lang="en-US" sz="2400" dirty="0"/>
              <a:t>Harmonized Tariff Schedules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Basic code architecture is used world-wide, individual countries add further details as needed</a:t>
            </a:r>
          </a:p>
          <a:p>
            <a:pPr marL="742950" lvl="1" indent="-285750"/>
            <a:r>
              <a:rPr lang="en-US" sz="2000" dirty="0"/>
              <a:t>USA has </a:t>
            </a:r>
            <a:r>
              <a:rPr lang="en-US" sz="2000" b="1" dirty="0"/>
              <a:t>more than 9,500 tariff codes</a:t>
            </a:r>
          </a:p>
          <a:p>
            <a:pPr marL="742950" lvl="1" indent="-285750"/>
            <a:r>
              <a:rPr lang="en-US" sz="2000" dirty="0"/>
              <a:t>Codes are </a:t>
            </a:r>
            <a:r>
              <a:rPr lang="en-US" sz="2000" b="1" dirty="0"/>
              <a:t>10-digits </a:t>
            </a:r>
            <a:r>
              <a:rPr lang="en-US" sz="2000" dirty="0"/>
              <a:t>and provide definition of the imported goods</a:t>
            </a:r>
          </a:p>
          <a:p>
            <a:pPr marL="742950" lvl="1" indent="-285750"/>
            <a:endParaRPr lang="en-US" sz="2000" dirty="0"/>
          </a:p>
          <a:p>
            <a:pPr marL="285750" indent="-285750">
              <a:buFont typeface="Arial" panose="020B0604020202020204" pitchFamily="34" charset="0"/>
              <a:buChar char="•"/>
            </a:pPr>
            <a:r>
              <a:rPr lang="en-US" sz="2000" dirty="0"/>
              <a:t>The complexity of system can lead to misclassification and inaccurate “specific” duty rates</a:t>
            </a:r>
          </a:p>
          <a:p>
            <a:pPr marL="285750" indent="-285750">
              <a:buFont typeface="Arial" panose="020B0604020202020204" pitchFamily="34" charset="0"/>
              <a:buChar char="•"/>
            </a:pPr>
            <a:r>
              <a:rPr lang="en-US" sz="2000" dirty="0"/>
              <a:t>Ad valorem Duties can encompass entire country and product imports and are not always tied to an HTS code</a:t>
            </a:r>
          </a:p>
        </p:txBody>
      </p:sp>
    </p:spTree>
    <p:extLst>
      <p:ext uri="{BB962C8B-B14F-4D97-AF65-F5344CB8AC3E}">
        <p14:creationId xmlns:p14="http://schemas.microsoft.com/office/powerpoint/2010/main" val="275211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25A5-B491-439C-E360-808023671D80}"/>
              </a:ext>
            </a:extLst>
          </p:cNvPr>
          <p:cNvSpPr>
            <a:spLocks noGrp="1"/>
          </p:cNvSpPr>
          <p:nvPr>
            <p:ph type="title"/>
          </p:nvPr>
        </p:nvSpPr>
        <p:spPr>
          <a:xfrm>
            <a:off x="4933950" y="429462"/>
            <a:ext cx="6343650" cy="985980"/>
          </a:xfrm>
        </p:spPr>
        <p:txBody>
          <a:bodyPr/>
          <a:lstStyle/>
          <a:p>
            <a:r>
              <a:rPr lang="en-US" dirty="0"/>
              <a:t>HTS Code Example</a:t>
            </a:r>
          </a:p>
        </p:txBody>
      </p:sp>
      <p:sp>
        <p:nvSpPr>
          <p:cNvPr id="3" name="Content Placeholder 2">
            <a:extLst>
              <a:ext uri="{FF2B5EF4-FFF2-40B4-BE49-F238E27FC236}">
                <a16:creationId xmlns:a16="http://schemas.microsoft.com/office/drawing/2014/main" id="{35952D7C-A1AE-1B3F-25D7-4D199F41DEEF}"/>
              </a:ext>
            </a:extLst>
          </p:cNvPr>
          <p:cNvSpPr>
            <a:spLocks noGrp="1"/>
          </p:cNvSpPr>
          <p:nvPr>
            <p:ph sz="half" idx="14"/>
          </p:nvPr>
        </p:nvSpPr>
        <p:spPr>
          <a:xfrm>
            <a:off x="4340301" y="2302918"/>
            <a:ext cx="7530948" cy="3697049"/>
          </a:xfrm>
        </p:spPr>
        <p:txBody>
          <a:bodyPr>
            <a:normAutofit fontScale="47500" lnSpcReduction="20000"/>
          </a:bodyPr>
          <a:lstStyle/>
          <a:p>
            <a:r>
              <a:rPr lang="en-US" sz="4200" b="1" dirty="0"/>
              <a:t>Example Breakdown: Men's Cotton T-Shirt (</a:t>
            </a:r>
            <a:r>
              <a:rPr lang="en-US" sz="4200" b="1" dirty="0">
                <a:hlinkClick r:id="rId2"/>
              </a:rPr>
              <a:t>6109.10.00.12</a:t>
            </a:r>
            <a:r>
              <a:rPr lang="en-US" sz="4200" b="1" dirty="0"/>
              <a:t>)</a:t>
            </a:r>
          </a:p>
          <a:p>
            <a:endParaRPr lang="en-US" sz="4000" b="1" dirty="0"/>
          </a:p>
          <a:p>
            <a:r>
              <a:rPr lang="en-US" sz="4000" b="1" dirty="0"/>
              <a:t>61</a:t>
            </a:r>
            <a:r>
              <a:rPr lang="en-US" sz="4000" dirty="0"/>
              <a:t>: Chapter - Articles of apparel and clothing accessories, knitted or crocheted</a:t>
            </a:r>
          </a:p>
          <a:p>
            <a:r>
              <a:rPr lang="en-US" sz="4000" b="1" dirty="0"/>
              <a:t>09</a:t>
            </a:r>
            <a:r>
              <a:rPr lang="en-US" sz="4000" dirty="0"/>
              <a:t>: Heading - T-shirts, singlets, and other vests, knitted or crocheted.</a:t>
            </a:r>
          </a:p>
          <a:p>
            <a:r>
              <a:rPr lang="en-US" sz="4000" b="1" dirty="0"/>
              <a:t>10</a:t>
            </a:r>
            <a:r>
              <a:rPr lang="en-US" sz="4000" dirty="0"/>
              <a:t>: Subheading - Of cotton.</a:t>
            </a:r>
          </a:p>
          <a:p>
            <a:r>
              <a:rPr lang="en-US" sz="4000" b="1" dirty="0"/>
              <a:t>00</a:t>
            </a:r>
            <a:r>
              <a:rPr lang="en-US" sz="4000" dirty="0"/>
              <a:t>: Further subheading detail (e.g., specifying type of cotton).</a:t>
            </a:r>
          </a:p>
          <a:p>
            <a:r>
              <a:rPr lang="en-US" sz="4000" b="1" dirty="0"/>
              <a:t>12</a:t>
            </a:r>
            <a:r>
              <a:rPr lang="en-US" sz="4000" dirty="0"/>
              <a:t>: Statistical Suffix - For U.S. trade data (e.g., for men's/boys'). </a:t>
            </a:r>
          </a:p>
          <a:p>
            <a:endParaRPr lang="en-US" dirty="0"/>
          </a:p>
        </p:txBody>
      </p:sp>
      <p:sp>
        <p:nvSpPr>
          <p:cNvPr id="4" name="Slide Number Placeholder 3">
            <a:extLst>
              <a:ext uri="{FF2B5EF4-FFF2-40B4-BE49-F238E27FC236}">
                <a16:creationId xmlns:a16="http://schemas.microsoft.com/office/drawing/2014/main" id="{1DF6CD6A-AB02-C171-C744-303171553723}"/>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1263177827"/>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{5C0E0186-D70D-4850-8EBE-7EC1514868B4}TF55c86556-70ea-476e-aa05-13a38f2d5b0da1381d77_win32-a3c664429073</Template>
  <TotalTime>922</TotalTime>
  <Words>4806</Words>
  <Application>Microsoft Office PowerPoint</Application>
  <PresentationFormat>Widescreen</PresentationFormat>
  <Paragraphs>397</Paragraphs>
  <Slides>54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Aptos Narrow</vt:lpstr>
      <vt:lpstr>Arial</vt:lpstr>
      <vt:lpstr>Avenir Next LT Pro</vt:lpstr>
      <vt:lpstr>Calibri</vt:lpstr>
      <vt:lpstr>Courier New</vt:lpstr>
      <vt:lpstr>Google Sans</vt:lpstr>
      <vt:lpstr>Inria Serif</vt:lpstr>
      <vt:lpstr>Inter Variable</vt:lpstr>
      <vt:lpstr>Custom</vt:lpstr>
      <vt:lpstr>Global Supply Chains and the History of Tariffs</vt:lpstr>
      <vt:lpstr>Course Leader Michael Gray </vt:lpstr>
      <vt:lpstr>NEXT Four WEEks</vt:lpstr>
      <vt:lpstr>Global supply chains</vt:lpstr>
      <vt:lpstr>The Language of Tariffs and Trade</vt:lpstr>
      <vt:lpstr>Language of Tariffs and Trade Cont’d</vt:lpstr>
      <vt:lpstr>Language of Tariffs and Trade Cont’d</vt:lpstr>
      <vt:lpstr>HTS Codes: Introduction</vt:lpstr>
      <vt:lpstr>HTS Code Example</vt:lpstr>
      <vt:lpstr>HTS Codes: Continued</vt:lpstr>
      <vt:lpstr>Notable Trade Agreements</vt:lpstr>
      <vt:lpstr>Trade Agreements: Cont’d</vt:lpstr>
      <vt:lpstr>Global Supply Chain Definitions</vt:lpstr>
      <vt:lpstr>Evolution of Global Supply chains </vt:lpstr>
      <vt:lpstr>Evolution of Global Supply chains: Containers</vt:lpstr>
      <vt:lpstr>INCo Terms</vt:lpstr>
      <vt:lpstr>INCO Terms Cont’d </vt:lpstr>
      <vt:lpstr>USA Tariff History: Key Eras</vt:lpstr>
      <vt:lpstr>Worldwide Tariffs</vt:lpstr>
      <vt:lpstr>Transshipment and “Tariff Engineering”  </vt:lpstr>
      <vt:lpstr>Transshipment and “Tariff Engineering”  Continued</vt:lpstr>
      <vt:lpstr>PowerPoint Presentation</vt:lpstr>
      <vt:lpstr>Primary Aluminum Prices USA = LME + Mid West Premium</vt:lpstr>
      <vt:lpstr>Conclusions </vt:lpstr>
      <vt:lpstr>End of Week One</vt:lpstr>
      <vt:lpstr>Current Events and Section 122 of the 1974 Trade Act</vt:lpstr>
      <vt:lpstr>Section 122 of the 1974 Trade act</vt:lpstr>
      <vt:lpstr>US Current account balance</vt:lpstr>
      <vt:lpstr>Current December and full Year 2025 trade deficit </vt:lpstr>
      <vt:lpstr>Tariff History in the United states</vt:lpstr>
      <vt:lpstr>The Revenue Period 1790 -1860</vt:lpstr>
      <vt:lpstr>The Protectionist/Restriction Period (1861–1933)</vt:lpstr>
      <vt:lpstr>Smoot Hawley Tariff Act of 1930</vt:lpstr>
      <vt:lpstr>Trade Liberalization and Reciprocity (1934–2016)  </vt:lpstr>
      <vt:lpstr>Modern Era (2017–Present) </vt:lpstr>
      <vt:lpstr>KEY Takeaways</vt:lpstr>
      <vt:lpstr>Section 301</vt:lpstr>
      <vt:lpstr>Section 301 </vt:lpstr>
      <vt:lpstr>Section 232</vt:lpstr>
      <vt:lpstr>Key aspects of 232 tariffs</vt:lpstr>
      <vt:lpstr>What is a trade defict….is the UsA being “ripped off “ </vt:lpstr>
      <vt:lpstr>US Trade Surplus / Deficit since 1929 </vt:lpstr>
      <vt:lpstr>The Facts……….</vt:lpstr>
      <vt:lpstr>Trade Surplus / deficit effect on GDP </vt:lpstr>
      <vt:lpstr>Does unemployment rise with higher trade deficits ? Weak correlation </vt:lpstr>
      <vt:lpstr>Economy and the Balance of Payments</vt:lpstr>
      <vt:lpstr>Consumer Debt and the Trade Deficit “are we being ripped off” </vt:lpstr>
      <vt:lpstr>Currency value “the wild card” </vt:lpstr>
      <vt:lpstr>“wild Card” </vt:lpstr>
      <vt:lpstr>USD vs other Currencies</vt:lpstr>
      <vt:lpstr>Trade Deficits good or Bad ? </vt:lpstr>
      <vt:lpstr>Good or bad…continued</vt:lpstr>
      <vt:lpstr>What do the Facts show about a trade deficit </vt:lpstr>
      <vt:lpstr>End of week 2 and what’s Next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Gray</dc:creator>
  <cp:lastModifiedBy>Michael Gray</cp:lastModifiedBy>
  <cp:revision>10</cp:revision>
  <dcterms:created xsi:type="dcterms:W3CDTF">2026-01-20T15:37:56Z</dcterms:created>
  <dcterms:modified xsi:type="dcterms:W3CDTF">2026-02-25T14:34:40Z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