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0" r:id="rId6"/>
    <p:sldId id="261" r:id="rId7"/>
    <p:sldId id="262" r:id="rId8"/>
    <p:sldId id="263" r:id="rId9"/>
    <p:sldId id="267" r:id="rId10"/>
    <p:sldId id="264" r:id="rId11"/>
    <p:sldId id="265"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2" d="100"/>
          <a:sy n="82" d="100"/>
        </p:scale>
        <p:origin x="8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339D1A-9168-4C74-80B9-A9D1D1502BE6}"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D09AD-B553-497F-B28E-3A87C07A4F51}" type="slidenum">
              <a:rPr lang="en-US" smtClean="0"/>
              <a:t>‹#›</a:t>
            </a:fld>
            <a:endParaRPr lang="en-US"/>
          </a:p>
        </p:txBody>
      </p:sp>
    </p:spTree>
    <p:extLst>
      <p:ext uri="{BB962C8B-B14F-4D97-AF65-F5344CB8AC3E}">
        <p14:creationId xmlns:p14="http://schemas.microsoft.com/office/powerpoint/2010/main" val="107664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39D1A-9168-4C74-80B9-A9D1D1502BE6}"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D09AD-B553-497F-B28E-3A87C07A4F51}" type="slidenum">
              <a:rPr lang="en-US" smtClean="0"/>
              <a:t>‹#›</a:t>
            </a:fld>
            <a:endParaRPr lang="en-US"/>
          </a:p>
        </p:txBody>
      </p:sp>
    </p:spTree>
    <p:extLst>
      <p:ext uri="{BB962C8B-B14F-4D97-AF65-F5344CB8AC3E}">
        <p14:creationId xmlns:p14="http://schemas.microsoft.com/office/powerpoint/2010/main" val="421510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39D1A-9168-4C74-80B9-A9D1D1502BE6}"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D09AD-B553-497F-B28E-3A87C07A4F51}" type="slidenum">
              <a:rPr lang="en-US" smtClean="0"/>
              <a:t>‹#›</a:t>
            </a:fld>
            <a:endParaRPr lang="en-US"/>
          </a:p>
        </p:txBody>
      </p:sp>
    </p:spTree>
    <p:extLst>
      <p:ext uri="{BB962C8B-B14F-4D97-AF65-F5344CB8AC3E}">
        <p14:creationId xmlns:p14="http://schemas.microsoft.com/office/powerpoint/2010/main" val="392294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39D1A-9168-4C74-80B9-A9D1D1502BE6}"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D09AD-B553-497F-B28E-3A87C07A4F51}" type="slidenum">
              <a:rPr lang="en-US" smtClean="0"/>
              <a:t>‹#›</a:t>
            </a:fld>
            <a:endParaRPr lang="en-US"/>
          </a:p>
        </p:txBody>
      </p:sp>
    </p:spTree>
    <p:extLst>
      <p:ext uri="{BB962C8B-B14F-4D97-AF65-F5344CB8AC3E}">
        <p14:creationId xmlns:p14="http://schemas.microsoft.com/office/powerpoint/2010/main" val="3157857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39D1A-9168-4C74-80B9-A9D1D1502BE6}"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D09AD-B553-497F-B28E-3A87C07A4F51}" type="slidenum">
              <a:rPr lang="en-US" smtClean="0"/>
              <a:t>‹#›</a:t>
            </a:fld>
            <a:endParaRPr lang="en-US"/>
          </a:p>
        </p:txBody>
      </p:sp>
    </p:spTree>
    <p:extLst>
      <p:ext uri="{BB962C8B-B14F-4D97-AF65-F5344CB8AC3E}">
        <p14:creationId xmlns:p14="http://schemas.microsoft.com/office/powerpoint/2010/main" val="286474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339D1A-9168-4C74-80B9-A9D1D1502BE6}" type="datetimeFigureOut">
              <a:rPr lang="en-US" smtClean="0"/>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D09AD-B553-497F-B28E-3A87C07A4F51}" type="slidenum">
              <a:rPr lang="en-US" smtClean="0"/>
              <a:t>‹#›</a:t>
            </a:fld>
            <a:endParaRPr lang="en-US"/>
          </a:p>
        </p:txBody>
      </p:sp>
    </p:spTree>
    <p:extLst>
      <p:ext uri="{BB962C8B-B14F-4D97-AF65-F5344CB8AC3E}">
        <p14:creationId xmlns:p14="http://schemas.microsoft.com/office/powerpoint/2010/main" val="356061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39D1A-9168-4C74-80B9-A9D1D1502BE6}" type="datetimeFigureOut">
              <a:rPr lang="en-US" smtClean="0"/>
              <a:t>1/19/2026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D09AD-B553-497F-B28E-3A87C07A4F51}" type="slidenum">
              <a:rPr lang="en-US" smtClean="0"/>
              <a:t>‹#›</a:t>
            </a:fld>
            <a:endParaRPr lang="en-US"/>
          </a:p>
        </p:txBody>
      </p:sp>
    </p:spTree>
    <p:extLst>
      <p:ext uri="{BB962C8B-B14F-4D97-AF65-F5344CB8AC3E}">
        <p14:creationId xmlns:p14="http://schemas.microsoft.com/office/powerpoint/2010/main" val="4048828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339D1A-9168-4C74-80B9-A9D1D1502BE6}" type="datetimeFigureOut">
              <a:rPr lang="en-US" smtClean="0"/>
              <a:t>1/19/2026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D09AD-B553-497F-B28E-3A87C07A4F51}" type="slidenum">
              <a:rPr lang="en-US" smtClean="0"/>
              <a:t>‹#›</a:t>
            </a:fld>
            <a:endParaRPr lang="en-US"/>
          </a:p>
        </p:txBody>
      </p:sp>
    </p:spTree>
    <p:extLst>
      <p:ext uri="{BB962C8B-B14F-4D97-AF65-F5344CB8AC3E}">
        <p14:creationId xmlns:p14="http://schemas.microsoft.com/office/powerpoint/2010/main" val="833532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39D1A-9168-4C74-80B9-A9D1D1502BE6}" type="datetimeFigureOut">
              <a:rPr lang="en-US" smtClean="0"/>
              <a:t>1/19/2026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4D09AD-B553-497F-B28E-3A87C07A4F51}" type="slidenum">
              <a:rPr lang="en-US" smtClean="0"/>
              <a:t>‹#›</a:t>
            </a:fld>
            <a:endParaRPr lang="en-US"/>
          </a:p>
        </p:txBody>
      </p:sp>
    </p:spTree>
    <p:extLst>
      <p:ext uri="{BB962C8B-B14F-4D97-AF65-F5344CB8AC3E}">
        <p14:creationId xmlns:p14="http://schemas.microsoft.com/office/powerpoint/2010/main" val="2448841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39D1A-9168-4C74-80B9-A9D1D1502BE6}" type="datetimeFigureOut">
              <a:rPr lang="en-US" smtClean="0"/>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D09AD-B553-497F-B28E-3A87C07A4F51}" type="slidenum">
              <a:rPr lang="en-US" smtClean="0"/>
              <a:t>‹#›</a:t>
            </a:fld>
            <a:endParaRPr lang="en-US"/>
          </a:p>
        </p:txBody>
      </p:sp>
    </p:spTree>
    <p:extLst>
      <p:ext uri="{BB962C8B-B14F-4D97-AF65-F5344CB8AC3E}">
        <p14:creationId xmlns:p14="http://schemas.microsoft.com/office/powerpoint/2010/main" val="320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39D1A-9168-4C74-80B9-A9D1D1502BE6}" type="datetimeFigureOut">
              <a:rPr lang="en-US" smtClean="0"/>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D09AD-B553-497F-B28E-3A87C07A4F51}" type="slidenum">
              <a:rPr lang="en-US" smtClean="0"/>
              <a:t>‹#›</a:t>
            </a:fld>
            <a:endParaRPr lang="en-US"/>
          </a:p>
        </p:txBody>
      </p:sp>
    </p:spTree>
    <p:extLst>
      <p:ext uri="{BB962C8B-B14F-4D97-AF65-F5344CB8AC3E}">
        <p14:creationId xmlns:p14="http://schemas.microsoft.com/office/powerpoint/2010/main" val="91347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25339D1A-9168-4C74-80B9-A9D1D1502BE6}" type="datetimeFigureOut">
              <a:rPr lang="en-US" smtClean="0"/>
              <a:t>1/19/2026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974D09AD-B553-497F-B28E-3A87C07A4F51}" type="slidenum">
              <a:rPr lang="en-US" smtClean="0"/>
              <a:t>‹#›</a:t>
            </a:fld>
            <a:endParaRPr lang="en-US"/>
          </a:p>
        </p:txBody>
      </p:sp>
    </p:spTree>
    <p:extLst>
      <p:ext uri="{BB962C8B-B14F-4D97-AF65-F5344CB8AC3E}">
        <p14:creationId xmlns:p14="http://schemas.microsoft.com/office/powerpoint/2010/main" val="10678258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IYEw39U6bfs?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video" Target="https://www.youtube.com/embed/Ax1R_zTugCM?feature=oembed" TargetMode="External"/><Relationship Id="rId7" Type="http://schemas.openxmlformats.org/officeDocument/2006/relationships/image" Target="../media/image14.jpeg"/><Relationship Id="rId2" Type="http://schemas.openxmlformats.org/officeDocument/2006/relationships/video" Target="https://www.youtube.com/embed/ZQJUuxExhbg?feature=oembed" TargetMode="External"/><Relationship Id="rId1" Type="http://schemas.openxmlformats.org/officeDocument/2006/relationships/video" Target="https://www.youtube.com/embed/jH_GbON-vdk?feature=oembed" TargetMode="Externa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GVmZQw98KPM?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oHVo-UKogBs?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video" Target="https://www.youtube.com/embed/8zWAosCtbjA?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video" Target="https://www.youtube.com/embed/5PvHadtF4TA?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video" Target="https://www.youtube.com/embed/0FvZENGyWQM?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JLvs1ohTtsA?feature=oembed" TargetMode="External"/><Relationship Id="rId1" Type="http://schemas.openxmlformats.org/officeDocument/2006/relationships/video" Target="https://www.youtube.com/embed/16dqbNWqtp0?feature=oembed" TargetMode="Externa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209417-A379-4314-60CA-ECB5B013E3E3}"/>
              </a:ext>
            </a:extLst>
          </p:cNvPr>
          <p:cNvSpPr>
            <a:spLocks noGrp="1"/>
          </p:cNvSpPr>
          <p:nvPr>
            <p:ph type="title"/>
          </p:nvPr>
        </p:nvSpPr>
        <p:spPr>
          <a:xfrm>
            <a:off x="838200" y="318476"/>
            <a:ext cx="10515600" cy="725121"/>
          </a:xfrm>
        </p:spPr>
        <p:txBody>
          <a:bodyPr>
            <a:normAutofit/>
          </a:bodyPr>
          <a:lstStyle/>
          <a:p>
            <a:pPr algn="ctr"/>
            <a:r>
              <a:rPr lang="en-US" sz="3600" dirty="0">
                <a:latin typeface="Times New Roman" panose="02020603050405020304" pitchFamily="18" charset="0"/>
                <a:cs typeface="Times New Roman" panose="02020603050405020304" pitchFamily="18" charset="0"/>
              </a:rPr>
              <a:t>Funny Folk Songs in Traditional Music</a:t>
            </a:r>
          </a:p>
        </p:txBody>
      </p:sp>
      <p:sp>
        <p:nvSpPr>
          <p:cNvPr id="5" name="Content Placeholder 4">
            <a:extLst>
              <a:ext uri="{FF2B5EF4-FFF2-40B4-BE49-F238E27FC236}">
                <a16:creationId xmlns:a16="http://schemas.microsoft.com/office/drawing/2014/main" id="{F27DC095-9EE7-B91D-6AB7-AF01C5ECCB00}"/>
              </a:ext>
            </a:extLst>
          </p:cNvPr>
          <p:cNvSpPr>
            <a:spLocks noGrp="1"/>
          </p:cNvSpPr>
          <p:nvPr>
            <p:ph idx="1"/>
          </p:nvPr>
        </p:nvSpPr>
        <p:spPr>
          <a:xfrm>
            <a:off x="404447" y="1324708"/>
            <a:ext cx="5527431" cy="2602524"/>
          </a:xfrm>
        </p:spPr>
        <p:txBody>
          <a:bodyPr/>
          <a:lstStyle/>
          <a:p>
            <a:r>
              <a:rPr lang="en-US" dirty="0">
                <a:latin typeface="Times New Roman" panose="02020603050405020304" pitchFamily="18" charset="0"/>
                <a:cs typeface="Times New Roman" panose="02020603050405020304" pitchFamily="18" charset="0"/>
              </a:rPr>
              <a:t>Songs for Children</a:t>
            </a:r>
          </a:p>
          <a:p>
            <a:r>
              <a:rPr lang="en-US" dirty="0">
                <a:latin typeface="Times New Roman" panose="02020603050405020304" pitchFamily="18" charset="0"/>
                <a:cs typeface="Times New Roman" panose="02020603050405020304" pitchFamily="18" charset="0"/>
              </a:rPr>
              <a:t>Songs of Love and Marriage</a:t>
            </a:r>
          </a:p>
          <a:p>
            <a:r>
              <a:rPr lang="en-US" dirty="0">
                <a:latin typeface="Times New Roman" panose="02020603050405020304" pitchFamily="18" charset="0"/>
                <a:cs typeface="Times New Roman" panose="02020603050405020304" pitchFamily="18" charset="0"/>
              </a:rPr>
              <a:t>Bawdy Ballads</a:t>
            </a:r>
          </a:p>
          <a:p>
            <a:r>
              <a:rPr lang="en-US" dirty="0">
                <a:latin typeface="Times New Roman" panose="02020603050405020304" pitchFamily="18" charset="0"/>
                <a:cs typeface="Times New Roman" panose="02020603050405020304" pitchFamily="18" charset="0"/>
              </a:rPr>
              <a:t>Topical Songs in the Tradition</a:t>
            </a:r>
          </a:p>
          <a:p>
            <a:r>
              <a:rPr lang="en-US" dirty="0">
                <a:latin typeface="Times New Roman" panose="02020603050405020304" pitchFamily="18" charset="0"/>
                <a:cs typeface="Times New Roman" panose="02020603050405020304" pitchFamily="18" charset="0"/>
              </a:rPr>
              <a:t>Funny Contemporary Songwriters</a:t>
            </a:r>
          </a:p>
        </p:txBody>
      </p:sp>
      <p:pic>
        <p:nvPicPr>
          <p:cNvPr id="7" name="Picture 6" descr="May be a black-and-white image of crowd">
            <a:extLst>
              <a:ext uri="{FF2B5EF4-FFF2-40B4-BE49-F238E27FC236}">
                <a16:creationId xmlns:a16="http://schemas.microsoft.com/office/drawing/2014/main" id="{77786F44-86EE-666E-BB49-07E556CA70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60124" y="1324708"/>
            <a:ext cx="5257800" cy="3513626"/>
          </a:xfrm>
          <a:prstGeom prst="rect">
            <a:avLst/>
          </a:prstGeom>
          <a:noFill/>
          <a:ln>
            <a:noFill/>
          </a:ln>
        </p:spPr>
      </p:pic>
      <p:sp>
        <p:nvSpPr>
          <p:cNvPr id="9" name="TextBox 8">
            <a:extLst>
              <a:ext uri="{FF2B5EF4-FFF2-40B4-BE49-F238E27FC236}">
                <a16:creationId xmlns:a16="http://schemas.microsoft.com/office/drawing/2014/main" id="{EBEDBCE8-6E93-0F6D-1CE9-3A03590357EA}"/>
              </a:ext>
            </a:extLst>
          </p:cNvPr>
          <p:cNvSpPr txBox="1"/>
          <p:nvPr/>
        </p:nvSpPr>
        <p:spPr>
          <a:xfrm>
            <a:off x="6623538" y="5459656"/>
            <a:ext cx="6096000" cy="246221"/>
          </a:xfrm>
          <a:prstGeom prst="rect">
            <a:avLst/>
          </a:prstGeom>
          <a:noFill/>
        </p:spPr>
        <p:txBody>
          <a:bodyPr wrap="square">
            <a:spAutoFit/>
          </a:bodyPr>
          <a:lstStyle/>
          <a:p>
            <a:r>
              <a:rPr lang="en-US" sz="1000" dirty="0"/>
              <a:t>https://www.facebook.com/groups/38510854398/posts/10163534129384399/</a:t>
            </a:r>
          </a:p>
        </p:txBody>
      </p:sp>
      <p:sp>
        <p:nvSpPr>
          <p:cNvPr id="10" name="TextBox 9">
            <a:extLst>
              <a:ext uri="{FF2B5EF4-FFF2-40B4-BE49-F238E27FC236}">
                <a16:creationId xmlns:a16="http://schemas.microsoft.com/office/drawing/2014/main" id="{78DDE6F5-4CA1-137C-DAD7-ADF389623245}"/>
              </a:ext>
            </a:extLst>
          </p:cNvPr>
          <p:cNvSpPr txBox="1"/>
          <p:nvPr/>
        </p:nvSpPr>
        <p:spPr>
          <a:xfrm>
            <a:off x="838200" y="4340048"/>
            <a:ext cx="5024083"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From Emma Bell Miles, </a:t>
            </a:r>
            <a:r>
              <a:rPr lang="en-US" i="1" dirty="0">
                <a:latin typeface="Times New Roman" panose="02020603050405020304" pitchFamily="18" charset="0"/>
                <a:cs typeface="Times New Roman" panose="02020603050405020304" pitchFamily="18" charset="0"/>
              </a:rPr>
              <a:t>The Spirit of the Mountains, </a:t>
            </a:r>
            <a:r>
              <a:rPr lang="en-US" dirty="0">
                <a:latin typeface="Times New Roman" panose="02020603050405020304" pitchFamily="18" charset="0"/>
                <a:cs typeface="Times New Roman" panose="02020603050405020304" pitchFamily="18" charset="0"/>
              </a:rPr>
              <a:t>1905:</a:t>
            </a:r>
          </a:p>
          <a:p>
            <a:r>
              <a:rPr lang="en-US" i="1" dirty="0">
                <a:latin typeface="Times New Roman" panose="02020603050405020304" pitchFamily="18" charset="0"/>
                <a:cs typeface="Times New Roman" panose="02020603050405020304" pitchFamily="18" charset="0"/>
              </a:rPr>
              <a:t>The Music, while usually minor, is not of a plaintive tendency. There are few laments, no sobbing and wailing…It is reflective, meditative; the tunes chuckle, nor merrily, but in amused contemplation.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4753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63CD9-2210-5B9B-6582-BFD3936966D9}"/>
              </a:ext>
            </a:extLst>
          </p:cNvPr>
          <p:cNvSpPr>
            <a:spLocks noGrp="1"/>
          </p:cNvSpPr>
          <p:nvPr>
            <p:ph type="title"/>
          </p:nvPr>
        </p:nvSpPr>
        <p:spPr>
          <a:xfrm>
            <a:off x="838200" y="118940"/>
            <a:ext cx="10515600" cy="807183"/>
          </a:xfrm>
        </p:spPr>
        <p:txBody>
          <a:bodyPr>
            <a:normAutofit/>
          </a:bodyPr>
          <a:lstStyle/>
          <a:p>
            <a:pPr algn="ctr"/>
            <a:r>
              <a:rPr lang="en-US" sz="3600" dirty="0">
                <a:latin typeface="Times New Roman" panose="02020603050405020304" pitchFamily="18" charset="0"/>
                <a:cs typeface="Times New Roman" panose="02020603050405020304" pitchFamily="18" charset="0"/>
              </a:rPr>
              <a:t>The Ground Hog from the African American Tradition</a:t>
            </a:r>
          </a:p>
        </p:txBody>
      </p:sp>
      <p:sp>
        <p:nvSpPr>
          <p:cNvPr id="3" name="Content Placeholder 2">
            <a:extLst>
              <a:ext uri="{FF2B5EF4-FFF2-40B4-BE49-F238E27FC236}">
                <a16:creationId xmlns:a16="http://schemas.microsoft.com/office/drawing/2014/main" id="{21B45BE5-8780-6D9A-86FC-3178B61324DE}"/>
              </a:ext>
            </a:extLst>
          </p:cNvPr>
          <p:cNvSpPr>
            <a:spLocks noGrp="1"/>
          </p:cNvSpPr>
          <p:nvPr>
            <p:ph idx="1"/>
          </p:nvPr>
        </p:nvSpPr>
        <p:spPr>
          <a:xfrm>
            <a:off x="838200" y="1031631"/>
            <a:ext cx="10515600" cy="5556738"/>
          </a:xfrm>
        </p:spPr>
        <p:txBody>
          <a:bodyPr numCol="3">
            <a:normAutofit fontScale="47500" lnSpcReduction="20000"/>
          </a:bodyPr>
          <a:lstStyle/>
          <a:p>
            <a:r>
              <a:rPr lang="en-US" dirty="0">
                <a:latin typeface="Times New Roman" panose="02020603050405020304" pitchFamily="18" charset="0"/>
                <a:cs typeface="Times New Roman" panose="02020603050405020304" pitchFamily="18" charset="0"/>
              </a:rPr>
              <a:t>Old Joe Digger, Sam, and Dave, (3x)</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They went a-hog-</a:t>
            </a:r>
            <a:r>
              <a:rPr lang="en-US" dirty="0" err="1">
                <a:latin typeface="Times New Roman" panose="02020603050405020304" pitchFamily="18" charset="0"/>
                <a:cs typeface="Times New Roman" panose="02020603050405020304" pitchFamily="18" charset="0"/>
              </a:rPr>
              <a:t>huntin</a:t>
            </a:r>
            <a:r>
              <a:rPr lang="en-US" dirty="0">
                <a:latin typeface="Times New Roman" panose="02020603050405020304" pitchFamily="18" charset="0"/>
                <a:cs typeface="Times New Roman" panose="02020603050405020304" pitchFamily="18" charset="0"/>
              </a:rPr>
              <a:t>' hard as they could stave,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Ground hog!</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Whistle up </a:t>
            </a:r>
            <a:r>
              <a:rPr lang="en-US" dirty="0" err="1">
                <a:latin typeface="Times New Roman" panose="02020603050405020304" pitchFamily="18" charset="0"/>
                <a:cs typeface="Times New Roman" panose="02020603050405020304" pitchFamily="18" charset="0"/>
              </a:rPr>
              <a:t>yer</a:t>
            </a:r>
            <a:r>
              <a:rPr lang="en-US" dirty="0">
                <a:latin typeface="Times New Roman" panose="02020603050405020304" pitchFamily="18" charset="0"/>
                <a:cs typeface="Times New Roman" panose="02020603050405020304" pitchFamily="18" charset="0"/>
              </a:rPr>
              <a:t> dog and loaden up </a:t>
            </a:r>
            <a:r>
              <a:rPr lang="en-US" dirty="0" err="1">
                <a:latin typeface="Times New Roman" panose="02020603050405020304" pitchFamily="18" charset="0"/>
                <a:cs typeface="Times New Roman" panose="02020603050405020304" pitchFamily="18" charset="0"/>
              </a:rPr>
              <a:t>yer</a:t>
            </a:r>
            <a:r>
              <a:rPr lang="en-US" dirty="0">
                <a:latin typeface="Times New Roman" panose="02020603050405020304" pitchFamily="18" charset="0"/>
                <a:cs typeface="Times New Roman" panose="02020603050405020304" pitchFamily="18" charset="0"/>
              </a:rPr>
              <a:t> gun,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Away to the hills to have some fun.</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Too many rocks and too many logs,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Too many rocks to ketch </a:t>
            </a:r>
            <a:r>
              <a:rPr lang="en-US" dirty="0" err="1">
                <a:latin typeface="Times New Roman" panose="02020603050405020304" pitchFamily="18" charset="0"/>
                <a:cs typeface="Times New Roman" panose="02020603050405020304" pitchFamily="18" charset="0"/>
              </a:rPr>
              <a:t>groun'hogs</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They picked up their guns and went to the brash</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By damn! Joe, here's the hog sign </a:t>
            </a:r>
            <a:r>
              <a:rPr lang="en-US" dirty="0" err="1">
                <a:latin typeface="Times New Roman" panose="02020603050405020304" pitchFamily="18" charset="0"/>
                <a:cs typeface="Times New Roman" panose="02020603050405020304" pitchFamily="18" charset="0"/>
              </a:rPr>
              <a:t>fraish</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One took a tree and it's one took a log,</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Damn my soul if it </a:t>
            </a:r>
            <a:r>
              <a:rPr lang="en-US" dirty="0" err="1">
                <a:latin typeface="Times New Roman" panose="02020603050405020304" pitchFamily="18" charset="0"/>
                <a:cs typeface="Times New Roman" panose="02020603050405020304" pitchFamily="18" charset="0"/>
              </a:rPr>
              <a:t>ain't</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groun'hog</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Git away, Sam, and le' me load my gun,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groun'hog</a:t>
            </a:r>
            <a:r>
              <a:rPr lang="en-US" dirty="0">
                <a:latin typeface="Times New Roman" panose="02020603050405020304" pitchFamily="18" charset="0"/>
                <a:cs typeface="Times New Roman" panose="02020603050405020304" pitchFamily="18" charset="0"/>
              </a:rPr>
              <a:t> hunt has </a:t>
            </a:r>
            <a:r>
              <a:rPr lang="en-US" dirty="0" err="1">
                <a:latin typeface="Times New Roman" panose="02020603050405020304" pitchFamily="18" charset="0"/>
                <a:cs typeface="Times New Roman" panose="02020603050405020304" pitchFamily="18" charset="0"/>
              </a:rPr>
              <a:t>jist</a:t>
            </a:r>
            <a:r>
              <a:rPr lang="en-US" dirty="0">
                <a:latin typeface="Times New Roman" panose="02020603050405020304" pitchFamily="18" charset="0"/>
                <a:cs typeface="Times New Roman" panose="02020603050405020304" pitchFamily="18" charset="0"/>
              </a:rPr>
              <a:t> begun.</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He's in here, boys, the hole's wore slick;</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Run here, Sam, with </a:t>
            </a:r>
            <a:r>
              <a:rPr lang="en-US" dirty="0" err="1">
                <a:latin typeface="Times New Roman" panose="02020603050405020304" pitchFamily="18" charset="0"/>
                <a:cs typeface="Times New Roman" panose="02020603050405020304" pitchFamily="18" charset="0"/>
              </a:rPr>
              <a:t>yer</a:t>
            </a:r>
            <a:r>
              <a:rPr lang="en-US" dirty="0">
                <a:latin typeface="Times New Roman" panose="02020603050405020304" pitchFamily="18" charset="0"/>
                <a:cs typeface="Times New Roman" panose="02020603050405020304" pitchFamily="18" charset="0"/>
              </a:rPr>
              <a:t> forked stick!</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Git down, Sam, and in there peep,</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Fer I think I see him sound asleep.</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Stand back, boys, and </a:t>
            </a:r>
            <a:r>
              <a:rPr lang="en-US" dirty="0" err="1">
                <a:latin typeface="Times New Roman" panose="02020603050405020304" pitchFamily="18" charset="0"/>
                <a:cs typeface="Times New Roman" panose="02020603050405020304" pitchFamily="18" charset="0"/>
              </a:rPr>
              <a:t>le's</a:t>
            </a:r>
            <a:r>
              <a:rPr lang="en-US" dirty="0">
                <a:latin typeface="Times New Roman" panose="02020603050405020304" pitchFamily="18" charset="0"/>
                <a:cs typeface="Times New Roman" panose="02020603050405020304" pitchFamily="18" charset="0"/>
              </a:rPr>
              <a:t> be wise,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Fer I think I see his beaded eyes.</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Hold them dogs, boys, don't let'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howl,</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 thought I </a:t>
            </a:r>
            <a:r>
              <a:rPr lang="en-US" dirty="0" err="1">
                <a:latin typeface="Times New Roman" panose="02020603050405020304" pitchFamily="18" charset="0"/>
                <a:cs typeface="Times New Roman" panose="02020603050405020304" pitchFamily="18" charset="0"/>
              </a:rPr>
              <a:t>heerd</a:t>
            </a:r>
            <a:r>
              <a:rPr lang="en-US" dirty="0">
                <a:latin typeface="Times New Roman" panose="02020603050405020304" pitchFamily="18" charset="0"/>
                <a:cs typeface="Times New Roman" panose="02020603050405020304" pitchFamily="18" charset="0"/>
              </a:rPr>
              <a:t> the </a:t>
            </a:r>
            <a:r>
              <a:rPr lang="en-US" dirty="0" err="1">
                <a:latin typeface="Times New Roman" panose="02020603050405020304" pitchFamily="18" charset="0"/>
                <a:cs typeface="Times New Roman" panose="02020603050405020304" pitchFamily="18" charset="0"/>
              </a:rPr>
              <a:t>groun'hog</a:t>
            </a:r>
            <a:r>
              <a:rPr lang="en-US" dirty="0">
                <a:latin typeface="Times New Roman" panose="02020603050405020304" pitchFamily="18" charset="0"/>
                <a:cs typeface="Times New Roman" panose="02020603050405020304" pitchFamily="18" charset="0"/>
              </a:rPr>
              <a:t> growl.</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Hello, Johnnie, cut a long pole,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To roust this </a:t>
            </a:r>
            <a:r>
              <a:rPr lang="en-US" dirty="0" err="1">
                <a:latin typeface="Times New Roman" panose="02020603050405020304" pitchFamily="18" charset="0"/>
                <a:cs typeface="Times New Roman" panose="02020603050405020304" pitchFamily="18" charset="0"/>
              </a:rPr>
              <a:t>groun'hog</a:t>
            </a:r>
            <a:r>
              <a:rPr lang="en-US" dirty="0">
                <a:latin typeface="Times New Roman" panose="02020603050405020304" pitchFamily="18" charset="0"/>
                <a:cs typeface="Times New Roman" panose="02020603050405020304" pitchFamily="18" charset="0"/>
              </a:rPr>
              <a:t> out of his hole.</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Up jumped Sam with a ten-foot pole,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 roused it in that </a:t>
            </a:r>
            <a:r>
              <a:rPr lang="en-US" dirty="0" err="1">
                <a:latin typeface="Times New Roman" panose="02020603050405020304" pitchFamily="18" charset="0"/>
                <a:cs typeface="Times New Roman" panose="02020603050405020304" pitchFamily="18" charset="0"/>
              </a:rPr>
              <a:t>groun'hog's</a:t>
            </a:r>
            <a:r>
              <a:rPr lang="en-US" dirty="0">
                <a:latin typeface="Times New Roman" panose="02020603050405020304" pitchFamily="18" charset="0"/>
                <a:cs typeface="Times New Roman" panose="02020603050405020304" pitchFamily="18" charset="0"/>
              </a:rPr>
              <a:t> hole.</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Work, boys, work </a:t>
            </a:r>
            <a:r>
              <a:rPr lang="en-US" dirty="0" err="1">
                <a:latin typeface="Times New Roman" panose="02020603050405020304" pitchFamily="18" charset="0"/>
                <a:cs typeface="Times New Roman" panose="02020603050405020304" pitchFamily="18" charset="0"/>
              </a:rPr>
              <a:t>jist</a:t>
            </a:r>
            <a:r>
              <a:rPr lang="en-US" dirty="0">
                <a:latin typeface="Times New Roman" panose="02020603050405020304" pitchFamily="18" charset="0"/>
                <a:cs typeface="Times New Roman" panose="02020603050405020304" pitchFamily="18" charset="0"/>
              </a:rPr>
              <a:t> as hard as ye can tear,</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meat'll</a:t>
            </a:r>
            <a:r>
              <a:rPr lang="en-US" dirty="0">
                <a:latin typeface="Times New Roman" panose="02020603050405020304" pitchFamily="18" charset="0"/>
                <a:cs typeface="Times New Roman" panose="02020603050405020304" pitchFamily="18" charset="0"/>
              </a:rPr>
              <a:t> do to eat and the </a:t>
            </a:r>
            <a:r>
              <a:rPr lang="en-US" dirty="0" err="1">
                <a:latin typeface="Times New Roman" panose="02020603050405020304" pitchFamily="18" charset="0"/>
                <a:cs typeface="Times New Roman" panose="02020603050405020304" pitchFamily="18" charset="0"/>
              </a:rPr>
              <a:t>hide'll</a:t>
            </a:r>
            <a:r>
              <a:rPr lang="en-US" dirty="0">
                <a:latin typeface="Times New Roman" panose="02020603050405020304" pitchFamily="18" charset="0"/>
                <a:cs typeface="Times New Roman" panose="02020603050405020304" pitchFamily="18" charset="0"/>
              </a:rPr>
              <a:t> do to wear.</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Work, boys, work for all you earn,</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Skin'im</a:t>
            </a:r>
            <a:r>
              <a:rPr lang="en-US" dirty="0">
                <a:latin typeface="Times New Roman" panose="02020603050405020304" pitchFamily="18" charset="0"/>
                <a:cs typeface="Times New Roman" panose="02020603050405020304" pitchFamily="18" charset="0"/>
              </a:rPr>
              <a:t> atter dark and </a:t>
            </a:r>
            <a:r>
              <a:rPr lang="en-US" dirty="0" err="1">
                <a:latin typeface="Times New Roman" panose="02020603050405020304" pitchFamily="18" charset="0"/>
                <a:cs typeface="Times New Roman" panose="02020603050405020304" pitchFamily="18" charset="0"/>
              </a:rPr>
              <a:t>tan'im</a:t>
            </a:r>
            <a:r>
              <a:rPr lang="en-US" dirty="0">
                <a:latin typeface="Times New Roman" panose="02020603050405020304" pitchFamily="18" charset="0"/>
                <a:cs typeface="Times New Roman" panose="02020603050405020304" pitchFamily="18" charset="0"/>
              </a:rPr>
              <a:t> in a churn.</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Stand back, boys, le' me git my breath,</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Ketchin'this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groun'hog's</a:t>
            </a:r>
            <a:r>
              <a:rPr lang="en-US" dirty="0">
                <a:latin typeface="Times New Roman" panose="02020603050405020304" pitchFamily="18" charset="0"/>
                <a:cs typeface="Times New Roman" panose="02020603050405020304" pitchFamily="18" charset="0"/>
              </a:rPr>
              <a:t> might' nigh death.</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 </a:t>
            </a:r>
            <a:r>
              <a:rPr lang="en-US" dirty="0" err="1">
                <a:latin typeface="Times New Roman" panose="02020603050405020304" pitchFamily="18" charset="0"/>
                <a:cs typeface="Times New Roman" panose="02020603050405020304" pitchFamily="18" charset="0"/>
              </a:rPr>
              <a:t>heerd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a:t>
            </a:r>
            <a:r>
              <a:rPr lang="en-US" dirty="0">
                <a:latin typeface="Times New Roman" panose="02020603050405020304" pitchFamily="18" charset="0"/>
                <a:cs typeface="Times New Roman" panose="02020603050405020304" pitchFamily="18" charset="0"/>
              </a:rPr>
              <a:t> give a whistle and a wail,</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I've wound my stick right in his tail.</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Stand back, boys and </a:t>
            </a:r>
            <a:r>
              <a:rPr lang="en-US" dirty="0" err="1">
                <a:latin typeface="Times New Roman" panose="02020603050405020304" pitchFamily="18" charset="0"/>
                <a:cs typeface="Times New Roman" panose="02020603050405020304" pitchFamily="18" charset="0"/>
              </a:rPr>
              <a:t>gi</a:t>
            </a:r>
            <a:r>
              <a:rPr lang="en-US" dirty="0">
                <a:latin typeface="Times New Roman" panose="02020603050405020304" pitchFamily="18" charset="0"/>
                <a:cs typeface="Times New Roman" panose="02020603050405020304" pitchFamily="18" charset="0"/>
              </a:rPr>
              <a:t>' me a little air</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I've got a little o' the </a:t>
            </a:r>
            <a:r>
              <a:rPr lang="en-US" dirty="0" err="1">
                <a:latin typeface="Times New Roman" panose="02020603050405020304" pitchFamily="18" charset="0"/>
                <a:cs typeface="Times New Roman" panose="02020603050405020304" pitchFamily="18" charset="0"/>
              </a:rPr>
              <a:t>groun'hog's</a:t>
            </a:r>
            <a:r>
              <a:rPr lang="en-US" dirty="0">
                <a:latin typeface="Times New Roman" panose="02020603050405020304" pitchFamily="18" charset="0"/>
                <a:cs typeface="Times New Roman" panose="02020603050405020304" pitchFamily="18" charset="0"/>
              </a:rPr>
              <a:t> hair</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Here he comes right in a whirl,</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He's the biggest </a:t>
            </a:r>
            <a:r>
              <a:rPr lang="en-US" dirty="0" err="1">
                <a:latin typeface="Times New Roman" panose="02020603050405020304" pitchFamily="18" charset="0"/>
                <a:cs typeface="Times New Roman" panose="02020603050405020304" pitchFamily="18" charset="0"/>
              </a:rPr>
              <a:t>groun'hog</a:t>
            </a:r>
            <a:r>
              <a:rPr lang="en-US" dirty="0">
                <a:latin typeface="Times New Roman" panose="02020603050405020304" pitchFamily="18" charset="0"/>
                <a:cs typeface="Times New Roman" panose="02020603050405020304" pitchFamily="18" charset="0"/>
              </a:rPr>
              <a:t> in this </a:t>
            </a:r>
            <a:r>
              <a:rPr lang="en-US" dirty="0" err="1">
                <a:latin typeface="Times New Roman" panose="02020603050405020304" pitchFamily="18" charset="0"/>
                <a:cs typeface="Times New Roman" panose="02020603050405020304" pitchFamily="18" charset="0"/>
              </a:rPr>
              <a:t>worl</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Sam cocked his gun and Dave pulled the trigger,</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But the one killed the hog was old Joe Digger.</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They </a:t>
            </a:r>
            <a:r>
              <a:rPr lang="en-US" dirty="0" err="1">
                <a:latin typeface="Times New Roman" panose="02020603050405020304" pitchFamily="18" charset="0"/>
                <a:cs typeface="Times New Roman" panose="02020603050405020304" pitchFamily="18" charset="0"/>
              </a:rPr>
              <a:t>took'im</a:t>
            </a:r>
            <a:r>
              <a:rPr lang="en-US" dirty="0">
                <a:latin typeface="Times New Roman" panose="02020603050405020304" pitchFamily="18" charset="0"/>
                <a:cs typeface="Times New Roman" panose="02020603050405020304" pitchFamily="18" charset="0"/>
              </a:rPr>
              <a:t> by the tail and wagged' </a:t>
            </a:r>
            <a:r>
              <a:rPr lang="en-US" dirty="0" err="1">
                <a:latin typeface="Times New Roman" panose="02020603050405020304" pitchFamily="18" charset="0"/>
                <a:cs typeface="Times New Roman" panose="02020603050405020304" pitchFamily="18" charset="0"/>
              </a:rPr>
              <a:t>im</a:t>
            </a:r>
            <a:r>
              <a:rPr lang="en-US" dirty="0">
                <a:latin typeface="Times New Roman" panose="02020603050405020304" pitchFamily="18" charset="0"/>
                <a:cs typeface="Times New Roman" panose="02020603050405020304" pitchFamily="18" charset="0"/>
              </a:rPr>
              <a:t> to a log,</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swore by gosh! he's a hell of a hog!</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Up stepped Sal with a snigger and a grin:</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Whatcha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goin</a:t>
            </a:r>
            <a:r>
              <a:rPr lang="en-US" dirty="0">
                <a:latin typeface="Times New Roman" panose="02020603050405020304" pitchFamily="18" charset="0"/>
                <a:cs typeface="Times New Roman" panose="02020603050405020304" pitchFamily="18" charset="0"/>
              </a:rPr>
              <a:t>' to do with the </a:t>
            </a:r>
            <a:r>
              <a:rPr lang="en-US" dirty="0" err="1">
                <a:latin typeface="Times New Roman" panose="02020603050405020304" pitchFamily="18" charset="0"/>
                <a:cs typeface="Times New Roman" panose="02020603050405020304" pitchFamily="18" charset="0"/>
              </a:rPr>
              <a:t>groun'hog</a:t>
            </a:r>
            <a:r>
              <a:rPr lang="en-US" dirty="0">
                <a:latin typeface="Times New Roman" panose="02020603050405020304" pitchFamily="18" charset="0"/>
                <a:cs typeface="Times New Roman" panose="02020603050405020304" pitchFamily="18" charset="0"/>
              </a:rPr>
              <a:t> skin?"</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Scrapes' </a:t>
            </a:r>
            <a:r>
              <a:rPr lang="en-US" dirty="0" err="1">
                <a:latin typeface="Times New Roman" panose="02020603050405020304" pitchFamily="18" charset="0"/>
                <a:cs typeface="Times New Roman" panose="02020603050405020304" pitchFamily="18" charset="0"/>
              </a:rPr>
              <a:t>im</a:t>
            </a:r>
            <a:r>
              <a:rPr lang="en-US" dirty="0">
                <a:latin typeface="Times New Roman" panose="02020603050405020304" pitchFamily="18" charset="0"/>
                <a:cs typeface="Times New Roman" panose="02020603050405020304" pitchFamily="18" charset="0"/>
              </a:rPr>
              <a:t> down to his head and feet,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By damn, Sam, I here's a fine pile o' meat!</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Carried him to the house and skinned '</a:t>
            </a:r>
            <a:r>
              <a:rPr lang="en-US" dirty="0" err="1">
                <a:latin typeface="Times New Roman" panose="02020603050405020304" pitchFamily="18" charset="0"/>
                <a:cs typeface="Times New Roman" panose="02020603050405020304" pitchFamily="18" charset="0"/>
              </a:rPr>
              <a:t>im</a:t>
            </a:r>
            <a:r>
              <a:rPr lang="en-US" dirty="0">
                <a:latin typeface="Times New Roman" panose="02020603050405020304" pitchFamily="18" charset="0"/>
                <a:cs typeface="Times New Roman" panose="02020603050405020304" pitchFamily="18" charset="0"/>
              </a:rPr>
              <a:t> out to bile,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 bet forty dollar you could smell' </a:t>
            </a:r>
            <a:r>
              <a:rPr lang="en-US" dirty="0" err="1">
                <a:latin typeface="Times New Roman" panose="02020603050405020304" pitchFamily="18" charset="0"/>
                <a:cs typeface="Times New Roman" panose="02020603050405020304" pitchFamily="18" charset="0"/>
              </a:rPr>
              <a:t>im</a:t>
            </a:r>
            <a:r>
              <a:rPr lang="en-US" dirty="0">
                <a:latin typeface="Times New Roman" panose="02020603050405020304" pitchFamily="18" charset="0"/>
                <a:cs typeface="Times New Roman" panose="02020603050405020304" pitchFamily="18" charset="0"/>
              </a:rPr>
              <a:t> fifty mile.</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They put' </a:t>
            </a:r>
            <a:r>
              <a:rPr lang="en-US" dirty="0" err="1">
                <a:latin typeface="Times New Roman" panose="02020603050405020304" pitchFamily="18" charset="0"/>
                <a:cs typeface="Times New Roman" panose="02020603050405020304" pitchFamily="18" charset="0"/>
              </a:rPr>
              <a:t>im</a:t>
            </a:r>
            <a:r>
              <a:rPr lang="en-US" dirty="0">
                <a:latin typeface="Times New Roman" panose="02020603050405020304" pitchFamily="18" charset="0"/>
                <a:cs typeface="Times New Roman" panose="02020603050405020304" pitchFamily="18" charset="0"/>
              </a:rPr>
              <a:t> in the pot and all begin to smile,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They eat that hog before he struck a bile.</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Run here, man, hit's </a:t>
            </a:r>
            <a:r>
              <a:rPr lang="en-US" dirty="0" err="1">
                <a:latin typeface="Times New Roman" panose="02020603050405020304" pitchFamily="18" charset="0"/>
                <a:cs typeface="Times New Roman" panose="02020603050405020304" pitchFamily="18" charset="0"/>
              </a:rPr>
              <a:t>bilin</a:t>
            </a:r>
            <a:r>
              <a:rPr lang="en-US" dirty="0">
                <a:latin typeface="Times New Roman" panose="02020603050405020304" pitchFamily="18" charset="0"/>
                <a:cs typeface="Times New Roman" panose="02020603050405020304" pitchFamily="18" charset="0"/>
              </a:rPr>
              <a:t>'-hot,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Sam and Dave's both </a:t>
            </a:r>
            <a:r>
              <a:rPr lang="en-US" dirty="0" err="1">
                <a:latin typeface="Times New Roman" panose="02020603050405020304" pitchFamily="18" charset="0"/>
                <a:cs typeface="Times New Roman" panose="02020603050405020304" pitchFamily="18" charset="0"/>
              </a:rPr>
              <a:t>eatin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outn</a:t>
            </a:r>
            <a:r>
              <a:rPr lang="en-US" dirty="0">
                <a:latin typeface="Times New Roman" panose="02020603050405020304" pitchFamily="18" charset="0"/>
                <a:cs typeface="Times New Roman" panose="02020603050405020304" pitchFamily="18" charset="0"/>
              </a:rPr>
              <a:t> the pot.</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Old Uncle Jack says, "I'll be damn!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If I can't git a foreleg I'll take a ham."</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children screamed and the children cried,</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They love </a:t>
            </a:r>
            <a:r>
              <a:rPr lang="en-US" dirty="0" err="1">
                <a:latin typeface="Times New Roman" panose="02020603050405020304" pitchFamily="18" charset="0"/>
                <a:cs typeface="Times New Roman" panose="02020603050405020304" pitchFamily="18" charset="0"/>
              </a:rPr>
              <a:t>groun'hog</a:t>
            </a:r>
            <a:r>
              <a:rPr lang="en-US" dirty="0">
                <a:latin typeface="Times New Roman" panose="02020603050405020304" pitchFamily="18" charset="0"/>
                <a:cs typeface="Times New Roman" panose="02020603050405020304" pitchFamily="18" charset="0"/>
              </a:rPr>
              <a:t> cooked and fried.</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Hello, mama; make Sam quit,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He's </a:t>
            </a:r>
            <a:r>
              <a:rPr lang="en-US" dirty="0" err="1">
                <a:latin typeface="Times New Roman" panose="02020603050405020304" pitchFamily="18" charset="0"/>
                <a:cs typeface="Times New Roman" panose="02020603050405020304" pitchFamily="18" charset="0"/>
              </a:rPr>
              <a:t>eatin'all</a:t>
            </a:r>
            <a:r>
              <a:rPr lang="en-US" dirty="0">
                <a:latin typeface="Times New Roman" panose="02020603050405020304" pitchFamily="18" charset="0"/>
                <a:cs typeface="Times New Roman" panose="02020603050405020304" pitchFamily="18" charset="0"/>
              </a:rPr>
              <a:t> the hog, I can't git a bit.</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Hello, boys, </a:t>
            </a:r>
            <a:r>
              <a:rPr lang="en-US" dirty="0" err="1">
                <a:latin typeface="Times New Roman" panose="02020603050405020304" pitchFamily="18" charset="0"/>
                <a:cs typeface="Times New Roman" panose="02020603050405020304" pitchFamily="18" charset="0"/>
              </a:rPr>
              <a:t>ain't</a:t>
            </a:r>
            <a:r>
              <a:rPr lang="en-US" dirty="0">
                <a:latin typeface="Times New Roman" panose="02020603050405020304" pitchFamily="18" charset="0"/>
                <a:cs typeface="Times New Roman" panose="02020603050405020304" pitchFamily="18" charset="0"/>
              </a:rPr>
              <a:t> it a sin,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Watch that gravy run down Sam's chin!</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Hello, mama, look at Sam,</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He's eat all the hog 'n a-</a:t>
            </a:r>
            <a:r>
              <a:rPr lang="en-US" dirty="0" err="1">
                <a:latin typeface="Times New Roman" panose="02020603050405020304" pitchFamily="18" charset="0"/>
                <a:cs typeface="Times New Roman" panose="02020603050405020304" pitchFamily="18" charset="0"/>
              </a:rPr>
              <a:t>soppin'out</a:t>
            </a:r>
            <a:r>
              <a:rPr lang="en-US" dirty="0">
                <a:latin typeface="Times New Roman" panose="02020603050405020304" pitchFamily="18" charset="0"/>
                <a:cs typeface="Times New Roman" panose="02020603050405020304" pitchFamily="18" charset="0"/>
              </a:rPr>
              <a:t> the pan!</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Watch' </a:t>
            </a:r>
            <a:r>
              <a:rPr lang="en-US" dirty="0" err="1">
                <a:latin typeface="Times New Roman" panose="02020603050405020304" pitchFamily="18" charset="0"/>
                <a:cs typeface="Times New Roman" panose="02020603050405020304" pitchFamily="18" charset="0"/>
              </a:rPr>
              <a:t>im</a:t>
            </a:r>
            <a:r>
              <a:rPr lang="en-US" dirty="0">
                <a:latin typeface="Times New Roman" panose="02020603050405020304" pitchFamily="18" charset="0"/>
                <a:cs typeface="Times New Roman" panose="02020603050405020304" pitchFamily="18" charset="0"/>
              </a:rPr>
              <a:t>, boys, he's about to fall,</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He's eat till his pants won't button at all.</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Hello, boys, what ye think o' that?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Sam's eat hog till he's right slick fat.</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 eat that grease till it run to his </a:t>
            </a:r>
            <a:r>
              <a:rPr lang="en-US" dirty="0" err="1">
                <a:latin typeface="Times New Roman" panose="02020603050405020304" pitchFamily="18" charset="0"/>
                <a:cs typeface="Times New Roman" panose="02020603050405020304" pitchFamily="18" charset="0"/>
              </a:rPr>
              <a:t>nabel</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He'll eat no more hog until he's able.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6" name="Online Media 5" title="Groundhog">
            <a:hlinkClick r:id="" action="ppaction://media"/>
            <a:extLst>
              <a:ext uri="{FF2B5EF4-FFF2-40B4-BE49-F238E27FC236}">
                <a16:creationId xmlns:a16="http://schemas.microsoft.com/office/drawing/2014/main" id="{55A8DD62-B4C0-436E-056F-46D0BA22C723}"/>
              </a:ext>
            </a:extLst>
          </p:cNvPr>
          <p:cNvPicPr>
            <a:picLocks noRot="1" noChangeAspect="1"/>
          </p:cNvPicPr>
          <p:nvPr>
            <a:videoFile r:link="rId1"/>
          </p:nvPr>
        </p:nvPicPr>
        <p:blipFill>
          <a:blip r:embed="rId3"/>
          <a:stretch>
            <a:fillRect/>
          </a:stretch>
        </p:blipFill>
        <p:spPr>
          <a:xfrm>
            <a:off x="8102600" y="4255477"/>
            <a:ext cx="3251200" cy="2438400"/>
          </a:xfrm>
          <a:prstGeom prst="rect">
            <a:avLst/>
          </a:prstGeom>
        </p:spPr>
      </p:pic>
    </p:spTree>
    <p:extLst>
      <p:ext uri="{BB962C8B-B14F-4D97-AF65-F5344CB8AC3E}">
        <p14:creationId xmlns:p14="http://schemas.microsoft.com/office/powerpoint/2010/main" val="301499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E019F-6FF7-66EB-F77C-4F3523AAC263}"/>
              </a:ext>
            </a:extLst>
          </p:cNvPr>
          <p:cNvSpPr>
            <a:spLocks noGrp="1"/>
          </p:cNvSpPr>
          <p:nvPr>
            <p:ph type="title"/>
          </p:nvPr>
        </p:nvSpPr>
        <p:spPr>
          <a:xfrm>
            <a:off x="275492" y="224448"/>
            <a:ext cx="4589585" cy="631337"/>
          </a:xfrm>
        </p:spPr>
        <p:txBody>
          <a:bodyPr>
            <a:normAutofit/>
          </a:bodyPr>
          <a:lstStyle/>
          <a:p>
            <a:pPr algn="ctr"/>
            <a:r>
              <a:rPr lang="en-US" sz="3600" dirty="0" err="1">
                <a:latin typeface="Times New Roman" panose="02020603050405020304" pitchFamily="18" charset="0"/>
                <a:cs typeface="Times New Roman" panose="02020603050405020304" pitchFamily="18" charset="0"/>
              </a:rPr>
              <a:t>Shortnin</a:t>
            </a:r>
            <a:r>
              <a:rPr lang="en-US" sz="3600" dirty="0">
                <a:latin typeface="Times New Roman" panose="02020603050405020304" pitchFamily="18" charset="0"/>
                <a:cs typeface="Times New Roman" panose="02020603050405020304" pitchFamily="18" charset="0"/>
              </a:rPr>
              <a:t>’ Bread</a:t>
            </a:r>
          </a:p>
        </p:txBody>
      </p:sp>
      <p:pic>
        <p:nvPicPr>
          <p:cNvPr id="4" name="Online Media 3" title="Mississippi John Hurt - Shortnin' Bread">
            <a:hlinkClick r:id="" action="ppaction://media"/>
            <a:extLst>
              <a:ext uri="{FF2B5EF4-FFF2-40B4-BE49-F238E27FC236}">
                <a16:creationId xmlns:a16="http://schemas.microsoft.com/office/drawing/2014/main" id="{06EB5C11-06C2-3CF0-39EF-1EDECF2F0787}"/>
              </a:ext>
            </a:extLst>
          </p:cNvPr>
          <p:cNvPicPr>
            <a:picLocks noGrp="1" noRot="1" noChangeAspect="1"/>
          </p:cNvPicPr>
          <p:nvPr>
            <p:ph idx="1"/>
            <a:videoFile r:link="rId1"/>
          </p:nvPr>
        </p:nvPicPr>
        <p:blipFill>
          <a:blip r:embed="rId5"/>
          <a:stretch>
            <a:fillRect/>
          </a:stretch>
        </p:blipFill>
        <p:spPr>
          <a:xfrm>
            <a:off x="8708269" y="365125"/>
            <a:ext cx="2348522" cy="1761178"/>
          </a:xfrm>
          <a:prstGeom prst="rect">
            <a:avLst/>
          </a:prstGeom>
        </p:spPr>
      </p:pic>
      <p:pic>
        <p:nvPicPr>
          <p:cNvPr id="7" name="Online Media 6" title="Shortnin' Bread - Foggy Mountain Boys">
            <a:hlinkClick r:id="" action="ppaction://media"/>
            <a:extLst>
              <a:ext uri="{FF2B5EF4-FFF2-40B4-BE49-F238E27FC236}">
                <a16:creationId xmlns:a16="http://schemas.microsoft.com/office/drawing/2014/main" id="{77D903F1-A867-3203-D4AD-75D9993E3202}"/>
              </a:ext>
            </a:extLst>
          </p:cNvPr>
          <p:cNvPicPr>
            <a:picLocks noRot="1" noChangeAspect="1"/>
          </p:cNvPicPr>
          <p:nvPr>
            <a:videoFile r:link="rId2"/>
          </p:nvPr>
        </p:nvPicPr>
        <p:blipFill>
          <a:blip r:embed="rId6"/>
          <a:stretch>
            <a:fillRect/>
          </a:stretch>
        </p:blipFill>
        <p:spPr>
          <a:xfrm>
            <a:off x="8708269" y="2699266"/>
            <a:ext cx="2348522" cy="1761392"/>
          </a:xfrm>
          <a:prstGeom prst="rect">
            <a:avLst/>
          </a:prstGeom>
        </p:spPr>
      </p:pic>
      <p:sp>
        <p:nvSpPr>
          <p:cNvPr id="8" name="TextBox 7">
            <a:extLst>
              <a:ext uri="{FF2B5EF4-FFF2-40B4-BE49-F238E27FC236}">
                <a16:creationId xmlns:a16="http://schemas.microsoft.com/office/drawing/2014/main" id="{C803E42D-DDFC-06E3-61DC-ECB12F4D9337}"/>
              </a:ext>
            </a:extLst>
          </p:cNvPr>
          <p:cNvSpPr txBox="1"/>
          <p:nvPr/>
        </p:nvSpPr>
        <p:spPr>
          <a:xfrm>
            <a:off x="3387969" y="2520462"/>
            <a:ext cx="184731" cy="369332"/>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915EFD97-CC74-54D7-9D6F-CF9BA2C3E87F}"/>
              </a:ext>
            </a:extLst>
          </p:cNvPr>
          <p:cNvSpPr txBox="1"/>
          <p:nvPr/>
        </p:nvSpPr>
        <p:spPr>
          <a:xfrm>
            <a:off x="275491" y="1019907"/>
            <a:ext cx="8141678" cy="5498123"/>
          </a:xfrm>
          <a:prstGeom prst="rect">
            <a:avLst/>
          </a:prstGeom>
          <a:noFill/>
        </p:spPr>
        <p:txBody>
          <a:bodyPr wrap="square" numCol="2" rtlCol="0">
            <a:spAutoFit/>
          </a:bodyPr>
          <a:lstStyle/>
          <a:p>
            <a:r>
              <a:rPr lang="en-US" sz="1400" dirty="0">
                <a:latin typeface="Times New Roman" panose="02020603050405020304" pitchFamily="18" charset="0"/>
                <a:cs typeface="Times New Roman" panose="02020603050405020304" pitchFamily="18" charset="0"/>
              </a:rPr>
              <a:t>Put on the skillet, slip on the lid,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Mammy's </a:t>
            </a:r>
            <a:r>
              <a:rPr lang="en-US" sz="1400" dirty="0" err="1">
                <a:latin typeface="Times New Roman" panose="02020603050405020304" pitchFamily="18" charset="0"/>
                <a:cs typeface="Times New Roman" panose="02020603050405020304" pitchFamily="18" charset="0"/>
              </a:rPr>
              <a:t>gonna</a:t>
            </a:r>
            <a:r>
              <a:rPr lang="en-US" sz="1400" dirty="0">
                <a:latin typeface="Times New Roman" panose="02020603050405020304" pitchFamily="18" charset="0"/>
                <a:cs typeface="Times New Roman" panose="02020603050405020304" pitchFamily="18" charset="0"/>
              </a:rPr>
              <a:t> make a little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bread,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That </a:t>
            </a:r>
            <a:r>
              <a:rPr lang="en-US" sz="1400" dirty="0" err="1">
                <a:latin typeface="Times New Roman" panose="02020603050405020304" pitchFamily="18" charset="0"/>
                <a:cs typeface="Times New Roman" panose="02020603050405020304" pitchFamily="18" charset="0"/>
              </a:rPr>
              <a:t>aint</a:t>
            </a:r>
            <a:r>
              <a:rPr lang="en-US" sz="1400" dirty="0">
                <a:latin typeface="Times New Roman" panose="02020603050405020304" pitchFamily="18" charset="0"/>
                <a:cs typeface="Times New Roman" panose="02020603050405020304" pitchFamily="18" charset="0"/>
              </a:rPr>
              <a:t> all she's </a:t>
            </a:r>
            <a:r>
              <a:rPr lang="en-US" sz="1400" dirty="0" err="1">
                <a:latin typeface="Times New Roman" panose="02020603050405020304" pitchFamily="18" charset="0"/>
                <a:cs typeface="Times New Roman" panose="02020603050405020304" pitchFamily="18" charset="0"/>
              </a:rPr>
              <a:t>gonna</a:t>
            </a:r>
            <a:r>
              <a:rPr lang="en-US" sz="1400" dirty="0">
                <a:latin typeface="Times New Roman" panose="02020603050405020304" pitchFamily="18" charset="0"/>
                <a:cs typeface="Times New Roman" panose="02020603050405020304" pitchFamily="18" charset="0"/>
              </a:rPr>
              <a:t> do,</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Mammy's </a:t>
            </a:r>
            <a:r>
              <a:rPr lang="en-US" sz="1400" dirty="0" err="1">
                <a:latin typeface="Times New Roman" panose="02020603050405020304" pitchFamily="18" charset="0"/>
                <a:cs typeface="Times New Roman" panose="02020603050405020304" pitchFamily="18" charset="0"/>
              </a:rPr>
              <a:t>gonna</a:t>
            </a:r>
            <a:r>
              <a:rPr lang="en-US" sz="1400" dirty="0">
                <a:latin typeface="Times New Roman" panose="02020603050405020304" pitchFamily="18" charset="0"/>
                <a:cs typeface="Times New Roman" panose="02020603050405020304" pitchFamily="18" charset="0"/>
              </a:rPr>
              <a:t> make a little coffee too.</a:t>
            </a:r>
            <a:br>
              <a:rPr lang="en-US" sz="1400"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Mamas little baby loves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Mamas little baby loves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bread.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Mamas little baby loves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Mamas little baby loves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bread.</a:t>
            </a:r>
            <a:br>
              <a:rPr lang="en-US" sz="1400"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Three little children lying in bed,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Two were sick and the other almost dead.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Sent for the doctor and the doctor said,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“Give those children some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bread”.</a:t>
            </a:r>
            <a:br>
              <a:rPr lang="en-US" sz="1400"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Mamas little baby loves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Mamas little baby loves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bread.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Mamas little baby loves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Mamas little baby loves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bread.</a:t>
            </a:r>
            <a:br>
              <a:rPr lang="en-US" sz="1400"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When those children sick in bed,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Heard the talk about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bread,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Popped up well to dance and sing,</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Skipped around and cut the pigeon wing.</a:t>
            </a:r>
            <a:br>
              <a:rPr lang="en-US" sz="1400"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Mamas little baby loves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Mamas little baby loves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bread.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Mamas little baby loves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Mamas little baby loves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bread.</a:t>
            </a:r>
            <a:br>
              <a:rPr lang="en-US" sz="1400"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He slipped to the kitchen, he slipped up the lead,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Filled his pockets full of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bread,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He stole the skillet, he stole the lead,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He stole the girl making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bread.</a:t>
            </a:r>
            <a:br>
              <a:rPr lang="en-US" sz="1400"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Mamas little baby loves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Mamas little baby loves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bread.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Mamas little baby loves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Mamas little baby loves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bread.</a:t>
            </a:r>
            <a:br>
              <a:rPr lang="en-US" sz="1400"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Caught him with the skillet, caught him with the lead,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Caught him with the girl making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bread.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Paid six dollars for the skillet, six dollars for the lead,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Spend six months in jail eating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bread.</a:t>
            </a:r>
            <a:br>
              <a:rPr lang="en-US" sz="1400"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Mamas little baby loves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Mamas little baby loves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bread.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Mamas little baby loves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Mamas little baby loves </a:t>
            </a:r>
            <a:r>
              <a:rPr lang="en-US" sz="1400" dirty="0" err="1">
                <a:latin typeface="Times New Roman" panose="02020603050405020304" pitchFamily="18" charset="0"/>
                <a:cs typeface="Times New Roman" panose="02020603050405020304" pitchFamily="18" charset="0"/>
              </a:rPr>
              <a:t>shortnin</a:t>
            </a:r>
            <a:r>
              <a:rPr lang="en-US" sz="1400" dirty="0">
                <a:latin typeface="Times New Roman" panose="02020603050405020304" pitchFamily="18" charset="0"/>
                <a:cs typeface="Times New Roman" panose="02020603050405020304" pitchFamily="18" charset="0"/>
              </a:rPr>
              <a:t>' bread.</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p:txBody>
      </p:sp>
      <p:pic>
        <p:nvPicPr>
          <p:cNvPr id="15" name="Online Media 14" title="Ora Dell Graham - Shortenin' Bread">
            <a:hlinkClick r:id="" action="ppaction://media"/>
            <a:extLst>
              <a:ext uri="{FF2B5EF4-FFF2-40B4-BE49-F238E27FC236}">
                <a16:creationId xmlns:a16="http://schemas.microsoft.com/office/drawing/2014/main" id="{64AD4E46-42ED-8702-8AD5-3BE83AC8BE34}"/>
              </a:ext>
            </a:extLst>
          </p:cNvPr>
          <p:cNvPicPr>
            <a:picLocks noRot="1" noChangeAspect="1"/>
          </p:cNvPicPr>
          <p:nvPr>
            <a:videoFile r:link="rId3"/>
          </p:nvPr>
        </p:nvPicPr>
        <p:blipFill>
          <a:blip r:embed="rId7"/>
          <a:stretch>
            <a:fillRect/>
          </a:stretch>
        </p:blipFill>
        <p:spPr>
          <a:xfrm>
            <a:off x="8708269" y="4818185"/>
            <a:ext cx="2784245" cy="1573102"/>
          </a:xfrm>
          <a:prstGeom prst="rect">
            <a:avLst/>
          </a:prstGeom>
        </p:spPr>
      </p:pic>
    </p:spTree>
    <p:extLst>
      <p:ext uri="{BB962C8B-B14F-4D97-AF65-F5344CB8AC3E}">
        <p14:creationId xmlns:p14="http://schemas.microsoft.com/office/powerpoint/2010/main" val="96373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4"/>
                </p:tgtEl>
              </p:cMediaNode>
            </p:video>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
                                        </p:tgtEl>
                                      </p:cBhvr>
                                    </p:cmd>
                                  </p:childTnLst>
                                </p:cTn>
                              </p:par>
                            </p:childTnLst>
                          </p:cTn>
                        </p:par>
                      </p:childTnLst>
                    </p:cTn>
                  </p:par>
                </p:childTnLst>
              </p:cTn>
              <p:nextCondLst>
                <p:cond evt="onClick" delay="0">
                  <p:tgtEl>
                    <p:spTgt spid="4"/>
                  </p:tgtEl>
                </p:cond>
              </p:nextCondLst>
            </p:seq>
            <p:video>
              <p:cMediaNode vol="80000">
                <p:cTn id="21" fill="hold" display="0">
                  <p:stCondLst>
                    <p:cond delay="indefinite"/>
                  </p:stCondLst>
                </p:cTn>
                <p:tgtEl>
                  <p:spTgt spid="7"/>
                </p:tgtEl>
              </p:cMediaNode>
            </p:vide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7"/>
                                        </p:tgtEl>
                                      </p:cBhvr>
                                    </p:cmd>
                                  </p:childTnLst>
                                </p:cTn>
                              </p:par>
                            </p:childTnLst>
                          </p:cTn>
                        </p:par>
                      </p:childTnLst>
                    </p:cTn>
                  </p:par>
                </p:childTnLst>
              </p:cTn>
              <p:nextCondLst>
                <p:cond evt="onClick" delay="0">
                  <p:tgtEl>
                    <p:spTgt spid="7"/>
                  </p:tgtEl>
                </p:cond>
              </p:nextCondLst>
            </p:seq>
            <p:video>
              <p:cMediaNode vol="80000">
                <p:cTn id="27" fill="hold" display="0">
                  <p:stCondLst>
                    <p:cond delay="indefinite"/>
                  </p:stCondLst>
                </p:cTn>
                <p:tgtEl>
                  <p:spTgt spid="15"/>
                </p:tgtEl>
              </p:cMediaNode>
            </p:video>
            <p:seq concurrent="1" nextAc="seek">
              <p:cTn id="28" restart="whenNotActive" fill="hold" evtFilter="cancelBubble" nodeType="interactiveSeq">
                <p:stCondLst>
                  <p:cond evt="onClick" delay="0">
                    <p:tgtEl>
                      <p:spTgt spid="15"/>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04A9-4D3D-40B6-AF62-C8ED39A31948}"/>
              </a:ext>
            </a:extLst>
          </p:cNvPr>
          <p:cNvSpPr>
            <a:spLocks noGrp="1"/>
          </p:cNvSpPr>
          <p:nvPr>
            <p:ph type="title"/>
          </p:nvPr>
        </p:nvSpPr>
        <p:spPr>
          <a:xfrm>
            <a:off x="838200" y="177556"/>
            <a:ext cx="10515600" cy="725121"/>
          </a:xfrm>
        </p:spPr>
        <p:txBody>
          <a:bodyPr>
            <a:normAutofit/>
          </a:bodyPr>
          <a:lstStyle/>
          <a:p>
            <a:pPr algn="ctr"/>
            <a:r>
              <a:rPr lang="en-US" sz="3600" dirty="0">
                <a:latin typeface="Times New Roman" panose="02020603050405020304" pitchFamily="18" charset="0"/>
                <a:cs typeface="Times New Roman" panose="02020603050405020304" pitchFamily="18" charset="0"/>
              </a:rPr>
              <a:t>The </a:t>
            </a:r>
            <a:r>
              <a:rPr lang="en-US" sz="3600" dirty="0" err="1">
                <a:latin typeface="Times New Roman" panose="02020603050405020304" pitchFamily="18" charset="0"/>
                <a:cs typeface="Times New Roman" panose="02020603050405020304" pitchFamily="18" charset="0"/>
              </a:rPr>
              <a:t>Rattlin</a:t>
            </a:r>
            <a:r>
              <a:rPr lang="en-US" sz="3600" dirty="0">
                <a:latin typeface="Times New Roman" panose="02020603050405020304" pitchFamily="18" charset="0"/>
                <a:cs typeface="Times New Roman" panose="02020603050405020304" pitchFamily="18" charset="0"/>
              </a:rPr>
              <a:t>’ Bog</a:t>
            </a:r>
          </a:p>
        </p:txBody>
      </p:sp>
      <p:pic>
        <p:nvPicPr>
          <p:cNvPr id="4" name="Online Media 3" title="The Rattling Bog (Live)">
            <a:hlinkClick r:id="" action="ppaction://media"/>
            <a:extLst>
              <a:ext uri="{FF2B5EF4-FFF2-40B4-BE49-F238E27FC236}">
                <a16:creationId xmlns:a16="http://schemas.microsoft.com/office/drawing/2014/main" id="{13B4192C-755B-1343-4280-EE244EC71B51}"/>
              </a:ext>
            </a:extLst>
          </p:cNvPr>
          <p:cNvPicPr>
            <a:picLocks noGrp="1" noRot="1" noChangeAspect="1"/>
          </p:cNvPicPr>
          <p:nvPr>
            <p:ph idx="1"/>
            <a:videoFile r:link="rId1"/>
          </p:nvPr>
        </p:nvPicPr>
        <p:blipFill>
          <a:blip r:embed="rId3"/>
          <a:stretch>
            <a:fillRect/>
          </a:stretch>
        </p:blipFill>
        <p:spPr>
          <a:xfrm>
            <a:off x="2663825" y="1289050"/>
            <a:ext cx="6862763" cy="5146675"/>
          </a:xfrm>
          <a:prstGeom prst="rect">
            <a:avLst/>
          </a:prstGeom>
        </p:spPr>
      </p:pic>
    </p:spTree>
    <p:extLst>
      <p:ext uri="{BB962C8B-B14F-4D97-AF65-F5344CB8AC3E}">
        <p14:creationId xmlns:p14="http://schemas.microsoft.com/office/powerpoint/2010/main" val="242864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D370A-3BC0-B1CA-06EA-C51018E21044}"/>
              </a:ext>
            </a:extLst>
          </p:cNvPr>
          <p:cNvSpPr>
            <a:spLocks noGrp="1"/>
          </p:cNvSpPr>
          <p:nvPr>
            <p:ph type="title"/>
          </p:nvPr>
        </p:nvSpPr>
        <p:spPr/>
        <p:txBody>
          <a:bodyPr/>
          <a:lstStyle/>
          <a:p>
            <a:endParaRPr lang="en-US"/>
          </a:p>
        </p:txBody>
      </p:sp>
      <p:pic>
        <p:nvPicPr>
          <p:cNvPr id="4098" name="Picture 2">
            <a:extLst>
              <a:ext uri="{FF2B5EF4-FFF2-40B4-BE49-F238E27FC236}">
                <a16:creationId xmlns:a16="http://schemas.microsoft.com/office/drawing/2014/main" id="{1DF7010E-D4D9-3BED-60F2-812446D794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3607" y="1825625"/>
            <a:ext cx="304478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991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6223-4FFD-5775-B9E6-51FD6654F813}"/>
              </a:ext>
            </a:extLst>
          </p:cNvPr>
          <p:cNvSpPr>
            <a:spLocks noGrp="1"/>
          </p:cNvSpPr>
          <p:nvPr>
            <p:ph type="title"/>
          </p:nvPr>
        </p:nvSpPr>
        <p:spPr>
          <a:xfrm>
            <a:off x="838200" y="18255"/>
            <a:ext cx="10515600"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Way Over Yonder in the Minor Key</a:t>
            </a:r>
            <a:br>
              <a:rPr lang="en-US" sz="36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Woody Guthrie/Billy Bragg 2006</a:t>
            </a:r>
          </a:p>
        </p:txBody>
      </p:sp>
      <p:sp>
        <p:nvSpPr>
          <p:cNvPr id="5" name="Content Placeholder 4">
            <a:extLst>
              <a:ext uri="{FF2B5EF4-FFF2-40B4-BE49-F238E27FC236}">
                <a16:creationId xmlns:a16="http://schemas.microsoft.com/office/drawing/2014/main" id="{ADB68BAA-FB7E-C369-150D-9EF06CE7F47C}"/>
              </a:ext>
            </a:extLst>
          </p:cNvPr>
          <p:cNvSpPr>
            <a:spLocks noGrp="1"/>
          </p:cNvSpPr>
          <p:nvPr>
            <p:ph idx="1"/>
          </p:nvPr>
        </p:nvSpPr>
        <p:spPr>
          <a:xfrm>
            <a:off x="838200" y="1438762"/>
            <a:ext cx="10515600" cy="5243391"/>
          </a:xfrm>
        </p:spPr>
        <p:txBody>
          <a:bodyPr numCol="2">
            <a:normAutofit fontScale="70000" lnSpcReduction="20000"/>
          </a:bodyPr>
          <a:lstStyle/>
          <a:p>
            <a:r>
              <a:rPr lang="en-US" dirty="0">
                <a:latin typeface="Times New Roman" panose="02020603050405020304" pitchFamily="18" charset="0"/>
                <a:cs typeface="Times New Roman" panose="02020603050405020304" pitchFamily="18" charset="0"/>
              </a:rPr>
              <a:t>I lived in a place called Okfuskee</a:t>
            </a:r>
            <a:br>
              <a:rPr lang="en-US" dirty="0"/>
            </a:br>
            <a:r>
              <a:rPr lang="en-US" dirty="0">
                <a:latin typeface="Times New Roman" panose="02020603050405020304" pitchFamily="18" charset="0"/>
                <a:cs typeface="Times New Roman" panose="02020603050405020304" pitchFamily="18" charset="0"/>
              </a:rPr>
              <a:t>And I had a little girl in a holler tree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 said, "Little girl, it's plain to see</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Ain't</a:t>
            </a:r>
            <a:r>
              <a:rPr lang="en-US" dirty="0">
                <a:latin typeface="Times New Roman" panose="02020603050405020304" pitchFamily="18" charset="0"/>
                <a:cs typeface="Times New Roman" panose="02020603050405020304" pitchFamily="18" charset="0"/>
              </a:rPr>
              <a:t> nobody that could sing like me</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Ain't</a:t>
            </a:r>
            <a:r>
              <a:rPr lang="en-US" dirty="0">
                <a:latin typeface="Times New Roman" panose="02020603050405020304" pitchFamily="18" charset="0"/>
                <a:cs typeface="Times New Roman" panose="02020603050405020304" pitchFamily="18" charset="0"/>
              </a:rPr>
              <a:t> nobody that could sing like me"</a:t>
            </a:r>
          </a:p>
          <a:p>
            <a:r>
              <a:rPr lang="en-US" dirty="0">
                <a:latin typeface="Times New Roman" panose="02020603050405020304" pitchFamily="18" charset="0"/>
                <a:cs typeface="Times New Roman" panose="02020603050405020304" pitchFamily="18" charset="0"/>
              </a:rPr>
              <a:t>She said, "It's hard for me to see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How one little boy got so ugly"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Yes, my little girly, that might be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But there </a:t>
            </a:r>
            <a:r>
              <a:rPr lang="en-US" dirty="0" err="1">
                <a:latin typeface="Times New Roman" panose="02020603050405020304" pitchFamily="18" charset="0"/>
                <a:cs typeface="Times New Roman" panose="02020603050405020304" pitchFamily="18" charset="0"/>
              </a:rPr>
              <a:t>ain't</a:t>
            </a:r>
            <a:r>
              <a:rPr lang="en-US" dirty="0">
                <a:latin typeface="Times New Roman" panose="02020603050405020304" pitchFamily="18" charset="0"/>
                <a:cs typeface="Times New Roman" panose="02020603050405020304" pitchFamily="18" charset="0"/>
              </a:rPr>
              <a:t> nobody that could sing like me</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Ain't</a:t>
            </a:r>
            <a:r>
              <a:rPr lang="en-US" dirty="0">
                <a:latin typeface="Times New Roman" panose="02020603050405020304" pitchFamily="18" charset="0"/>
                <a:cs typeface="Times New Roman" panose="02020603050405020304" pitchFamily="18" charset="0"/>
              </a:rPr>
              <a:t> nobody that could sing like me</a:t>
            </a:r>
          </a:p>
          <a:p>
            <a:r>
              <a:rPr lang="en-US" dirty="0">
                <a:latin typeface="Times New Roman" panose="02020603050405020304" pitchFamily="18" charset="0"/>
                <a:cs typeface="Times New Roman" panose="02020603050405020304" pitchFamily="18" charset="0"/>
              </a:rPr>
              <a:t>Chorus: Way over yonder in the minor key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Way over yonder in the minor key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There </a:t>
            </a:r>
            <a:r>
              <a:rPr lang="en-US" dirty="0" err="1">
                <a:latin typeface="Times New Roman" panose="02020603050405020304" pitchFamily="18" charset="0"/>
                <a:cs typeface="Times New Roman" panose="02020603050405020304" pitchFamily="18" charset="0"/>
              </a:rPr>
              <a:t>ain't</a:t>
            </a:r>
            <a:r>
              <a:rPr lang="en-US" dirty="0">
                <a:latin typeface="Times New Roman" panose="02020603050405020304" pitchFamily="18" charset="0"/>
                <a:cs typeface="Times New Roman" panose="02020603050405020304" pitchFamily="18" charset="0"/>
              </a:rPr>
              <a:t> nobody that could sing like me</a:t>
            </a:r>
          </a:p>
          <a:p>
            <a:r>
              <a:rPr lang="en-US" dirty="0">
                <a:latin typeface="Times New Roman" panose="02020603050405020304" pitchFamily="18" charset="0"/>
                <a:cs typeface="Times New Roman" panose="02020603050405020304" pitchFamily="18" charset="0"/>
              </a:rPr>
              <a:t>We walked down by the Buckeye Creek</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To see the frog eat the goggle-eye bee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To hear that west wind whistle to the east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There </a:t>
            </a:r>
            <a:r>
              <a:rPr lang="en-US" dirty="0" err="1">
                <a:latin typeface="Times New Roman" panose="02020603050405020304" pitchFamily="18" charset="0"/>
                <a:cs typeface="Times New Roman" panose="02020603050405020304" pitchFamily="18" charset="0"/>
              </a:rPr>
              <a:t>ain't</a:t>
            </a:r>
            <a:r>
              <a:rPr lang="en-US" dirty="0">
                <a:latin typeface="Times New Roman" panose="02020603050405020304" pitchFamily="18" charset="0"/>
                <a:cs typeface="Times New Roman" panose="02020603050405020304" pitchFamily="18" charset="0"/>
              </a:rPr>
              <a:t> nobody that could sing like me</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Ain't</a:t>
            </a:r>
            <a:r>
              <a:rPr lang="en-US" dirty="0">
                <a:latin typeface="Times New Roman" panose="02020603050405020304" pitchFamily="18" charset="0"/>
                <a:cs typeface="Times New Roman" panose="02020603050405020304" pitchFamily="18" charset="0"/>
              </a:rPr>
              <a:t> nobody that could sing like me</a:t>
            </a:r>
          </a:p>
          <a:p>
            <a:r>
              <a:rPr lang="en-US" dirty="0">
                <a:latin typeface="Times New Roman" panose="02020603050405020304" pitchFamily="18" charset="0"/>
                <a:cs typeface="Times New Roman" panose="02020603050405020304" pitchFamily="18" charset="0"/>
              </a:rPr>
              <a:t>Oh, my little girly, will you let me see?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Way over yonder where the wind blows free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Nobody can see in our holler tree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there </a:t>
            </a:r>
            <a:r>
              <a:rPr lang="en-US" dirty="0" err="1">
                <a:latin typeface="Times New Roman" panose="02020603050405020304" pitchFamily="18" charset="0"/>
                <a:cs typeface="Times New Roman" panose="02020603050405020304" pitchFamily="18" charset="0"/>
              </a:rPr>
              <a:t>ain't</a:t>
            </a:r>
            <a:r>
              <a:rPr lang="en-US" dirty="0">
                <a:latin typeface="Times New Roman" panose="02020603050405020304" pitchFamily="18" charset="0"/>
                <a:cs typeface="Times New Roman" panose="02020603050405020304" pitchFamily="18" charset="0"/>
              </a:rPr>
              <a:t> nobody that could sing like me</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Ain't</a:t>
            </a:r>
            <a:r>
              <a:rPr lang="en-US" dirty="0">
                <a:latin typeface="Times New Roman" panose="02020603050405020304" pitchFamily="18" charset="0"/>
                <a:cs typeface="Times New Roman" panose="02020603050405020304" pitchFamily="18" charset="0"/>
              </a:rPr>
              <a:t> nobody that could sing like me</a:t>
            </a:r>
          </a:p>
          <a:p>
            <a:r>
              <a:rPr lang="en-US" dirty="0">
                <a:latin typeface="Times New Roman" panose="02020603050405020304" pitchFamily="18" charset="0"/>
                <a:cs typeface="Times New Roman" panose="02020603050405020304" pitchFamily="18" charset="0"/>
              </a:rPr>
              <a:t>Chorus</a:t>
            </a:r>
          </a:p>
          <a:p>
            <a:r>
              <a:rPr lang="en-US" dirty="0">
                <a:latin typeface="Times New Roman" panose="02020603050405020304" pitchFamily="18" charset="0"/>
                <a:cs typeface="Times New Roman" panose="02020603050405020304" pitchFamily="18" charset="0"/>
              </a:rPr>
              <a:t>Her mama cut a switch from a cherry tree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laid it on to she and me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It stung lots worse than a hive of bees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But there </a:t>
            </a:r>
            <a:r>
              <a:rPr lang="en-US" dirty="0" err="1">
                <a:latin typeface="Times New Roman" panose="02020603050405020304" pitchFamily="18" charset="0"/>
                <a:cs typeface="Times New Roman" panose="02020603050405020304" pitchFamily="18" charset="0"/>
              </a:rPr>
              <a:t>ain't</a:t>
            </a:r>
            <a:r>
              <a:rPr lang="en-US" dirty="0">
                <a:latin typeface="Times New Roman" panose="02020603050405020304" pitchFamily="18" charset="0"/>
                <a:cs typeface="Times New Roman" panose="02020603050405020304" pitchFamily="18" charset="0"/>
              </a:rPr>
              <a:t> nobody that could sing like me</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Ain't</a:t>
            </a:r>
            <a:r>
              <a:rPr lang="en-US" dirty="0">
                <a:latin typeface="Times New Roman" panose="02020603050405020304" pitchFamily="18" charset="0"/>
                <a:cs typeface="Times New Roman" panose="02020603050405020304" pitchFamily="18" charset="0"/>
              </a:rPr>
              <a:t> nobody that could sing like me</a:t>
            </a:r>
          </a:p>
          <a:p>
            <a:r>
              <a:rPr lang="en-US" dirty="0">
                <a:latin typeface="Times New Roman" panose="02020603050405020304" pitchFamily="18" charset="0"/>
                <a:cs typeface="Times New Roman" panose="02020603050405020304" pitchFamily="18" charset="0"/>
              </a:rPr>
              <a:t>Now I've walked a long, long ways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 still look back to my Tanglewood days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I've led lots of girls since then to stray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Saying </a:t>
            </a:r>
            <a:r>
              <a:rPr lang="en-US" dirty="0" err="1">
                <a:latin typeface="Times New Roman" panose="02020603050405020304" pitchFamily="18" charset="0"/>
                <a:cs typeface="Times New Roman" panose="02020603050405020304" pitchFamily="18" charset="0"/>
              </a:rPr>
              <a:t>ain't</a:t>
            </a:r>
            <a:r>
              <a:rPr lang="en-US" dirty="0">
                <a:latin typeface="Times New Roman" panose="02020603050405020304" pitchFamily="18" charset="0"/>
                <a:cs typeface="Times New Roman" panose="02020603050405020304" pitchFamily="18" charset="0"/>
              </a:rPr>
              <a:t> nobody that could sing like me</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Ain't</a:t>
            </a:r>
            <a:r>
              <a:rPr lang="en-US" dirty="0">
                <a:latin typeface="Times New Roman" panose="02020603050405020304" pitchFamily="18" charset="0"/>
                <a:cs typeface="Times New Roman" panose="02020603050405020304" pitchFamily="18" charset="0"/>
              </a:rPr>
              <a:t> nobody that could sing like me</a:t>
            </a:r>
            <a:endParaRPr lang="en-US" dirty="0"/>
          </a:p>
          <a:p>
            <a:r>
              <a:rPr lang="en-US" dirty="0">
                <a:latin typeface="Times New Roman" panose="02020603050405020304" pitchFamily="18" charset="0"/>
                <a:cs typeface="Times New Roman" panose="02020603050405020304" pitchFamily="18" charset="0"/>
              </a:rPr>
              <a:t>Chorus</a:t>
            </a: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6" name="Online Media 5" title="Way Over Yonder In The Minor Key">
            <a:hlinkClick r:id="" action="ppaction://media"/>
            <a:extLst>
              <a:ext uri="{FF2B5EF4-FFF2-40B4-BE49-F238E27FC236}">
                <a16:creationId xmlns:a16="http://schemas.microsoft.com/office/drawing/2014/main" id="{3A223301-5507-D912-C160-283E6CBB718F}"/>
              </a:ext>
            </a:extLst>
          </p:cNvPr>
          <p:cNvPicPr>
            <a:picLocks noRot="1" noChangeAspect="1"/>
          </p:cNvPicPr>
          <p:nvPr>
            <a:videoFile r:link="rId1"/>
          </p:nvPr>
        </p:nvPicPr>
        <p:blipFill>
          <a:blip r:embed="rId3"/>
          <a:stretch>
            <a:fillRect/>
          </a:stretch>
        </p:blipFill>
        <p:spPr>
          <a:xfrm>
            <a:off x="8570976" y="4795911"/>
            <a:ext cx="2328672" cy="1746504"/>
          </a:xfrm>
          <a:prstGeom prst="rect">
            <a:avLst/>
          </a:prstGeom>
        </p:spPr>
      </p:pic>
    </p:spTree>
    <p:extLst>
      <p:ext uri="{BB962C8B-B14F-4D97-AF65-F5344CB8AC3E}">
        <p14:creationId xmlns:p14="http://schemas.microsoft.com/office/powerpoint/2010/main" val="20058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C7A6-2D95-70A6-B0B0-A2496429C621}"/>
              </a:ext>
            </a:extLst>
          </p:cNvPr>
          <p:cNvSpPr>
            <a:spLocks noGrp="1"/>
          </p:cNvSpPr>
          <p:nvPr>
            <p:ph type="title"/>
          </p:nvPr>
        </p:nvSpPr>
        <p:spPr>
          <a:xfrm>
            <a:off x="838200" y="260095"/>
            <a:ext cx="10515600" cy="841883"/>
          </a:xfrm>
        </p:spPr>
        <p:txBody>
          <a:bodyPr>
            <a:normAutofit/>
          </a:bodyPr>
          <a:lstStyle/>
          <a:p>
            <a:pPr algn="ctr"/>
            <a:r>
              <a:rPr lang="en-US" sz="3600" dirty="0">
                <a:latin typeface="Times New Roman" panose="02020603050405020304" pitchFamily="18" charset="0"/>
                <a:cs typeface="Times New Roman" panose="02020603050405020304" pitchFamily="18" charset="0"/>
              </a:rPr>
              <a:t>Three Blind Mice</a:t>
            </a:r>
          </a:p>
        </p:txBody>
      </p:sp>
      <p:sp>
        <p:nvSpPr>
          <p:cNvPr id="4" name="Content Placeholder 3">
            <a:extLst>
              <a:ext uri="{FF2B5EF4-FFF2-40B4-BE49-F238E27FC236}">
                <a16:creationId xmlns:a16="http://schemas.microsoft.com/office/drawing/2014/main" id="{4DFA7441-96FA-3D4F-1360-2D8ED79D8724}"/>
              </a:ext>
            </a:extLst>
          </p:cNvPr>
          <p:cNvSpPr>
            <a:spLocks noGrp="1"/>
          </p:cNvSpPr>
          <p:nvPr>
            <p:ph sz="half" idx="1"/>
          </p:nvPr>
        </p:nvSpPr>
        <p:spPr>
          <a:xfrm>
            <a:off x="838200" y="1301262"/>
            <a:ext cx="5181600" cy="4875701"/>
          </a:xfrm>
        </p:spPr>
        <p:txBody>
          <a:bodyPr>
            <a:normAutofit fontScale="92500"/>
          </a:bodyPr>
          <a:lstStyle/>
          <a:p>
            <a:r>
              <a:rPr lang="en-US" sz="2400" dirty="0">
                <a:latin typeface="Times New Roman" panose="02020603050405020304" pitchFamily="18" charset="0"/>
                <a:cs typeface="Times New Roman" panose="02020603050405020304" pitchFamily="18" charset="0"/>
              </a:rPr>
              <a:t>1609: Original version published by Thomas Ravenscroft, collected in London.</a:t>
            </a:r>
          </a:p>
          <a:p>
            <a:r>
              <a:rPr lang="en-US" sz="2400" i="1" dirty="0">
                <a:latin typeface="Times New Roman" panose="02020603050405020304" pitchFamily="18" charset="0"/>
                <a:cs typeface="Times New Roman" panose="02020603050405020304" pitchFamily="18" charset="0"/>
              </a:rPr>
              <a:t>Three </a:t>
            </a:r>
            <a:r>
              <a:rPr lang="en-US" sz="2400" i="1" dirty="0" err="1">
                <a:latin typeface="Times New Roman" panose="02020603050405020304" pitchFamily="18" charset="0"/>
                <a:cs typeface="Times New Roman" panose="02020603050405020304" pitchFamily="18" charset="0"/>
              </a:rPr>
              <a:t>Blinde</a:t>
            </a:r>
            <a:r>
              <a:rPr lang="en-US" sz="2400" i="1" dirty="0">
                <a:latin typeface="Times New Roman" panose="02020603050405020304" pitchFamily="18" charset="0"/>
                <a:cs typeface="Times New Roman" panose="02020603050405020304" pitchFamily="18" charset="0"/>
              </a:rPr>
              <a:t> Mice, Three Blind Mice, Dame Iulian, Dame Iulian, the Miller and his merry old Wife, she </a:t>
            </a:r>
            <a:r>
              <a:rPr lang="en-US" sz="2400" i="1" dirty="0" err="1">
                <a:latin typeface="Times New Roman" panose="02020603050405020304" pitchFamily="18" charset="0"/>
                <a:cs typeface="Times New Roman" panose="02020603050405020304" pitchFamily="18" charset="0"/>
              </a:rPr>
              <a:t>scrapte</a:t>
            </a:r>
            <a:r>
              <a:rPr lang="en-US" sz="2400" i="1" dirty="0">
                <a:latin typeface="Times New Roman" panose="02020603050405020304" pitchFamily="18" charset="0"/>
                <a:cs typeface="Times New Roman" panose="02020603050405020304" pitchFamily="18" charset="0"/>
              </a:rPr>
              <a:t> her tripe </a:t>
            </a:r>
            <a:r>
              <a:rPr lang="en-US" sz="2400" i="1" dirty="0" err="1">
                <a:latin typeface="Times New Roman" panose="02020603050405020304" pitchFamily="18" charset="0"/>
                <a:cs typeface="Times New Roman" panose="02020603050405020304" pitchFamily="18" charset="0"/>
              </a:rPr>
              <a:t>licke</a:t>
            </a:r>
            <a:r>
              <a:rPr lang="en-US" sz="2400" i="1" dirty="0">
                <a:latin typeface="Times New Roman" panose="02020603050405020304" pitchFamily="18" charset="0"/>
                <a:cs typeface="Times New Roman" panose="02020603050405020304" pitchFamily="18" charset="0"/>
              </a:rPr>
              <a:t> thou the knife.</a:t>
            </a:r>
          </a:p>
          <a:p>
            <a:r>
              <a:rPr lang="en-US" sz="2400" dirty="0">
                <a:latin typeface="Times New Roman" panose="02020603050405020304" pitchFamily="18" charset="0"/>
                <a:cs typeface="Times New Roman" panose="02020603050405020304" pitchFamily="18" charset="0"/>
              </a:rPr>
              <a:t>Thought, perhaps, to have reference the execution of three Protestant bishops by the Catholic Queen Mary I (Bloody Mary).</a:t>
            </a:r>
          </a:p>
          <a:p>
            <a:r>
              <a:rPr lang="en-US" sz="2400" dirty="0">
                <a:latin typeface="Times New Roman" panose="02020603050405020304" pitchFamily="18" charset="0"/>
                <a:cs typeface="Times New Roman" panose="02020603050405020304" pitchFamily="18" charset="0"/>
              </a:rPr>
              <a:t>1842: Popularized in J.O. Hartwell’s </a:t>
            </a:r>
            <a:r>
              <a:rPr lang="en-US" sz="2400" i="1" dirty="0">
                <a:latin typeface="Times New Roman" panose="02020603050405020304" pitchFamily="18" charset="0"/>
                <a:cs typeface="Times New Roman" panose="02020603050405020304" pitchFamily="18" charset="0"/>
              </a:rPr>
              <a:t>The Nursery Rhymes of England .</a:t>
            </a:r>
            <a:endParaRPr lang="en-US" sz="24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4B374277-F36F-A909-A26C-07508AE06516}"/>
              </a:ext>
            </a:extLst>
          </p:cNvPr>
          <p:cNvSpPr>
            <a:spLocks noGrp="1"/>
          </p:cNvSpPr>
          <p:nvPr>
            <p:ph sz="half" idx="2"/>
          </p:nvPr>
        </p:nvSpPr>
        <p:spPr>
          <a:xfrm>
            <a:off x="6758354" y="1414219"/>
            <a:ext cx="5181600" cy="4351338"/>
          </a:xfrm>
        </p:spPr>
        <p:txBody>
          <a:bodyPr>
            <a:normAutofit fontScale="92500"/>
          </a:bodyPr>
          <a:lstStyle/>
          <a:p>
            <a:pPr marL="0" indent="0" fontAlgn="base">
              <a:buNone/>
            </a:pPr>
            <a:r>
              <a:rPr lang="en-US" dirty="0">
                <a:latin typeface="Times New Roman" panose="02020603050405020304" pitchFamily="18" charset="0"/>
                <a:cs typeface="Times New Roman" panose="02020603050405020304" pitchFamily="18" charset="0"/>
              </a:rPr>
              <a:t>Three blind mice. Three blind mice.</a:t>
            </a:r>
          </a:p>
          <a:p>
            <a:pPr marL="0" indent="0" fontAlgn="base">
              <a:buNone/>
            </a:pPr>
            <a:r>
              <a:rPr lang="en-US" dirty="0">
                <a:latin typeface="Times New Roman" panose="02020603050405020304" pitchFamily="18" charset="0"/>
                <a:cs typeface="Times New Roman" panose="02020603050405020304" pitchFamily="18" charset="0"/>
              </a:rPr>
              <a:t>See how they run. See how they run.</a:t>
            </a:r>
          </a:p>
          <a:p>
            <a:pPr marL="0" indent="0" fontAlgn="base">
              <a:buNone/>
            </a:pPr>
            <a:r>
              <a:rPr lang="en-US" dirty="0">
                <a:latin typeface="Times New Roman" panose="02020603050405020304" pitchFamily="18" charset="0"/>
                <a:cs typeface="Times New Roman" panose="02020603050405020304" pitchFamily="18" charset="0"/>
              </a:rPr>
              <a:t>They all ran after the farmer’s wife,</a:t>
            </a:r>
          </a:p>
          <a:p>
            <a:pPr marL="0" indent="0" fontAlgn="base">
              <a:buNone/>
            </a:pPr>
            <a:r>
              <a:rPr lang="en-US" dirty="0">
                <a:latin typeface="Times New Roman" panose="02020603050405020304" pitchFamily="18" charset="0"/>
                <a:cs typeface="Times New Roman" panose="02020603050405020304" pitchFamily="18" charset="0"/>
              </a:rPr>
              <a:t>Who cut off their tails with a carving knife,</a:t>
            </a:r>
          </a:p>
          <a:p>
            <a:pPr marL="0" indent="0" fontAlgn="base">
              <a:buNone/>
            </a:pPr>
            <a:r>
              <a:rPr lang="en-US" dirty="0">
                <a:latin typeface="Times New Roman" panose="02020603050405020304" pitchFamily="18" charset="0"/>
                <a:cs typeface="Times New Roman" panose="02020603050405020304" pitchFamily="18" charset="0"/>
              </a:rPr>
              <a:t>Did you ever see such a sight in your life,</a:t>
            </a:r>
          </a:p>
          <a:p>
            <a:pPr marL="0" indent="0" fontAlgn="base">
              <a:buNone/>
            </a:pPr>
            <a:r>
              <a:rPr lang="en-US" dirty="0">
                <a:latin typeface="Times New Roman" panose="02020603050405020304" pitchFamily="18" charset="0"/>
                <a:cs typeface="Times New Roman" panose="02020603050405020304" pitchFamily="18" charset="0"/>
              </a:rPr>
              <a:t>As three blind mice?</a:t>
            </a:r>
          </a:p>
          <a:p>
            <a:endParaRPr lang="en-US" dirty="0"/>
          </a:p>
        </p:txBody>
      </p:sp>
    </p:spTree>
    <p:extLst>
      <p:ext uri="{BB962C8B-B14F-4D97-AF65-F5344CB8AC3E}">
        <p14:creationId xmlns:p14="http://schemas.microsoft.com/office/powerpoint/2010/main" val="429474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F7519-F3A7-3B2F-83AB-AC51AD93D810}"/>
              </a:ext>
            </a:extLst>
          </p:cNvPr>
          <p:cNvSpPr>
            <a:spLocks noGrp="1"/>
          </p:cNvSpPr>
          <p:nvPr>
            <p:ph type="title"/>
          </p:nvPr>
        </p:nvSpPr>
        <p:spPr>
          <a:xfrm>
            <a:off x="480646" y="110099"/>
            <a:ext cx="3726936" cy="725121"/>
          </a:xfrm>
        </p:spPr>
        <p:txBody>
          <a:bodyPr>
            <a:normAutofit/>
          </a:bodyPr>
          <a:lstStyle/>
          <a:p>
            <a:r>
              <a:rPr lang="en-US" sz="3600" dirty="0">
                <a:latin typeface="Times New Roman" panose="02020603050405020304" pitchFamily="18" charset="0"/>
                <a:cs typeface="Times New Roman" panose="02020603050405020304" pitchFamily="18" charset="0"/>
              </a:rPr>
              <a:t>Songs for Children</a:t>
            </a:r>
          </a:p>
        </p:txBody>
      </p:sp>
      <p:pic>
        <p:nvPicPr>
          <p:cNvPr id="7" name="Content Placeholder 6">
            <a:extLst>
              <a:ext uri="{FF2B5EF4-FFF2-40B4-BE49-F238E27FC236}">
                <a16:creationId xmlns:a16="http://schemas.microsoft.com/office/drawing/2014/main" id="{C4767B1D-CECD-C7F7-5A6C-E85EBCC581C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8024" t="8125" r="9834" b="8585"/>
          <a:stretch>
            <a:fillRect/>
          </a:stretch>
        </p:blipFill>
        <p:spPr>
          <a:xfrm>
            <a:off x="5632886" y="471475"/>
            <a:ext cx="5756031" cy="5389394"/>
          </a:xfrm>
        </p:spPr>
      </p:pic>
      <p:sp>
        <p:nvSpPr>
          <p:cNvPr id="8" name="TextBox 7">
            <a:extLst>
              <a:ext uri="{FF2B5EF4-FFF2-40B4-BE49-F238E27FC236}">
                <a16:creationId xmlns:a16="http://schemas.microsoft.com/office/drawing/2014/main" id="{AC6D27E9-69D1-18D5-7415-AE62987C2607}"/>
              </a:ext>
            </a:extLst>
          </p:cNvPr>
          <p:cNvSpPr txBox="1"/>
          <p:nvPr/>
        </p:nvSpPr>
        <p:spPr>
          <a:xfrm>
            <a:off x="6998677" y="6017193"/>
            <a:ext cx="358303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From: John Lomax, </a:t>
            </a:r>
            <a:r>
              <a:rPr lang="en-US" i="1" dirty="0">
                <a:latin typeface="Times New Roman" panose="02020603050405020304" pitchFamily="18" charset="0"/>
                <a:cs typeface="Times New Roman" panose="02020603050405020304" pitchFamily="18" charset="0"/>
              </a:rPr>
              <a:t>Folk Songs USA</a:t>
            </a:r>
            <a:endParaRPr lang="en-US" dirty="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E05312DA-5922-570A-08A5-D24CB83EA2A4}"/>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9148" t="2531" r="15812" b="8675"/>
          <a:stretch>
            <a:fillRect/>
          </a:stretch>
        </p:blipFill>
        <p:spPr bwMode="auto">
          <a:xfrm>
            <a:off x="902677" y="1336871"/>
            <a:ext cx="2801815" cy="21651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FF3574F-5428-0AA3-4774-B9C4DF278176}"/>
              </a:ext>
            </a:extLst>
          </p:cNvPr>
          <p:cNvSpPr txBox="1"/>
          <p:nvPr/>
        </p:nvSpPr>
        <p:spPr>
          <a:xfrm>
            <a:off x="902677" y="3562176"/>
            <a:ext cx="6096000" cy="230832"/>
          </a:xfrm>
          <a:prstGeom prst="rect">
            <a:avLst/>
          </a:prstGeom>
          <a:noFill/>
        </p:spPr>
        <p:txBody>
          <a:bodyPr wrap="square">
            <a:spAutoFit/>
          </a:bodyPr>
          <a:lstStyle/>
          <a:p>
            <a:r>
              <a:rPr lang="en-US" sz="900" dirty="0"/>
              <a:t>https://www.loc.gov/resource/cph.3c08099/</a:t>
            </a:r>
          </a:p>
        </p:txBody>
      </p:sp>
      <p:sp>
        <p:nvSpPr>
          <p:cNvPr id="11" name="TextBox 10">
            <a:extLst>
              <a:ext uri="{FF2B5EF4-FFF2-40B4-BE49-F238E27FC236}">
                <a16:creationId xmlns:a16="http://schemas.microsoft.com/office/drawing/2014/main" id="{8ACD4D65-A93E-CFCC-6BEC-3B7F01B9B327}"/>
              </a:ext>
            </a:extLst>
          </p:cNvPr>
          <p:cNvSpPr txBox="1"/>
          <p:nvPr/>
        </p:nvSpPr>
        <p:spPr>
          <a:xfrm>
            <a:off x="515546" y="967539"/>
            <a:ext cx="376898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Arthur Rothstein 1935  North Carolina</a:t>
            </a:r>
          </a:p>
        </p:txBody>
      </p:sp>
      <p:pic>
        <p:nvPicPr>
          <p:cNvPr id="2052" name="Picture 4">
            <a:extLst>
              <a:ext uri="{FF2B5EF4-FFF2-40B4-BE49-F238E27FC236}">
                <a16:creationId xmlns:a16="http://schemas.microsoft.com/office/drawing/2014/main" id="{98C3C0E0-DE46-A272-26BA-57B2C89307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551" b="11551"/>
          <a:stretch>
            <a:fillRect/>
          </a:stretch>
        </p:blipFill>
        <p:spPr bwMode="auto">
          <a:xfrm>
            <a:off x="838200" y="4346587"/>
            <a:ext cx="3048000" cy="188240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3B77F02-AB12-786A-D479-E91BE6C9968F}"/>
              </a:ext>
            </a:extLst>
          </p:cNvPr>
          <p:cNvSpPr txBox="1"/>
          <p:nvPr/>
        </p:nvSpPr>
        <p:spPr>
          <a:xfrm>
            <a:off x="803083" y="3928793"/>
            <a:ext cx="308206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Walker Evans  1936  Alabama</a:t>
            </a:r>
          </a:p>
        </p:txBody>
      </p:sp>
      <p:sp>
        <p:nvSpPr>
          <p:cNvPr id="14" name="TextBox 13">
            <a:extLst>
              <a:ext uri="{FF2B5EF4-FFF2-40B4-BE49-F238E27FC236}">
                <a16:creationId xmlns:a16="http://schemas.microsoft.com/office/drawing/2014/main" id="{BA3A4DD9-9FF1-5B50-858A-4FFCB716BCAF}"/>
              </a:ext>
            </a:extLst>
          </p:cNvPr>
          <p:cNvSpPr txBox="1"/>
          <p:nvPr/>
        </p:nvSpPr>
        <p:spPr>
          <a:xfrm>
            <a:off x="902677" y="6220840"/>
            <a:ext cx="2982468" cy="507831"/>
          </a:xfrm>
          <a:prstGeom prst="rect">
            <a:avLst/>
          </a:prstGeom>
          <a:noFill/>
        </p:spPr>
        <p:txBody>
          <a:bodyPr wrap="square">
            <a:spAutoFit/>
          </a:bodyPr>
          <a:lstStyle/>
          <a:p>
            <a:r>
              <a:rPr lang="en-US" sz="900" dirty="0"/>
              <a:t>https://commons.wikimedia.org/wiki/File:Frank_Tengle,_an_Alabama_sharecropper,_and_family_singing_hymns.jpg</a:t>
            </a:r>
          </a:p>
        </p:txBody>
      </p:sp>
    </p:spTree>
    <p:extLst>
      <p:ext uri="{BB962C8B-B14F-4D97-AF65-F5344CB8AC3E}">
        <p14:creationId xmlns:p14="http://schemas.microsoft.com/office/powerpoint/2010/main" val="3394440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4C8C9-8C77-2138-F071-3D46B31B6622}"/>
              </a:ext>
            </a:extLst>
          </p:cNvPr>
          <p:cNvSpPr>
            <a:spLocks noGrp="1"/>
          </p:cNvSpPr>
          <p:nvPr>
            <p:ph type="title"/>
          </p:nvPr>
        </p:nvSpPr>
        <p:spPr>
          <a:xfrm>
            <a:off x="838200" y="236415"/>
            <a:ext cx="10515600" cy="889244"/>
          </a:xfrm>
        </p:spPr>
        <p:txBody>
          <a:bodyPr>
            <a:normAutofit/>
          </a:bodyPr>
          <a:lstStyle/>
          <a:p>
            <a:pPr algn="ctr"/>
            <a:r>
              <a:rPr lang="en-US" sz="3600" dirty="0">
                <a:latin typeface="Times New Roman" panose="02020603050405020304" pitchFamily="18" charset="0"/>
                <a:cs typeface="Times New Roman" panose="02020603050405020304" pitchFamily="18" charset="0"/>
              </a:rPr>
              <a:t>Jean Ritchie: The Singing Family of the Cumberlands</a:t>
            </a:r>
          </a:p>
        </p:txBody>
      </p:sp>
      <p:pic>
        <p:nvPicPr>
          <p:cNvPr id="9" name="Online Media 8" title="What Will I Do With the Baby-O Jean Ritchie Doc Watson">
            <a:hlinkClick r:id="" action="ppaction://media"/>
            <a:extLst>
              <a:ext uri="{FF2B5EF4-FFF2-40B4-BE49-F238E27FC236}">
                <a16:creationId xmlns:a16="http://schemas.microsoft.com/office/drawing/2014/main" id="{110CD92F-EEF8-BE74-C77A-47E0E861F87C}"/>
              </a:ext>
            </a:extLst>
          </p:cNvPr>
          <p:cNvPicPr>
            <a:picLocks noGrp="1" noRot="1" noChangeAspect="1"/>
          </p:cNvPicPr>
          <p:nvPr>
            <p:ph sz="half" idx="2"/>
            <a:videoFile r:link="rId1"/>
          </p:nvPr>
        </p:nvPicPr>
        <p:blipFill>
          <a:blip r:embed="rId3"/>
          <a:stretch>
            <a:fillRect/>
          </a:stretch>
        </p:blipFill>
        <p:spPr>
          <a:xfrm>
            <a:off x="6265987" y="1485900"/>
            <a:ext cx="5181600" cy="3886200"/>
          </a:xfrm>
          <a:prstGeom prst="rect">
            <a:avLst/>
          </a:prstGeom>
        </p:spPr>
      </p:pic>
      <p:sp>
        <p:nvSpPr>
          <p:cNvPr id="8" name="Content Placeholder 7">
            <a:extLst>
              <a:ext uri="{FF2B5EF4-FFF2-40B4-BE49-F238E27FC236}">
                <a16:creationId xmlns:a16="http://schemas.microsoft.com/office/drawing/2014/main" id="{C008B529-CFD3-0DE6-02C9-965350FD504D}"/>
              </a:ext>
            </a:extLst>
          </p:cNvPr>
          <p:cNvSpPr>
            <a:spLocks noGrp="1"/>
          </p:cNvSpPr>
          <p:nvPr>
            <p:ph sz="half" idx="1"/>
          </p:nvPr>
        </p:nvSpPr>
        <p:spPr>
          <a:xfrm>
            <a:off x="744415" y="1348398"/>
            <a:ext cx="5181600" cy="5051304"/>
          </a:xfrm>
        </p:spPr>
        <p:txBody>
          <a:bodyPr>
            <a:normAutofit/>
          </a:bodyPr>
          <a:lstStyle/>
          <a:p>
            <a:pPr marL="0" indent="0">
              <a:buNone/>
            </a:pPr>
            <a:r>
              <a:rPr lang="en-US" sz="2400" i="1" dirty="0">
                <a:latin typeface="Times New Roman" panose="02020603050405020304" pitchFamily="18" charset="0"/>
                <a:cs typeface="Times New Roman" panose="02020603050405020304" pitchFamily="18" charset="0"/>
              </a:rPr>
              <a:t>     Dad and the girls and boys would come in hot and dusty from the fields around 4 o’clock, and we’d all head for the cool willow-hung river that ran around the foot of the mountain in front of our house. Mom and one or two of the girls would get supper and we’d eat, and then I’d begin the work of getting everybody out on the porch. I remember I would always be so afraid that the family would decide </a:t>
            </a:r>
            <a:r>
              <a:rPr lang="en-US" sz="2400" b="1" i="1" dirty="0">
                <a:latin typeface="Times New Roman" panose="02020603050405020304" pitchFamily="18" charset="0"/>
                <a:cs typeface="Times New Roman" panose="02020603050405020304" pitchFamily="18" charset="0"/>
              </a:rPr>
              <a:t>not </a:t>
            </a:r>
            <a:r>
              <a:rPr lang="en-US" sz="2400" i="1" dirty="0">
                <a:latin typeface="Times New Roman" panose="02020603050405020304" pitchFamily="18" charset="0"/>
                <a:cs typeface="Times New Roman" panose="02020603050405020304" pitchFamily="18" charset="0"/>
              </a:rPr>
              <a:t>to sing tonight…</a:t>
            </a:r>
          </a:p>
        </p:txBody>
      </p:sp>
    </p:spTree>
    <p:extLst>
      <p:ext uri="{BB962C8B-B14F-4D97-AF65-F5344CB8AC3E}">
        <p14:creationId xmlns:p14="http://schemas.microsoft.com/office/powerpoint/2010/main" val="258219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89EA5-BC8C-1400-CC6B-A71B808E40E0}"/>
              </a:ext>
            </a:extLst>
          </p:cNvPr>
          <p:cNvSpPr>
            <a:spLocks noGrp="1"/>
          </p:cNvSpPr>
          <p:nvPr>
            <p:ph type="title"/>
          </p:nvPr>
        </p:nvSpPr>
        <p:spPr>
          <a:xfrm>
            <a:off x="838200" y="142387"/>
            <a:ext cx="10515600" cy="689951"/>
          </a:xfrm>
        </p:spPr>
        <p:txBody>
          <a:bodyPr>
            <a:normAutofit/>
          </a:bodyPr>
          <a:lstStyle/>
          <a:p>
            <a:pPr algn="ctr"/>
            <a:r>
              <a:rPr lang="en-US" sz="3200" dirty="0">
                <a:latin typeface="Times New Roman" panose="02020603050405020304" pitchFamily="18" charset="0"/>
                <a:cs typeface="Times New Roman" panose="02020603050405020304" pitchFamily="18" charset="0"/>
              </a:rPr>
              <a:t>What’ll I Do With the Baby-O</a:t>
            </a:r>
          </a:p>
        </p:txBody>
      </p:sp>
      <p:sp>
        <p:nvSpPr>
          <p:cNvPr id="5" name="Content Placeholder 4">
            <a:extLst>
              <a:ext uri="{FF2B5EF4-FFF2-40B4-BE49-F238E27FC236}">
                <a16:creationId xmlns:a16="http://schemas.microsoft.com/office/drawing/2014/main" id="{076ED8FF-2B68-D671-9889-6B7E6161F54C}"/>
              </a:ext>
            </a:extLst>
          </p:cNvPr>
          <p:cNvSpPr>
            <a:spLocks noGrp="1"/>
          </p:cNvSpPr>
          <p:nvPr>
            <p:ph idx="1"/>
          </p:nvPr>
        </p:nvSpPr>
        <p:spPr>
          <a:xfrm>
            <a:off x="199291" y="1195754"/>
            <a:ext cx="11699631" cy="5519859"/>
          </a:xfrm>
        </p:spPr>
        <p:txBody>
          <a:bodyPr numCol="3">
            <a:normAutofit fontScale="62500" lnSpcReduction="20000"/>
          </a:bodyPr>
          <a:lstStyle/>
          <a:p>
            <a:pPr marL="0" indent="0">
              <a:buNone/>
            </a:pPr>
            <a:r>
              <a:rPr lang="en-US" dirty="0">
                <a:latin typeface="Times New Roman" panose="02020603050405020304" pitchFamily="18" charset="0"/>
                <a:cs typeface="Times New Roman" panose="02020603050405020304" pitchFamily="18" charset="0"/>
              </a:rPr>
              <a:t>The wind blows high, the wind blows low</a:t>
            </a:r>
          </a:p>
          <a:p>
            <a:pPr marL="0" indent="0">
              <a:buNone/>
            </a:pPr>
            <a:r>
              <a:rPr lang="en-US" dirty="0">
                <a:latin typeface="Times New Roman" panose="02020603050405020304" pitchFamily="18" charset="0"/>
                <a:cs typeface="Times New Roman" panose="02020603050405020304" pitchFamily="18" charset="0"/>
              </a:rPr>
              <a:t>The wind blows sugar in my coffee-o</a:t>
            </a:r>
          </a:p>
          <a:p>
            <a:pPr marL="0" indent="0">
              <a:buNone/>
            </a:pPr>
            <a:r>
              <a:rPr lang="en-US" dirty="0">
                <a:latin typeface="Times New Roman" panose="02020603050405020304" pitchFamily="18" charset="0"/>
                <a:cs typeface="Times New Roman" panose="02020603050405020304" pitchFamily="18" charset="0"/>
              </a:rPr>
              <a:t>What’ll I do with the baby-o</a:t>
            </a:r>
          </a:p>
          <a:p>
            <a:pPr marL="0" indent="0">
              <a:buNone/>
            </a:pPr>
            <a:r>
              <a:rPr lang="en-US" dirty="0">
                <a:latin typeface="Times New Roman" panose="02020603050405020304" pitchFamily="18" charset="0"/>
                <a:cs typeface="Times New Roman" panose="02020603050405020304" pitchFamily="18" charset="0"/>
              </a:rPr>
              <a:t>What’ll I do with the baby-o</a:t>
            </a:r>
          </a:p>
          <a:p>
            <a:pPr marL="0" indent="0">
              <a:buNone/>
            </a:pPr>
            <a:r>
              <a:rPr lang="en-US" dirty="0">
                <a:latin typeface="Times New Roman" panose="02020603050405020304" pitchFamily="18" charset="0"/>
                <a:cs typeface="Times New Roman" panose="02020603050405020304" pitchFamily="18" charset="0"/>
              </a:rPr>
              <a:t>Wrap him up in calico</a:t>
            </a:r>
          </a:p>
          <a:p>
            <a:pPr marL="0" indent="0">
              <a:buNone/>
            </a:pPr>
            <a:r>
              <a:rPr lang="en-US" dirty="0">
                <a:latin typeface="Times New Roman" panose="02020603050405020304" pitchFamily="18" charset="0"/>
                <a:cs typeface="Times New Roman" panose="02020603050405020304" pitchFamily="18" charset="0"/>
              </a:rPr>
              <a:t>Give him to his daddy-o</a:t>
            </a:r>
          </a:p>
          <a:p>
            <a:pPr marL="0" indent="0">
              <a:buNone/>
            </a:pPr>
            <a:r>
              <a:rPr lang="en-US" dirty="0">
                <a:latin typeface="Times New Roman" panose="02020603050405020304" pitchFamily="18" charset="0"/>
                <a:cs typeface="Times New Roman" panose="02020603050405020304" pitchFamily="18" charset="0"/>
              </a:rPr>
              <a:t>That’s what I’ll do with the baby-o</a:t>
            </a:r>
          </a:p>
          <a:p>
            <a:pPr marL="0" indent="0">
              <a:buNone/>
            </a:pPr>
            <a:r>
              <a:rPr lang="en-US" dirty="0">
                <a:latin typeface="Times New Roman" panose="02020603050405020304" pitchFamily="18" charset="0"/>
                <a:cs typeface="Times New Roman" panose="02020603050405020304" pitchFamily="18" charset="0"/>
              </a:rPr>
              <a:t>That’s what I’ll do with the baby-o</a:t>
            </a:r>
          </a:p>
          <a:p>
            <a:pPr marL="0" indent="0">
              <a:buNone/>
            </a:pPr>
            <a:r>
              <a:rPr lang="en-US" dirty="0">
                <a:latin typeface="Times New Roman" panose="02020603050405020304" pitchFamily="18" charset="0"/>
                <a:cs typeface="Times New Roman" panose="02020603050405020304" pitchFamily="18" charset="0"/>
              </a:rPr>
              <a:t>Wrap him up in the table cloth</a:t>
            </a:r>
          </a:p>
          <a:p>
            <a:pPr marL="0" indent="0">
              <a:buNone/>
            </a:pPr>
            <a:r>
              <a:rPr lang="en-US" dirty="0">
                <a:latin typeface="Times New Roman" panose="02020603050405020304" pitchFamily="18" charset="0"/>
                <a:cs typeface="Times New Roman" panose="02020603050405020304" pitchFamily="18" charset="0"/>
              </a:rPr>
              <a:t>Throw him up in the </a:t>
            </a:r>
            <a:r>
              <a:rPr lang="en-US" dirty="0" err="1">
                <a:latin typeface="Times New Roman" panose="02020603050405020304" pitchFamily="18" charset="0"/>
                <a:cs typeface="Times New Roman" panose="02020603050405020304" pitchFamily="18" charset="0"/>
              </a:rPr>
              <a:t>ol</a:t>
            </a:r>
            <a:r>
              <a:rPr lang="en-US" dirty="0">
                <a:latin typeface="Times New Roman" panose="02020603050405020304" pitchFamily="18" charset="0"/>
                <a:cs typeface="Times New Roman" panose="02020603050405020304" pitchFamily="18" charset="0"/>
              </a:rPr>
              <a:t>’ hay loft</a:t>
            </a:r>
          </a:p>
          <a:p>
            <a:pPr marL="0" indent="0">
              <a:buNone/>
            </a:pPr>
            <a:r>
              <a:rPr lang="en-US" dirty="0">
                <a:latin typeface="Times New Roman" panose="02020603050405020304" pitchFamily="18" charset="0"/>
                <a:cs typeface="Times New Roman" panose="02020603050405020304" pitchFamily="18" charset="0"/>
              </a:rPr>
              <a:t>That’s what I’ll do with the baby-o</a:t>
            </a:r>
          </a:p>
          <a:p>
            <a:pPr marL="0" indent="0">
              <a:buNone/>
            </a:pPr>
            <a:r>
              <a:rPr lang="en-US" dirty="0">
                <a:latin typeface="Times New Roman" panose="02020603050405020304" pitchFamily="18" charset="0"/>
                <a:cs typeface="Times New Roman" panose="02020603050405020304" pitchFamily="18" charset="0"/>
              </a:rPr>
              <a:t>That’s what I’ll do with the baby-o</a:t>
            </a:r>
          </a:p>
          <a:p>
            <a:pPr marL="0" indent="0">
              <a:buNone/>
            </a:pPr>
            <a:r>
              <a:rPr lang="en-US" dirty="0">
                <a:latin typeface="Times New Roman" panose="02020603050405020304" pitchFamily="18" charset="0"/>
                <a:cs typeface="Times New Roman" panose="02020603050405020304" pitchFamily="18" charset="0"/>
              </a:rPr>
              <a:t>Hang him up in the </a:t>
            </a:r>
            <a:r>
              <a:rPr lang="en-US" dirty="0" err="1">
                <a:latin typeface="Times New Roman" panose="02020603050405020304" pitchFamily="18" charset="0"/>
                <a:cs typeface="Times New Roman" panose="02020603050405020304" pitchFamily="18" charset="0"/>
              </a:rPr>
              <a:t>ol</a:t>
            </a:r>
            <a:r>
              <a:rPr lang="en-US" dirty="0">
                <a:latin typeface="Times New Roman" panose="02020603050405020304" pitchFamily="18" charset="0"/>
                <a:cs typeface="Times New Roman" panose="02020603050405020304" pitchFamily="18" charset="0"/>
              </a:rPr>
              <a:t>’ tree top</a:t>
            </a:r>
          </a:p>
          <a:p>
            <a:pPr marL="0" indent="0">
              <a:buNone/>
            </a:pPr>
            <a:r>
              <a:rPr lang="en-US" dirty="0">
                <a:latin typeface="Times New Roman" panose="02020603050405020304" pitchFamily="18" charset="0"/>
                <a:cs typeface="Times New Roman" panose="02020603050405020304" pitchFamily="18" charset="0"/>
              </a:rPr>
              <a:t>When the wind blows the cradle will rock</a:t>
            </a:r>
          </a:p>
          <a:p>
            <a:pPr marL="0" indent="0">
              <a:buNone/>
            </a:pPr>
            <a:r>
              <a:rPr lang="en-US" dirty="0">
                <a:latin typeface="Times New Roman" panose="02020603050405020304" pitchFamily="18" charset="0"/>
                <a:cs typeface="Times New Roman" panose="02020603050405020304" pitchFamily="18" charset="0"/>
              </a:rPr>
              <a:t>That’s what I’ll do with the baby-o</a:t>
            </a:r>
          </a:p>
          <a:p>
            <a:pPr marL="0" indent="0">
              <a:buNone/>
            </a:pPr>
            <a:r>
              <a:rPr lang="en-US" dirty="0">
                <a:latin typeface="Times New Roman" panose="02020603050405020304" pitchFamily="18" charset="0"/>
                <a:cs typeface="Times New Roman" panose="02020603050405020304" pitchFamily="18" charset="0"/>
              </a:rPr>
              <a:t>That’s what I’ll do with the baby-o</a:t>
            </a:r>
          </a:p>
          <a:p>
            <a:pPr marL="0" indent="0">
              <a:buNone/>
            </a:pPr>
            <a:r>
              <a:rPr lang="en-US" dirty="0">
                <a:latin typeface="Times New Roman" panose="02020603050405020304" pitchFamily="18" charset="0"/>
                <a:cs typeface="Times New Roman" panose="02020603050405020304" pitchFamily="18" charset="0"/>
              </a:rPr>
              <a:t>How in the world do the old folks know</a:t>
            </a:r>
          </a:p>
          <a:p>
            <a:pPr marL="0" indent="0">
              <a:buNone/>
            </a:pPr>
            <a:r>
              <a:rPr lang="en-US" dirty="0">
                <a:latin typeface="Times New Roman" panose="02020603050405020304" pitchFamily="18" charset="0"/>
                <a:cs typeface="Times New Roman" panose="02020603050405020304" pitchFamily="18" charset="0"/>
              </a:rPr>
              <a:t>I like sugar in my coffee-o</a:t>
            </a:r>
          </a:p>
          <a:p>
            <a:pPr marL="0" indent="0">
              <a:buNone/>
            </a:pPr>
            <a:r>
              <a:rPr lang="en-US" dirty="0">
                <a:latin typeface="Times New Roman" panose="02020603050405020304" pitchFamily="18" charset="0"/>
                <a:cs typeface="Times New Roman" panose="02020603050405020304" pitchFamily="18" charset="0"/>
              </a:rPr>
              <a:t>What’ll I do with the baby-o?</a:t>
            </a:r>
          </a:p>
          <a:p>
            <a:pPr marL="0" indent="0">
              <a:buNone/>
            </a:pPr>
            <a:r>
              <a:rPr lang="en-US" dirty="0">
                <a:latin typeface="Times New Roman" panose="02020603050405020304" pitchFamily="18" charset="0"/>
                <a:cs typeface="Times New Roman" panose="02020603050405020304" pitchFamily="18" charset="0"/>
              </a:rPr>
              <a:t>What’ll I do with the baby-o?</a:t>
            </a:r>
          </a:p>
          <a:p>
            <a:pPr marL="0" indent="0">
              <a:buNone/>
            </a:pPr>
            <a:r>
              <a:rPr lang="en-US" dirty="0">
                <a:latin typeface="Times New Roman" panose="02020603050405020304" pitchFamily="18" charset="0"/>
                <a:cs typeface="Times New Roman" panose="02020603050405020304" pitchFamily="18" charset="0"/>
              </a:rPr>
              <a:t>What'll I do with the baby-o?</a:t>
            </a:r>
          </a:p>
          <a:p>
            <a:pPr marL="0" indent="0">
              <a:buNone/>
            </a:pPr>
            <a:r>
              <a:rPr lang="en-US" dirty="0">
                <a:latin typeface="Times New Roman" panose="02020603050405020304" pitchFamily="18" charset="0"/>
                <a:cs typeface="Times New Roman" panose="02020603050405020304" pitchFamily="18" charset="0"/>
              </a:rPr>
              <a:t>What'll I do with the baby-o?</a:t>
            </a:r>
          </a:p>
          <a:p>
            <a:pPr marL="0" indent="0">
              <a:buNone/>
            </a:pPr>
            <a:r>
              <a:rPr lang="en-US" dirty="0">
                <a:latin typeface="Times New Roman" panose="02020603050405020304" pitchFamily="18" charset="0"/>
                <a:cs typeface="Times New Roman" panose="02020603050405020304" pitchFamily="18" charset="0"/>
              </a:rPr>
              <a:t>What'll I do with the baby-o?</a:t>
            </a:r>
          </a:p>
          <a:p>
            <a:pPr marL="0" indent="0">
              <a:buNone/>
            </a:pPr>
            <a:r>
              <a:rPr lang="en-US" dirty="0">
                <a:latin typeface="Times New Roman" panose="02020603050405020304" pitchFamily="18" charset="0"/>
                <a:cs typeface="Times New Roman" panose="02020603050405020304" pitchFamily="18" charset="0"/>
              </a:rPr>
              <a:t>If she won't go to sleepy-o?</a:t>
            </a:r>
          </a:p>
          <a:p>
            <a:pPr marL="0" indent="0">
              <a:buNone/>
            </a:pPr>
            <a:r>
              <a:rPr lang="en-US" dirty="0">
                <a:latin typeface="Times New Roman" panose="02020603050405020304" pitchFamily="18" charset="0"/>
                <a:cs typeface="Times New Roman" panose="02020603050405020304" pitchFamily="18" charset="0"/>
              </a:rPr>
              <a:t>Wrap her up in calico</a:t>
            </a:r>
          </a:p>
          <a:p>
            <a:pPr marL="0" indent="0">
              <a:buNone/>
            </a:pPr>
            <a:r>
              <a:rPr lang="en-US" dirty="0">
                <a:latin typeface="Times New Roman" panose="02020603050405020304" pitchFamily="18" charset="0"/>
                <a:cs typeface="Times New Roman" panose="02020603050405020304" pitchFamily="18" charset="0"/>
              </a:rPr>
              <a:t>Wrap her up in calico</a:t>
            </a:r>
          </a:p>
          <a:p>
            <a:pPr marL="0" indent="0">
              <a:buNone/>
            </a:pPr>
            <a:r>
              <a:rPr lang="en-US" dirty="0">
                <a:latin typeface="Times New Roman" panose="02020603050405020304" pitchFamily="18" charset="0"/>
                <a:cs typeface="Times New Roman" panose="02020603050405020304" pitchFamily="18" charset="0"/>
              </a:rPr>
              <a:t>Wrap her up in calico</a:t>
            </a:r>
          </a:p>
          <a:p>
            <a:pPr marL="0" indent="0">
              <a:buNone/>
            </a:pPr>
            <a:r>
              <a:rPr lang="en-US" dirty="0">
                <a:latin typeface="Times New Roman" panose="02020603050405020304" pitchFamily="18" charset="0"/>
                <a:cs typeface="Times New Roman" panose="02020603050405020304" pitchFamily="18" charset="0"/>
              </a:rPr>
              <a:t>Send her to her Mommy-o.</a:t>
            </a:r>
          </a:p>
          <a:p>
            <a:pPr marL="0" indent="0">
              <a:buNone/>
            </a:pPr>
            <a:r>
              <a:rPr lang="en-US" dirty="0">
                <a:latin typeface="Times New Roman" panose="02020603050405020304" pitchFamily="18" charset="0"/>
                <a:cs typeface="Times New Roman" panose="02020603050405020304" pitchFamily="18" charset="0"/>
              </a:rPr>
              <a:t>Wrap her up in a tablecloth</a:t>
            </a:r>
          </a:p>
          <a:p>
            <a:pPr marL="0" indent="0">
              <a:buNone/>
            </a:pPr>
            <a:r>
              <a:rPr lang="en-US" dirty="0">
                <a:latin typeface="Times New Roman" panose="02020603050405020304" pitchFamily="18" charset="0"/>
                <a:cs typeface="Times New Roman" panose="02020603050405020304" pitchFamily="18" charset="0"/>
              </a:rPr>
              <a:t>Wrap her up in a tablecloth</a:t>
            </a:r>
          </a:p>
          <a:p>
            <a:pPr marL="0" indent="0">
              <a:buNone/>
            </a:pPr>
            <a:r>
              <a:rPr lang="en-US" dirty="0">
                <a:latin typeface="Times New Roman" panose="02020603050405020304" pitchFamily="18" charset="0"/>
                <a:cs typeface="Times New Roman" panose="02020603050405020304" pitchFamily="18" charset="0"/>
              </a:rPr>
              <a:t>Wrap her up in a tablecloth</a:t>
            </a:r>
          </a:p>
          <a:p>
            <a:pPr marL="0" indent="0">
              <a:buNone/>
            </a:pPr>
            <a:r>
              <a:rPr lang="en-US" dirty="0">
                <a:latin typeface="Times New Roman" panose="02020603050405020304" pitchFamily="18" charset="0"/>
                <a:cs typeface="Times New Roman" panose="02020603050405020304" pitchFamily="18" charset="0"/>
              </a:rPr>
              <a:t>Throw her up in a fodder-loft.</a:t>
            </a:r>
          </a:p>
          <a:p>
            <a:pPr marL="0" indent="0">
              <a:buNone/>
            </a:pPr>
            <a:r>
              <a:rPr lang="en-US" dirty="0">
                <a:latin typeface="Times New Roman" panose="02020603050405020304" pitchFamily="18" charset="0"/>
                <a:cs typeface="Times New Roman" panose="02020603050405020304" pitchFamily="18" charset="0"/>
              </a:rPr>
              <a:t>Tell your daddy when he gets home,</a:t>
            </a:r>
          </a:p>
          <a:p>
            <a:pPr marL="0" indent="0">
              <a:buNone/>
            </a:pPr>
            <a:r>
              <a:rPr lang="en-US" dirty="0">
                <a:latin typeface="Times New Roman" panose="02020603050405020304" pitchFamily="18" charset="0"/>
                <a:cs typeface="Times New Roman" panose="02020603050405020304" pitchFamily="18" charset="0"/>
              </a:rPr>
              <a:t>Tell your daddy when he gets home,</a:t>
            </a:r>
          </a:p>
          <a:p>
            <a:pPr marL="0" indent="0">
              <a:buNone/>
            </a:pPr>
            <a:r>
              <a:rPr lang="en-US" dirty="0">
                <a:latin typeface="Times New Roman" panose="02020603050405020304" pitchFamily="18" charset="0"/>
                <a:cs typeface="Times New Roman" panose="02020603050405020304" pitchFamily="18" charset="0"/>
              </a:rPr>
              <a:t>Tell your daddy when he gets home,</a:t>
            </a:r>
          </a:p>
          <a:p>
            <a:pPr marL="0" indent="0">
              <a:buNone/>
            </a:pPr>
            <a:r>
              <a:rPr lang="en-US" dirty="0">
                <a:latin typeface="Times New Roman" panose="02020603050405020304" pitchFamily="18" charset="0"/>
                <a:cs typeface="Times New Roman" panose="02020603050405020304" pitchFamily="18" charset="0"/>
              </a:rPr>
              <a:t>I'll give Old Blue your chicken bone.</a:t>
            </a:r>
          </a:p>
          <a:p>
            <a:pPr marL="0" indent="0">
              <a:buNone/>
            </a:pPr>
            <a:r>
              <a:rPr lang="en-US" dirty="0">
                <a:latin typeface="Times New Roman" panose="02020603050405020304" pitchFamily="18" charset="0"/>
                <a:cs typeface="Times New Roman" panose="02020603050405020304" pitchFamily="18" charset="0"/>
              </a:rPr>
              <a:t>Pull her toes and tickle her chin</a:t>
            </a:r>
          </a:p>
          <a:p>
            <a:pPr marL="0" indent="0">
              <a:buNone/>
            </a:pPr>
            <a:r>
              <a:rPr lang="en-US" dirty="0">
                <a:latin typeface="Times New Roman" panose="02020603050405020304" pitchFamily="18" charset="0"/>
                <a:cs typeface="Times New Roman" panose="02020603050405020304" pitchFamily="18" charset="0"/>
              </a:rPr>
              <a:t>Pull her toes and tickle her chin</a:t>
            </a:r>
          </a:p>
          <a:p>
            <a:pPr marL="0" indent="0">
              <a:buNone/>
            </a:pPr>
            <a:r>
              <a:rPr lang="en-US" dirty="0">
                <a:latin typeface="Times New Roman" panose="02020603050405020304" pitchFamily="18" charset="0"/>
                <a:cs typeface="Times New Roman" panose="02020603050405020304" pitchFamily="18" charset="0"/>
              </a:rPr>
              <a:t>Pull her toes and tickle her chin</a:t>
            </a:r>
          </a:p>
          <a:p>
            <a:pPr marL="0" indent="0">
              <a:buNone/>
            </a:pPr>
            <a:r>
              <a:rPr lang="en-US" dirty="0">
                <a:latin typeface="Times New Roman" panose="02020603050405020304" pitchFamily="18" charset="0"/>
                <a:cs typeface="Times New Roman" panose="02020603050405020304" pitchFamily="18" charset="0"/>
              </a:rPr>
              <a:t>Throw her in the county bin.</a:t>
            </a:r>
          </a:p>
          <a:p>
            <a:pPr marL="0" indent="0">
              <a:buNone/>
            </a:pPr>
            <a:r>
              <a:rPr lang="en-US" dirty="0">
                <a:latin typeface="Times New Roman" panose="02020603050405020304" pitchFamily="18" charset="0"/>
                <a:cs typeface="Times New Roman" panose="02020603050405020304" pitchFamily="18" charset="0"/>
              </a:rPr>
              <a:t>Dance her north and dance her south,</a:t>
            </a:r>
          </a:p>
          <a:p>
            <a:pPr marL="0" indent="0">
              <a:buNone/>
            </a:pPr>
            <a:r>
              <a:rPr lang="en-US" dirty="0">
                <a:latin typeface="Times New Roman" panose="02020603050405020304" pitchFamily="18" charset="0"/>
                <a:cs typeface="Times New Roman" panose="02020603050405020304" pitchFamily="18" charset="0"/>
              </a:rPr>
              <a:t>Dance her north and dance her south,</a:t>
            </a:r>
          </a:p>
          <a:p>
            <a:pPr marL="0" indent="0">
              <a:buNone/>
            </a:pPr>
            <a:r>
              <a:rPr lang="en-US" dirty="0">
                <a:latin typeface="Times New Roman" panose="02020603050405020304" pitchFamily="18" charset="0"/>
                <a:cs typeface="Times New Roman" panose="02020603050405020304" pitchFamily="18" charset="0"/>
              </a:rPr>
              <a:t>Dance her north and dance her south,</a:t>
            </a:r>
          </a:p>
          <a:p>
            <a:pPr marL="0" indent="0">
              <a:buNone/>
            </a:pPr>
            <a:r>
              <a:rPr lang="en-US" dirty="0">
                <a:latin typeface="Times New Roman" panose="02020603050405020304" pitchFamily="18" charset="0"/>
                <a:cs typeface="Times New Roman" panose="02020603050405020304" pitchFamily="18" charset="0"/>
              </a:rPr>
              <a:t>Pour a little moonshine in her mouth.</a:t>
            </a:r>
          </a:p>
          <a:p>
            <a:pPr marL="0" indent="0">
              <a:buNone/>
            </a:pPr>
            <a:r>
              <a:rPr lang="en-US" dirty="0">
                <a:latin typeface="Times New Roman" panose="02020603050405020304" pitchFamily="18" charset="0"/>
                <a:cs typeface="Times New Roman" panose="02020603050405020304" pitchFamily="18" charset="0"/>
              </a:rPr>
              <a:t>Every time the baby cries,</a:t>
            </a:r>
          </a:p>
          <a:p>
            <a:pPr marL="0" indent="0">
              <a:buNone/>
            </a:pPr>
            <a:r>
              <a:rPr lang="en-US" dirty="0">
                <a:latin typeface="Times New Roman" panose="02020603050405020304" pitchFamily="18" charset="0"/>
                <a:cs typeface="Times New Roman" panose="02020603050405020304" pitchFamily="18" charset="0"/>
              </a:rPr>
              <a:t>Stick my finger in the baby's eye!</a:t>
            </a:r>
          </a:p>
          <a:p>
            <a:pPr marL="0" indent="0">
              <a:buNone/>
            </a:pPr>
            <a:r>
              <a:rPr lang="en-US" dirty="0">
                <a:latin typeface="Times New Roman" panose="02020603050405020304" pitchFamily="18" charset="0"/>
                <a:cs typeface="Times New Roman" panose="02020603050405020304" pitchFamily="18" charset="0"/>
              </a:rPr>
              <a:t>That's what we'll do with the baby-o</a:t>
            </a:r>
          </a:p>
          <a:p>
            <a:pPr marL="0" indent="0">
              <a:buNone/>
            </a:pPr>
            <a:r>
              <a:rPr lang="en-US" dirty="0">
                <a:latin typeface="Times New Roman" panose="02020603050405020304" pitchFamily="18" charset="0"/>
                <a:cs typeface="Times New Roman" panose="02020603050405020304" pitchFamily="18" charset="0"/>
              </a:rPr>
              <a:t>That's what we'll do with the baby-o!</a:t>
            </a:r>
          </a:p>
        </p:txBody>
      </p:sp>
    </p:spTree>
    <p:extLst>
      <p:ext uri="{BB962C8B-B14F-4D97-AF65-F5344CB8AC3E}">
        <p14:creationId xmlns:p14="http://schemas.microsoft.com/office/powerpoint/2010/main" val="1765133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C59-107D-E10C-ABA6-544AE7D9E238}"/>
              </a:ext>
            </a:extLst>
          </p:cNvPr>
          <p:cNvSpPr>
            <a:spLocks noGrp="1"/>
          </p:cNvSpPr>
          <p:nvPr>
            <p:ph type="title"/>
          </p:nvPr>
        </p:nvSpPr>
        <p:spPr>
          <a:xfrm>
            <a:off x="838200" y="142388"/>
            <a:ext cx="10515600" cy="760290"/>
          </a:xfrm>
        </p:spPr>
        <p:txBody>
          <a:bodyPr>
            <a:normAutofit/>
          </a:bodyPr>
          <a:lstStyle/>
          <a:p>
            <a:pPr algn="ctr"/>
            <a:r>
              <a:rPr lang="en-US" sz="3600" dirty="0">
                <a:latin typeface="Times New Roman" panose="02020603050405020304" pitchFamily="18" charset="0"/>
                <a:cs typeface="Times New Roman" panose="02020603050405020304" pitchFamily="18" charset="0"/>
              </a:rPr>
              <a:t>Go Tell Aunt Rhody/The Old Grey Goose</a:t>
            </a:r>
          </a:p>
        </p:txBody>
      </p:sp>
      <p:sp>
        <p:nvSpPr>
          <p:cNvPr id="3" name="Content Placeholder 2">
            <a:extLst>
              <a:ext uri="{FF2B5EF4-FFF2-40B4-BE49-F238E27FC236}">
                <a16:creationId xmlns:a16="http://schemas.microsoft.com/office/drawing/2014/main" id="{DF843029-922B-01A8-09F7-E62D02DC6CE6}"/>
              </a:ext>
            </a:extLst>
          </p:cNvPr>
          <p:cNvSpPr>
            <a:spLocks noGrp="1"/>
          </p:cNvSpPr>
          <p:nvPr>
            <p:ph sz="half" idx="1"/>
          </p:nvPr>
        </p:nvSpPr>
        <p:spPr>
          <a:xfrm>
            <a:off x="287215" y="1253330"/>
            <a:ext cx="5181600" cy="5276423"/>
          </a:xfrm>
        </p:spPr>
        <p:txBody>
          <a:bodyPr>
            <a:normAutofit fontScale="62500" lnSpcReduction="20000"/>
          </a:bodyPr>
          <a:lstStyle/>
          <a:p>
            <a:pPr marL="0" indent="0" fontAlgn="base">
              <a:buNone/>
            </a:pPr>
            <a:endParaRPr lang="en-US" sz="3800" b="1" dirty="0">
              <a:latin typeface="Times New Roman" panose="02020603050405020304" pitchFamily="18" charset="0"/>
              <a:cs typeface="Times New Roman" panose="02020603050405020304" pitchFamily="18" charset="0"/>
            </a:endParaRPr>
          </a:p>
          <a:p>
            <a:pPr fontAlgn="base"/>
            <a:r>
              <a:rPr lang="en-US" sz="3800" dirty="0">
                <a:latin typeface="Times New Roman" panose="02020603050405020304" pitchFamily="18" charset="0"/>
                <a:cs typeface="Times New Roman" panose="02020603050405020304" pitchFamily="18" charset="0"/>
              </a:rPr>
              <a:t>Go tell Aunt Rhodie,</a:t>
            </a:r>
            <a:br>
              <a:rPr lang="en-US" sz="3800" dirty="0">
                <a:latin typeface="Times New Roman" panose="02020603050405020304" pitchFamily="18" charset="0"/>
                <a:cs typeface="Times New Roman" panose="02020603050405020304" pitchFamily="18" charset="0"/>
              </a:rPr>
            </a:br>
            <a:r>
              <a:rPr lang="en-US" sz="3800" dirty="0">
                <a:latin typeface="Times New Roman" panose="02020603050405020304" pitchFamily="18" charset="0"/>
                <a:cs typeface="Times New Roman" panose="02020603050405020304" pitchFamily="18" charset="0"/>
              </a:rPr>
              <a:t>Go tell Aunt Rhodie,</a:t>
            </a:r>
            <a:br>
              <a:rPr lang="en-US" sz="3800" dirty="0">
                <a:latin typeface="Times New Roman" panose="02020603050405020304" pitchFamily="18" charset="0"/>
                <a:cs typeface="Times New Roman" panose="02020603050405020304" pitchFamily="18" charset="0"/>
              </a:rPr>
            </a:br>
            <a:r>
              <a:rPr lang="en-US" sz="3800" dirty="0">
                <a:latin typeface="Times New Roman" panose="02020603050405020304" pitchFamily="18" charset="0"/>
                <a:cs typeface="Times New Roman" panose="02020603050405020304" pitchFamily="18" charset="0"/>
              </a:rPr>
              <a:t>Go tell Aunt Rhodie</a:t>
            </a:r>
            <a:br>
              <a:rPr lang="en-US" sz="3800" dirty="0">
                <a:latin typeface="Times New Roman" panose="02020603050405020304" pitchFamily="18" charset="0"/>
                <a:cs typeface="Times New Roman" panose="02020603050405020304" pitchFamily="18" charset="0"/>
              </a:rPr>
            </a:br>
            <a:r>
              <a:rPr lang="en-US" sz="3800" dirty="0">
                <a:latin typeface="Times New Roman" panose="02020603050405020304" pitchFamily="18" charset="0"/>
                <a:cs typeface="Times New Roman" panose="02020603050405020304" pitchFamily="18" charset="0"/>
              </a:rPr>
              <a:t>Her old gray goose is dead.</a:t>
            </a:r>
          </a:p>
          <a:p>
            <a:pPr fontAlgn="base"/>
            <a:r>
              <a:rPr lang="en-US" sz="3800" dirty="0">
                <a:latin typeface="Times New Roman" panose="02020603050405020304" pitchFamily="18" charset="0"/>
                <a:cs typeface="Times New Roman" panose="02020603050405020304" pitchFamily="18" charset="0"/>
              </a:rPr>
              <a:t>The one that she’s been saving,</a:t>
            </a:r>
            <a:br>
              <a:rPr lang="en-US" sz="3800" dirty="0">
                <a:latin typeface="Times New Roman" panose="02020603050405020304" pitchFamily="18" charset="0"/>
                <a:cs typeface="Times New Roman" panose="02020603050405020304" pitchFamily="18" charset="0"/>
              </a:rPr>
            </a:br>
            <a:r>
              <a:rPr lang="en-US" sz="3800" dirty="0">
                <a:latin typeface="Times New Roman" panose="02020603050405020304" pitchFamily="18" charset="0"/>
                <a:cs typeface="Times New Roman" panose="02020603050405020304" pitchFamily="18" charset="0"/>
              </a:rPr>
              <a:t>The one that she’s been saving,</a:t>
            </a:r>
            <a:br>
              <a:rPr lang="en-US" sz="3800" dirty="0">
                <a:latin typeface="Times New Roman" panose="02020603050405020304" pitchFamily="18" charset="0"/>
                <a:cs typeface="Times New Roman" panose="02020603050405020304" pitchFamily="18" charset="0"/>
              </a:rPr>
            </a:br>
            <a:r>
              <a:rPr lang="en-US" sz="3800" dirty="0">
                <a:latin typeface="Times New Roman" panose="02020603050405020304" pitchFamily="18" charset="0"/>
                <a:cs typeface="Times New Roman" panose="02020603050405020304" pitchFamily="18" charset="0"/>
              </a:rPr>
              <a:t>The one that she’s been saving</a:t>
            </a:r>
            <a:br>
              <a:rPr lang="en-US" sz="3800" dirty="0">
                <a:latin typeface="Times New Roman" panose="02020603050405020304" pitchFamily="18" charset="0"/>
                <a:cs typeface="Times New Roman" panose="02020603050405020304" pitchFamily="18" charset="0"/>
              </a:rPr>
            </a:br>
            <a:r>
              <a:rPr lang="en-US" sz="3800" dirty="0">
                <a:latin typeface="Times New Roman" panose="02020603050405020304" pitchFamily="18" charset="0"/>
                <a:cs typeface="Times New Roman" panose="02020603050405020304" pitchFamily="18" charset="0"/>
              </a:rPr>
              <a:t>To make her a featherbed.</a:t>
            </a:r>
          </a:p>
          <a:p>
            <a:pPr fontAlgn="base"/>
            <a:r>
              <a:rPr lang="en-US" sz="3800" dirty="0">
                <a:latin typeface="Times New Roman" panose="02020603050405020304" pitchFamily="18" charset="0"/>
                <a:cs typeface="Times New Roman" panose="02020603050405020304" pitchFamily="18" charset="0"/>
              </a:rPr>
              <a:t>She died last Friday,</a:t>
            </a:r>
            <a:br>
              <a:rPr lang="en-US" sz="3800" dirty="0">
                <a:latin typeface="Times New Roman" panose="02020603050405020304" pitchFamily="18" charset="0"/>
                <a:cs typeface="Times New Roman" panose="02020603050405020304" pitchFamily="18" charset="0"/>
              </a:rPr>
            </a:br>
            <a:r>
              <a:rPr lang="en-US" sz="3800" dirty="0">
                <a:latin typeface="Times New Roman" panose="02020603050405020304" pitchFamily="18" charset="0"/>
                <a:cs typeface="Times New Roman" panose="02020603050405020304" pitchFamily="18" charset="0"/>
              </a:rPr>
              <a:t>She died last Friday,</a:t>
            </a:r>
            <a:br>
              <a:rPr lang="en-US" sz="3800" dirty="0">
                <a:latin typeface="Times New Roman" panose="02020603050405020304" pitchFamily="18" charset="0"/>
                <a:cs typeface="Times New Roman" panose="02020603050405020304" pitchFamily="18" charset="0"/>
              </a:rPr>
            </a:br>
            <a:r>
              <a:rPr lang="en-US" sz="3800" dirty="0">
                <a:latin typeface="Times New Roman" panose="02020603050405020304" pitchFamily="18" charset="0"/>
                <a:cs typeface="Times New Roman" panose="02020603050405020304" pitchFamily="18" charset="0"/>
              </a:rPr>
              <a:t>She died last Friday</a:t>
            </a:r>
            <a:br>
              <a:rPr lang="en-US" sz="3800" dirty="0">
                <a:latin typeface="Times New Roman" panose="02020603050405020304" pitchFamily="18" charset="0"/>
                <a:cs typeface="Times New Roman" panose="02020603050405020304" pitchFamily="18" charset="0"/>
              </a:rPr>
            </a:br>
            <a:r>
              <a:rPr lang="en-US" sz="3800" dirty="0">
                <a:latin typeface="Times New Roman" panose="02020603050405020304" pitchFamily="18" charset="0"/>
                <a:cs typeface="Times New Roman" panose="02020603050405020304" pitchFamily="18" charset="0"/>
              </a:rPr>
              <a:t>Behind the old barn shed.</a:t>
            </a:r>
          </a:p>
          <a:p>
            <a:pPr fontAlgn="base"/>
            <a:r>
              <a:rPr lang="en-US" sz="3800" dirty="0">
                <a:latin typeface="Times New Roman" panose="02020603050405020304" pitchFamily="18" charset="0"/>
                <a:cs typeface="Times New Roman" panose="02020603050405020304" pitchFamily="18" charset="0"/>
              </a:rPr>
              <a:t>She left nine little </a:t>
            </a:r>
            <a:r>
              <a:rPr lang="en-US" sz="3800" dirty="0" err="1">
                <a:latin typeface="Times New Roman" panose="02020603050405020304" pitchFamily="18" charset="0"/>
                <a:cs typeface="Times New Roman" panose="02020603050405020304" pitchFamily="18" charset="0"/>
              </a:rPr>
              <a:t>goslins</a:t>
            </a:r>
            <a:r>
              <a:rPr lang="en-US" sz="3800" dirty="0">
                <a:latin typeface="Times New Roman" panose="02020603050405020304" pitchFamily="18" charset="0"/>
                <a:cs typeface="Times New Roman" panose="02020603050405020304" pitchFamily="18" charset="0"/>
              </a:rPr>
              <a:t>,</a:t>
            </a:r>
            <a:br>
              <a:rPr lang="en-US" sz="3800" dirty="0">
                <a:latin typeface="Times New Roman" panose="02020603050405020304" pitchFamily="18" charset="0"/>
                <a:cs typeface="Times New Roman" panose="02020603050405020304" pitchFamily="18" charset="0"/>
              </a:rPr>
            </a:br>
            <a:r>
              <a:rPr lang="en-US" sz="3800" dirty="0">
                <a:latin typeface="Times New Roman" panose="02020603050405020304" pitchFamily="18" charset="0"/>
                <a:cs typeface="Times New Roman" panose="02020603050405020304" pitchFamily="18" charset="0"/>
              </a:rPr>
              <a:t>She left nine little </a:t>
            </a:r>
            <a:r>
              <a:rPr lang="en-US" sz="3800" dirty="0" err="1">
                <a:latin typeface="Times New Roman" panose="02020603050405020304" pitchFamily="18" charset="0"/>
                <a:cs typeface="Times New Roman" panose="02020603050405020304" pitchFamily="18" charset="0"/>
              </a:rPr>
              <a:t>goslins</a:t>
            </a:r>
            <a:r>
              <a:rPr lang="en-US" sz="3800" dirty="0">
                <a:latin typeface="Times New Roman" panose="02020603050405020304" pitchFamily="18" charset="0"/>
                <a:cs typeface="Times New Roman" panose="02020603050405020304" pitchFamily="18" charset="0"/>
              </a:rPr>
              <a:t>,</a:t>
            </a:r>
            <a:br>
              <a:rPr lang="en-US" sz="3800" dirty="0">
                <a:latin typeface="Times New Roman" panose="02020603050405020304" pitchFamily="18" charset="0"/>
                <a:cs typeface="Times New Roman" panose="02020603050405020304" pitchFamily="18" charset="0"/>
              </a:rPr>
            </a:br>
            <a:r>
              <a:rPr lang="en-US" sz="3800" dirty="0">
                <a:latin typeface="Times New Roman" panose="02020603050405020304" pitchFamily="18" charset="0"/>
                <a:cs typeface="Times New Roman" panose="02020603050405020304" pitchFamily="18" charset="0"/>
              </a:rPr>
              <a:t>She left nine little </a:t>
            </a:r>
            <a:r>
              <a:rPr lang="en-US" sz="3800" dirty="0" err="1">
                <a:latin typeface="Times New Roman" panose="02020603050405020304" pitchFamily="18" charset="0"/>
                <a:cs typeface="Times New Roman" panose="02020603050405020304" pitchFamily="18" charset="0"/>
              </a:rPr>
              <a:t>goslins</a:t>
            </a:r>
            <a:r>
              <a:rPr lang="en-US" sz="3800" dirty="0">
                <a:latin typeface="Times New Roman" panose="02020603050405020304" pitchFamily="18" charset="0"/>
                <a:cs typeface="Times New Roman" panose="02020603050405020304" pitchFamily="18" charset="0"/>
              </a:rPr>
              <a:t>,</a:t>
            </a:r>
            <a:br>
              <a:rPr lang="en-US" sz="3800" dirty="0">
                <a:latin typeface="Times New Roman" panose="02020603050405020304" pitchFamily="18" charset="0"/>
                <a:cs typeface="Times New Roman" panose="02020603050405020304" pitchFamily="18" charset="0"/>
              </a:rPr>
            </a:br>
            <a:r>
              <a:rPr lang="en-US" sz="3800" dirty="0">
                <a:latin typeface="Times New Roman" panose="02020603050405020304" pitchFamily="18" charset="0"/>
                <a:cs typeface="Times New Roman" panose="02020603050405020304" pitchFamily="18" charset="0"/>
              </a:rPr>
              <a:t>To scratch for their own bread.</a:t>
            </a:r>
          </a:p>
          <a:p>
            <a:endParaRPr lang="en-US" dirty="0"/>
          </a:p>
        </p:txBody>
      </p:sp>
      <p:pic>
        <p:nvPicPr>
          <p:cNvPr id="5" name="Online Media 4" title="The Pickard Family - The Old Gray Goose Is Dead (1930).">
            <a:hlinkClick r:id="" action="ppaction://media"/>
            <a:extLst>
              <a:ext uri="{FF2B5EF4-FFF2-40B4-BE49-F238E27FC236}">
                <a16:creationId xmlns:a16="http://schemas.microsoft.com/office/drawing/2014/main" id="{889EA376-54C7-54E1-E43E-C4A286DC8FC8}"/>
              </a:ext>
            </a:extLst>
          </p:cNvPr>
          <p:cNvPicPr>
            <a:picLocks noGrp="1" noRot="1" noChangeAspect="1"/>
          </p:cNvPicPr>
          <p:nvPr>
            <p:ph sz="half" idx="2"/>
            <a:videoFile r:link="rId1"/>
          </p:nvPr>
        </p:nvPicPr>
        <p:blipFill>
          <a:blip r:embed="rId3"/>
          <a:stretch>
            <a:fillRect/>
          </a:stretch>
        </p:blipFill>
        <p:spPr>
          <a:xfrm>
            <a:off x="6718885" y="1948441"/>
            <a:ext cx="5181600" cy="3886200"/>
          </a:xfrm>
          <a:prstGeom prst="rect">
            <a:avLst/>
          </a:prstGeom>
        </p:spPr>
      </p:pic>
      <p:sp>
        <p:nvSpPr>
          <p:cNvPr id="6" name="TextBox 5">
            <a:extLst>
              <a:ext uri="{FF2B5EF4-FFF2-40B4-BE49-F238E27FC236}">
                <a16:creationId xmlns:a16="http://schemas.microsoft.com/office/drawing/2014/main" id="{D9B9591A-04A1-F944-D504-D11D0A638C9B}"/>
              </a:ext>
            </a:extLst>
          </p:cNvPr>
          <p:cNvSpPr txBox="1"/>
          <p:nvPr/>
        </p:nvSpPr>
        <p:spPr>
          <a:xfrm>
            <a:off x="8663354" y="1253330"/>
            <a:ext cx="64633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1930</a:t>
            </a:r>
          </a:p>
        </p:txBody>
      </p:sp>
    </p:spTree>
    <p:extLst>
      <p:ext uri="{BB962C8B-B14F-4D97-AF65-F5344CB8AC3E}">
        <p14:creationId xmlns:p14="http://schemas.microsoft.com/office/powerpoint/2010/main" val="365440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A3F1-6274-D342-91A3-939FB1F6E7A2}"/>
              </a:ext>
            </a:extLst>
          </p:cNvPr>
          <p:cNvSpPr>
            <a:spLocks noGrp="1"/>
          </p:cNvSpPr>
          <p:nvPr>
            <p:ph type="title"/>
          </p:nvPr>
        </p:nvSpPr>
        <p:spPr>
          <a:xfrm>
            <a:off x="838200" y="224692"/>
            <a:ext cx="10515600" cy="900723"/>
          </a:xfrm>
        </p:spPr>
        <p:txBody>
          <a:bodyPr>
            <a:normAutofit/>
          </a:bodyPr>
          <a:lstStyle/>
          <a:p>
            <a:pPr algn="ctr"/>
            <a:r>
              <a:rPr lang="en-US" sz="3200" dirty="0">
                <a:latin typeface="Times New Roman" panose="02020603050405020304" pitchFamily="18" charset="0"/>
                <a:cs typeface="Times New Roman" panose="02020603050405020304" pitchFamily="18" charset="0"/>
              </a:rPr>
              <a:t>The Darby Ram</a:t>
            </a:r>
          </a:p>
        </p:txBody>
      </p:sp>
      <p:sp>
        <p:nvSpPr>
          <p:cNvPr id="4" name="Content Placeholder 3">
            <a:extLst>
              <a:ext uri="{FF2B5EF4-FFF2-40B4-BE49-F238E27FC236}">
                <a16:creationId xmlns:a16="http://schemas.microsoft.com/office/drawing/2014/main" id="{0E988D6B-4958-C02C-6D82-A7D64639B3CA}"/>
              </a:ext>
            </a:extLst>
          </p:cNvPr>
          <p:cNvSpPr>
            <a:spLocks noGrp="1"/>
          </p:cNvSpPr>
          <p:nvPr>
            <p:ph sz="half" idx="1"/>
          </p:nvPr>
        </p:nvSpPr>
        <p:spPr>
          <a:xfrm>
            <a:off x="550985" y="1403594"/>
            <a:ext cx="5468815" cy="4351338"/>
          </a:xfrm>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From Ritchie, </a:t>
            </a:r>
            <a:r>
              <a:rPr lang="en-US" sz="1800" i="1" dirty="0">
                <a:latin typeface="Times New Roman" panose="02020603050405020304" pitchFamily="18" charset="0"/>
                <a:cs typeface="Times New Roman" panose="02020603050405020304" pitchFamily="18" charset="0"/>
              </a:rPr>
              <a:t>The Singing Family of the Cumberlands:</a:t>
            </a:r>
          </a:p>
          <a:p>
            <a:pPr marL="0" indent="0">
              <a:buNone/>
            </a:pPr>
            <a:endParaRPr lang="en-US" sz="1800" i="1" dirty="0">
              <a:latin typeface="Times New Roman" panose="02020603050405020304" pitchFamily="18" charset="0"/>
              <a:cs typeface="Times New Roman" panose="02020603050405020304" pitchFamily="18" charset="0"/>
            </a:endParaRPr>
          </a:p>
          <a:p>
            <a:pPr marL="0" indent="0">
              <a:buNone/>
            </a:pPr>
            <a:r>
              <a:rPr lang="en-US" sz="2400" i="1" dirty="0">
                <a:latin typeface="Times New Roman" panose="02020603050405020304" pitchFamily="18" charset="0"/>
                <a:cs typeface="Times New Roman" panose="02020603050405020304" pitchFamily="18" charset="0"/>
              </a:rPr>
              <a:t>‘The Darby Ram’ was Grandmother Hall’s lullaby song my mom would tell me, and that she could hear Grandmother singing it more than any other…[My mother] sang this song then with its bright memory to all her many babies, and the love and the remembering in her voice made it a very special song for all of us.</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6" name="Online Media 5" title="Jean Ritchie - The Darby Ram (Roud 126)">
            <a:hlinkClick r:id="" action="ppaction://media"/>
            <a:extLst>
              <a:ext uri="{FF2B5EF4-FFF2-40B4-BE49-F238E27FC236}">
                <a16:creationId xmlns:a16="http://schemas.microsoft.com/office/drawing/2014/main" id="{43CD88B6-DF38-3D92-3351-2F1B259765AD}"/>
              </a:ext>
            </a:extLst>
          </p:cNvPr>
          <p:cNvPicPr>
            <a:picLocks noGrp="1" noRot="1" noChangeAspect="1"/>
          </p:cNvPicPr>
          <p:nvPr>
            <p:ph sz="half" idx="2"/>
            <a:videoFile r:link="rId1"/>
          </p:nvPr>
        </p:nvPicPr>
        <p:blipFill>
          <a:blip r:embed="rId3"/>
          <a:stretch>
            <a:fillRect/>
          </a:stretch>
        </p:blipFill>
        <p:spPr>
          <a:xfrm>
            <a:off x="6611816" y="2115588"/>
            <a:ext cx="4859215" cy="2927350"/>
          </a:xfrm>
          <a:prstGeom prst="rect">
            <a:avLst/>
          </a:prstGeom>
        </p:spPr>
      </p:pic>
    </p:spTree>
    <p:extLst>
      <p:ext uri="{BB962C8B-B14F-4D97-AF65-F5344CB8AC3E}">
        <p14:creationId xmlns:p14="http://schemas.microsoft.com/office/powerpoint/2010/main" val="348214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EACCC-0B2D-9A73-F997-70464A2A3A57}"/>
              </a:ext>
            </a:extLst>
          </p:cNvPr>
          <p:cNvSpPr>
            <a:spLocks noGrp="1"/>
          </p:cNvSpPr>
          <p:nvPr>
            <p:ph type="title"/>
          </p:nvPr>
        </p:nvSpPr>
        <p:spPr>
          <a:xfrm>
            <a:off x="451339" y="83772"/>
            <a:ext cx="10515600" cy="689952"/>
          </a:xfrm>
        </p:spPr>
        <p:txBody>
          <a:bodyPr>
            <a:normAutofit fontScale="90000"/>
          </a:bodyPr>
          <a:lstStyle/>
          <a:p>
            <a:r>
              <a:rPr lang="en-US" dirty="0">
                <a:latin typeface="Times New Roman" panose="02020603050405020304" pitchFamily="18" charset="0"/>
                <a:cs typeface="Times New Roman" panose="02020603050405020304" pitchFamily="18" charset="0"/>
              </a:rPr>
              <a:t>The Derby Ram </a:t>
            </a:r>
          </a:p>
        </p:txBody>
      </p:sp>
      <p:sp>
        <p:nvSpPr>
          <p:cNvPr id="6" name="Content Placeholder 5">
            <a:extLst>
              <a:ext uri="{FF2B5EF4-FFF2-40B4-BE49-F238E27FC236}">
                <a16:creationId xmlns:a16="http://schemas.microsoft.com/office/drawing/2014/main" id="{D3E06D8C-1B73-CB82-7E0D-25389B9AF506}"/>
              </a:ext>
            </a:extLst>
          </p:cNvPr>
          <p:cNvSpPr>
            <a:spLocks noGrp="1"/>
          </p:cNvSpPr>
          <p:nvPr>
            <p:ph sz="half" idx="1"/>
          </p:nvPr>
        </p:nvSpPr>
        <p:spPr>
          <a:xfrm>
            <a:off x="181707" y="1031632"/>
            <a:ext cx="5316415" cy="3657599"/>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1790: First print edition</a:t>
            </a:r>
          </a:p>
          <a:p>
            <a:r>
              <a:rPr lang="en-US" sz="2400" dirty="0">
                <a:latin typeface="Times New Roman" panose="02020603050405020304" pitchFamily="18" charset="0"/>
                <a:cs typeface="Times New Roman" panose="02020603050405020304" pitchFamily="18" charset="0"/>
              </a:rPr>
              <a:t>Sung by mummers’ processions at mid-winter in southeast England. The featured performer was Old Tup, a man dressed in a sheep’s costume with ram’s horns.</a:t>
            </a:r>
          </a:p>
          <a:p>
            <a:r>
              <a:rPr lang="en-US" sz="2400" dirty="0">
                <a:latin typeface="Times New Roman" panose="02020603050405020304" pitchFamily="18" charset="0"/>
                <a:cs typeface="Times New Roman" panose="02020603050405020304" pitchFamily="18" charset="0"/>
              </a:rPr>
              <a:t>In America, it evolved into a country blues, </a:t>
            </a:r>
            <a:r>
              <a:rPr lang="en-US" sz="2400" i="1" dirty="0">
                <a:latin typeface="Times New Roman" panose="02020603050405020304" pitchFamily="18" charset="0"/>
                <a:cs typeface="Times New Roman" panose="02020603050405020304" pitchFamily="18" charset="0"/>
              </a:rPr>
              <a:t>Didn’t He Ramble</a:t>
            </a:r>
            <a:r>
              <a:rPr lang="en-US" sz="2400" dirty="0">
                <a:latin typeface="Times New Roman" panose="02020603050405020304" pitchFamily="18" charset="0"/>
                <a:cs typeface="Times New Roman" panose="02020603050405020304" pitchFamily="18" charset="0"/>
              </a:rPr>
              <a:t>, performed by Jelly Roll Morton, Charlie Poole and others.</a:t>
            </a:r>
          </a:p>
        </p:txBody>
      </p:sp>
      <p:sp>
        <p:nvSpPr>
          <p:cNvPr id="7" name="Content Placeholder 6">
            <a:extLst>
              <a:ext uri="{FF2B5EF4-FFF2-40B4-BE49-F238E27FC236}">
                <a16:creationId xmlns:a16="http://schemas.microsoft.com/office/drawing/2014/main" id="{ED607155-05C8-574E-C7DE-BEB4602C2DFA}"/>
              </a:ext>
            </a:extLst>
          </p:cNvPr>
          <p:cNvSpPr>
            <a:spLocks noGrp="1"/>
          </p:cNvSpPr>
          <p:nvPr>
            <p:ph sz="half" idx="2"/>
          </p:nvPr>
        </p:nvSpPr>
        <p:spPr>
          <a:xfrm>
            <a:off x="6881447" y="281354"/>
            <a:ext cx="4859214" cy="6295291"/>
          </a:xfrm>
        </p:spPr>
        <p:txBody>
          <a:bodyPr>
            <a:normAutofit fontScale="55000" lnSpcReduction="20000"/>
          </a:bodyPr>
          <a:lstStyle/>
          <a:p>
            <a:pPr fontAlgn="base"/>
            <a:r>
              <a:rPr lang="en-US" dirty="0">
                <a:latin typeface="Times New Roman" panose="02020603050405020304" pitchFamily="18" charset="0"/>
                <a:cs typeface="Times New Roman" panose="02020603050405020304" pitchFamily="18" charset="0"/>
              </a:rPr>
              <a:t>As I went out to Derby, upon a market day,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 spied the biggest ram, sir, that ever was fed on hay.</a:t>
            </a:r>
          </a:p>
          <a:p>
            <a:pPr fontAlgn="base"/>
            <a:r>
              <a:rPr lang="en-US" i="1" dirty="0">
                <a:latin typeface="Times New Roman" panose="02020603050405020304" pitchFamily="18" charset="0"/>
                <a:cs typeface="Times New Roman" panose="02020603050405020304" pitchFamily="18" charset="0"/>
              </a:rPr>
              <a:t>Chorus (after each verse):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Hey </a:t>
            </a:r>
            <a:r>
              <a:rPr lang="en-US" dirty="0" err="1">
                <a:latin typeface="Times New Roman" panose="02020603050405020304" pitchFamily="18" charset="0"/>
                <a:cs typeface="Times New Roman" panose="02020603050405020304" pitchFamily="18" charset="0"/>
              </a:rPr>
              <a:t>ringle</a:t>
            </a:r>
            <a:r>
              <a:rPr lang="en-US" dirty="0">
                <a:latin typeface="Times New Roman" panose="02020603050405020304" pitchFamily="18" charset="0"/>
                <a:cs typeface="Times New Roman" panose="02020603050405020304" pitchFamily="18" charset="0"/>
              </a:rPr>
              <a:t> dangle, hey </a:t>
            </a:r>
            <a:r>
              <a:rPr lang="en-US" dirty="0" err="1">
                <a:latin typeface="Times New Roman" panose="02020603050405020304" pitchFamily="18" charset="0"/>
                <a:cs typeface="Times New Roman" panose="02020603050405020304" pitchFamily="18" charset="0"/>
              </a:rPr>
              <a:t>ringle</a:t>
            </a:r>
            <a:r>
              <a:rPr lang="en-US" dirty="0">
                <a:latin typeface="Times New Roman" panose="02020603050405020304" pitchFamily="18" charset="0"/>
                <a:cs typeface="Times New Roman" panose="02020603050405020304" pitchFamily="18" charset="0"/>
              </a:rPr>
              <a:t> day,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It was the biggest ram, sir, that ever was fed on hay.</a:t>
            </a:r>
          </a:p>
          <a:p>
            <a:pPr fontAlgn="base"/>
            <a:r>
              <a:rPr lang="en-US" dirty="0">
                <a:latin typeface="Times New Roman" panose="02020603050405020304" pitchFamily="18" charset="0"/>
                <a:cs typeface="Times New Roman" panose="02020603050405020304" pitchFamily="18" charset="0"/>
              </a:rPr>
              <a:t>The horns upon this ram, sir, they reached up to the moon,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 lad went up in April and didn’t get down till June.</a:t>
            </a:r>
          </a:p>
          <a:p>
            <a:pPr fontAlgn="base"/>
            <a:r>
              <a:rPr lang="en-US" dirty="0">
                <a:latin typeface="Times New Roman" panose="02020603050405020304" pitchFamily="18" charset="0"/>
                <a:cs typeface="Times New Roman" panose="02020603050405020304" pitchFamily="18" charset="0"/>
              </a:rPr>
              <a:t>The fleece upon this ram, sir, it reached up to the sky,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eagles made their nests there, you could hear the young ’</a:t>
            </a:r>
            <a:r>
              <a:rPr lang="en-US" dirty="0" err="1">
                <a:latin typeface="Times New Roman" panose="02020603050405020304" pitchFamily="18" charset="0"/>
                <a:cs typeface="Times New Roman" panose="02020603050405020304" pitchFamily="18" charset="0"/>
              </a:rPr>
              <a:t>uns</a:t>
            </a:r>
            <a:r>
              <a:rPr lang="en-US" dirty="0">
                <a:latin typeface="Times New Roman" panose="02020603050405020304" pitchFamily="18" charset="0"/>
                <a:cs typeface="Times New Roman" panose="02020603050405020304" pitchFamily="18" charset="0"/>
              </a:rPr>
              <a:t> cry.</a:t>
            </a:r>
          </a:p>
          <a:p>
            <a:pPr fontAlgn="base"/>
            <a:r>
              <a:rPr lang="en-US" dirty="0">
                <a:latin typeface="Times New Roman" panose="02020603050405020304" pitchFamily="18" charset="0"/>
                <a:cs typeface="Times New Roman" panose="02020603050405020304" pitchFamily="18" charset="0"/>
              </a:rPr>
              <a:t>And all the boys of Derby came begging for his eyes,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To kick around the streets, sir, </a:t>
            </a:r>
            <a:r>
              <a:rPr lang="en-US" dirty="0" err="1">
                <a:latin typeface="Times New Roman" panose="02020603050405020304" pitchFamily="18" charset="0"/>
                <a:cs typeface="Times New Roman" panose="02020603050405020304" pitchFamily="18" charset="0"/>
              </a:rPr>
              <a:t>’cause</a:t>
            </a:r>
            <a:r>
              <a:rPr lang="en-US" dirty="0">
                <a:latin typeface="Times New Roman" panose="02020603050405020304" pitchFamily="18" charset="0"/>
                <a:cs typeface="Times New Roman" panose="02020603050405020304" pitchFamily="18" charset="0"/>
              </a:rPr>
              <a:t> they was football size.</a:t>
            </a:r>
          </a:p>
          <a:p>
            <a:pPr fontAlgn="base"/>
            <a:r>
              <a:rPr lang="en-US" dirty="0">
                <a:latin typeface="Times New Roman" panose="02020603050405020304" pitchFamily="18" charset="0"/>
                <a:cs typeface="Times New Roman" panose="02020603050405020304" pitchFamily="18" charset="0"/>
              </a:rPr>
              <a:t>And all the women of Derby come begging for his ears,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To make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leather aprons to last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forty years.</a:t>
            </a:r>
          </a:p>
          <a:p>
            <a:pPr fontAlgn="base"/>
            <a:r>
              <a:rPr lang="en-US" dirty="0">
                <a:latin typeface="Times New Roman" panose="02020603050405020304" pitchFamily="18" charset="0"/>
                <a:cs typeface="Times New Roman" panose="02020603050405020304" pitchFamily="18" charset="0"/>
              </a:rPr>
              <a:t>And all the men of Derby come begging for his tail,</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To ring St. George’s passing bell from top of Derby jail.</a:t>
            </a:r>
          </a:p>
          <a:p>
            <a:pPr fontAlgn="base"/>
            <a:r>
              <a:rPr lang="en-US" dirty="0">
                <a:latin typeface="Times New Roman" panose="02020603050405020304" pitchFamily="18" charset="0"/>
                <a:cs typeface="Times New Roman" panose="02020603050405020304" pitchFamily="18" charset="0"/>
              </a:rPr>
              <a:t>It took all the boys of Derby to carry away his bones,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Took all the maids of Derby to roll away his stones.</a:t>
            </a:r>
          </a:p>
          <a:p>
            <a:pPr fontAlgn="base"/>
            <a:r>
              <a:rPr lang="en-US" dirty="0">
                <a:latin typeface="Times New Roman" panose="02020603050405020304" pitchFamily="18" charset="0"/>
                <a:cs typeface="Times New Roman" panose="02020603050405020304" pitchFamily="18" charset="0"/>
              </a:rPr>
              <a:t>Now, the butcher that killed this ram, sir, was up to his thighs in blood,</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boy that held the basin was washed away in the flood.</a:t>
            </a:r>
          </a:p>
          <a:p>
            <a:pPr fontAlgn="base"/>
            <a:r>
              <a:rPr lang="en-US" dirty="0">
                <a:latin typeface="Times New Roman" panose="02020603050405020304" pitchFamily="18" charset="0"/>
                <a:cs typeface="Times New Roman" panose="02020603050405020304" pitchFamily="18" charset="0"/>
              </a:rPr>
              <a:t>[And the man that wrote this song, sir, he must be mighty rich,</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one that sings it now, sir, is a lying son of a bitch.]</a:t>
            </a:r>
          </a:p>
          <a:p>
            <a:pPr fontAlgn="base"/>
            <a:r>
              <a:rPr lang="en-US" dirty="0">
                <a:latin typeface="Times New Roman" panose="02020603050405020304" pitchFamily="18" charset="0"/>
                <a:cs typeface="Times New Roman" panose="02020603050405020304" pitchFamily="18" charset="0"/>
              </a:rPr>
              <a:t>And now my song is over, I’ve got no more to say,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Just give us eggs and brandy, and we’ll be on our way</a:t>
            </a:r>
            <a:r>
              <a:rPr lang="en-US" dirty="0"/>
              <a:t>.</a:t>
            </a:r>
          </a:p>
          <a:p>
            <a:endParaRPr lang="en-US" dirty="0"/>
          </a:p>
        </p:txBody>
      </p:sp>
      <p:pic>
        <p:nvPicPr>
          <p:cNvPr id="8" name="Online Media 7" title="The Derby Ram">
            <a:hlinkClick r:id="" action="ppaction://media"/>
            <a:extLst>
              <a:ext uri="{FF2B5EF4-FFF2-40B4-BE49-F238E27FC236}">
                <a16:creationId xmlns:a16="http://schemas.microsoft.com/office/drawing/2014/main" id="{6A857AB2-85F9-FF1C-3256-34AB2796198B}"/>
              </a:ext>
            </a:extLst>
          </p:cNvPr>
          <p:cNvPicPr>
            <a:picLocks noRot="1" noChangeAspect="1"/>
          </p:cNvPicPr>
          <p:nvPr>
            <a:videoFile r:link="rId1"/>
          </p:nvPr>
        </p:nvPicPr>
        <p:blipFill>
          <a:blip r:embed="rId4"/>
          <a:stretch>
            <a:fillRect/>
          </a:stretch>
        </p:blipFill>
        <p:spPr>
          <a:xfrm>
            <a:off x="3399694" y="4466492"/>
            <a:ext cx="3094892" cy="2321169"/>
          </a:xfrm>
          <a:prstGeom prst="rect">
            <a:avLst/>
          </a:prstGeom>
        </p:spPr>
      </p:pic>
      <p:pic>
        <p:nvPicPr>
          <p:cNvPr id="9" name="Online Media 8" title="Poor Old Tup by Lord Conyers Morris">
            <a:hlinkClick r:id="" action="ppaction://media"/>
            <a:extLst>
              <a:ext uri="{FF2B5EF4-FFF2-40B4-BE49-F238E27FC236}">
                <a16:creationId xmlns:a16="http://schemas.microsoft.com/office/drawing/2014/main" id="{8DD4D9CA-7539-93D9-6A67-3CFFFA1EB3AA}"/>
              </a:ext>
            </a:extLst>
          </p:cNvPr>
          <p:cNvPicPr>
            <a:picLocks noRot="1" noChangeAspect="1"/>
          </p:cNvPicPr>
          <p:nvPr>
            <a:videoFile r:link="rId2"/>
          </p:nvPr>
        </p:nvPicPr>
        <p:blipFill>
          <a:blip r:embed="rId5"/>
          <a:stretch>
            <a:fillRect/>
          </a:stretch>
        </p:blipFill>
        <p:spPr>
          <a:xfrm>
            <a:off x="364845" y="4821466"/>
            <a:ext cx="2851711" cy="1611220"/>
          </a:xfrm>
          <a:prstGeom prst="rect">
            <a:avLst/>
          </a:prstGeom>
        </p:spPr>
      </p:pic>
    </p:spTree>
    <p:extLst>
      <p:ext uri="{BB962C8B-B14F-4D97-AF65-F5344CB8AC3E}">
        <p14:creationId xmlns:p14="http://schemas.microsoft.com/office/powerpoint/2010/main" val="55850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video>
              <p:cMediaNode vol="80000">
                <p:cTn id="17" fill="hold" display="0">
                  <p:stCondLst>
                    <p:cond delay="indefinite"/>
                  </p:stCondLst>
                </p:cTn>
                <p:tgtEl>
                  <p:spTgt spid="9"/>
                </p:tgtEl>
              </p:cMediaNode>
            </p:video>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docProps/app.xml><?xml version="1.0" encoding="utf-8"?>
<Properties xmlns="http://schemas.openxmlformats.org/officeDocument/2006/extended-properties" xmlns:vt="http://schemas.openxmlformats.org/officeDocument/2006/docPropsVTypes">
  <Template>Office Theme</Template>
  <TotalTime>794</TotalTime>
  <Words>2794</Words>
  <Application>Microsoft Office PowerPoint</Application>
  <PresentationFormat>Widescreen</PresentationFormat>
  <Paragraphs>118</Paragraphs>
  <Slides>13</Slides>
  <Notes>0</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Times New Roman</vt:lpstr>
      <vt:lpstr>Office Theme</vt:lpstr>
      <vt:lpstr>Funny Folk Songs in Traditional Music</vt:lpstr>
      <vt:lpstr>Way Over Yonder in the Minor Key Woody Guthrie/Billy Bragg 2006</vt:lpstr>
      <vt:lpstr>Three Blind Mice</vt:lpstr>
      <vt:lpstr>Songs for Children</vt:lpstr>
      <vt:lpstr>Jean Ritchie: The Singing Family of the Cumberlands</vt:lpstr>
      <vt:lpstr>What’ll I Do With the Baby-O</vt:lpstr>
      <vt:lpstr>Go Tell Aunt Rhody/The Old Grey Goose</vt:lpstr>
      <vt:lpstr>The Darby Ram</vt:lpstr>
      <vt:lpstr>The Derby Ram </vt:lpstr>
      <vt:lpstr>The Ground Hog from the African American Tradition</vt:lpstr>
      <vt:lpstr>Shortnin’ Bread</vt:lpstr>
      <vt:lpstr>The Rattlin’ Bog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Gosner, Kevin M - (kgosner)</dc:creator>
  <cp:lastModifiedBy>Gosner, Kevin M - (kgosner)</cp:lastModifiedBy>
  <cp:revision>23</cp:revision>
  <dcterms:created xsi:type="dcterms:W3CDTF">2026-01-19T16:19:00Z</dcterms:created>
  <dcterms:modified xsi:type="dcterms:W3CDTF">2026-01-20T05:33:43Z</dcterms:modified>
</cp:coreProperties>
</file>