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3" r:id="rId3"/>
    <p:sldId id="257" r:id="rId4"/>
    <p:sldId id="258" r:id="rId5"/>
    <p:sldId id="259" r:id="rId6"/>
    <p:sldId id="261" r:id="rId7"/>
    <p:sldId id="264" r:id="rId8"/>
    <p:sldId id="265" r:id="rId9"/>
    <p:sldId id="260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20784-1166-472C-ADB0-69061E15D511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5F462-4F52-4A75-BB85-743DDC316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02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5F462-4F52-4A75-BB85-743DDC316C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75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4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2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7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5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7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8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5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2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7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89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74A792B-10D1-47D6-A81C-D01D975A6AD8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AA87411-E52E-46FC-B4EF-103A17846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90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D40645-4272-C5B1-12FE-0369E7E90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231"/>
            <a:ext cx="10515600" cy="114668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Songs of Love and Marriage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827E2CA-B4AC-137E-C108-AA9A0C71C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028" y="1929728"/>
            <a:ext cx="47625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246333-D3F6-489E-D1F7-5429CF8FAE78}"/>
              </a:ext>
            </a:extLst>
          </p:cNvPr>
          <p:cNvSpPr txBox="1"/>
          <p:nvPr/>
        </p:nvSpPr>
        <p:spPr>
          <a:xfrm>
            <a:off x="6701028" y="1216914"/>
            <a:ext cx="469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Hogarth 1743: The Marriage Settlement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D47A66-A332-2260-8A65-889C9CFD56D4}"/>
              </a:ext>
            </a:extLst>
          </p:cNvPr>
          <p:cNvSpPr txBox="1"/>
          <p:nvPr/>
        </p:nvSpPr>
        <p:spPr>
          <a:xfrm>
            <a:off x="6388608" y="5920032"/>
            <a:ext cx="638860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https://www.nationalgallery.org.uk/paintings/william-hogarth-marriage-a-la-mode-1-the-marriage-settlement</a:t>
            </a:r>
          </a:p>
        </p:txBody>
      </p:sp>
      <p:pic>
        <p:nvPicPr>
          <p:cNvPr id="1030" name="Picture 6" descr="The Milkmaid, Lucas van Leyden (Netherlandish, Leiden ca. 1494–1533 Leiden), Engraving">
            <a:extLst>
              <a:ext uri="{FF2B5EF4-FFF2-40B4-BE49-F238E27FC236}">
                <a16:creationId xmlns:a16="http://schemas.microsoft.com/office/drawing/2014/main" id="{FEB711DD-A86B-3806-363F-30256579A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05" y="1864898"/>
            <a:ext cx="5585995" cy="412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72522FD-F5C2-C126-1AFB-80B7DCABCE45}"/>
              </a:ext>
            </a:extLst>
          </p:cNvPr>
          <p:cNvSpPr txBox="1"/>
          <p:nvPr/>
        </p:nvSpPr>
        <p:spPr>
          <a:xfrm>
            <a:off x="1424405" y="6262043"/>
            <a:ext cx="638907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https://www.metmuseum.org/art/collection/search/364745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9DBFFE-15DA-174F-AC75-40636D484D10}"/>
              </a:ext>
            </a:extLst>
          </p:cNvPr>
          <p:cNvSpPr txBox="1"/>
          <p:nvPr/>
        </p:nvSpPr>
        <p:spPr>
          <a:xfrm>
            <a:off x="1184030" y="1227699"/>
            <a:ext cx="3899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van Leyden  1510: The Milkmaid</a:t>
            </a:r>
          </a:p>
        </p:txBody>
      </p:sp>
    </p:spTree>
    <p:extLst>
      <p:ext uri="{BB962C8B-B14F-4D97-AF65-F5344CB8AC3E}">
        <p14:creationId xmlns:p14="http://schemas.microsoft.com/office/powerpoint/2010/main" val="3183028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D657-ED3A-A905-9CF2-0A6351404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Goodman/Four (Seven) Nights Drunk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(pre-1760)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A72AE-3295-0A5B-1C22-F9FF2CBB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538"/>
            <a:ext cx="10515600" cy="5298831"/>
          </a:xfrm>
        </p:spPr>
        <p:txBody>
          <a:bodyPr numCol="2">
            <a:normAutofit fontScale="700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as I come home so drunk I couldn’t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 saw a horse, no horse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says unto me wife, tell this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come the horse there, no horse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old fool, you silly fool, can’t you plainly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 but a milk cow me mother sent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I have travelled a thousand miles and more,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Saddle on a milk cow I’ve never seen before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as I come home so drunk I couldn’t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 saw boots, no boots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says unto me wife, tell this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come the boots there, no boots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old fool, you silly fool, can’t you plainly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 but a flower pot me mother sent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I have travelled a thousand miles and more,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Laces on a flower pot I’ve never seen before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as I come home so drunk I couldn’t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 saw a hat, no hat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says unto me wife, tell this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come the hat there, no hat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old fool, you silly fool, can’t you plainly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 but a chamber pot me mother sent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I have travelled a thousand miles and more,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Sweat-band on a chamber pot I’ve never seen before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as I come home so drunk I couldn’t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 saw a man, no man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says unto me wife, tell this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come the man there, no man should be there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old fool, you silly fool, can’t you plainly see,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 but a baby me mother sent to me,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I have travelled a thousand miles and more, oh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Whiskers on a baby I’ve never seen before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Steeleye Span version</a:t>
            </a:r>
          </a:p>
        </p:txBody>
      </p:sp>
    </p:spTree>
    <p:extLst>
      <p:ext uri="{BB962C8B-B14F-4D97-AF65-F5344CB8AC3E}">
        <p14:creationId xmlns:p14="http://schemas.microsoft.com/office/powerpoint/2010/main" val="108407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D5BB-C11F-3BEA-141C-C9B17B72C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870"/>
            <a:ext cx="10515600" cy="59616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Jennie Jenkins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EFD0F-DB57-D941-D657-77E127003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49569"/>
            <a:ext cx="11060723" cy="5227394"/>
          </a:xfrm>
        </p:spPr>
        <p:txBody>
          <a:bodyPr numCol="3">
            <a:normAutofit fontScale="55000" lnSpcReduction="2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Jenny Jenkins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white,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white,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white,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color's too bright.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Chorus: I'll buy me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-toddy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seek-a-double, use-a-cause-a-roll-the-find-me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Roll, Jennie Jenkins, roll.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blue,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will you wear blue,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blue,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color's too true.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red,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red,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red,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the color of my head.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Chrous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black,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black,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black,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the color of my back.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purple,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purple,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purple,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It's the color of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green,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green,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green,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it's a shame to be seen.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yellow,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yellow,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yellow,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color's too shallow.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 wear gold,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will you wear gold,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won't wear gold,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I'm not that old!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I'll buy me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-toddy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seek-a-double, use-a-cause-a-roll-the-find-me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Roll, Jennie Jenkins, roll.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will you wear, oh my dear, oh my dear?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will you wear, Jennie Jenkins?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I've nothing to wear,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I'll just go bare.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I'll buy me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tildy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-toddy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seek-a-double, use-a-cause-a-roll-the-find-me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Roll, Jennie Jenkins, roll.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8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EC47-B6B1-D071-EBDD-9C6316FCC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1584"/>
            <a:ext cx="10515600" cy="818906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Histories of Love, Sex and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133F6-08D2-386A-54C0-BB6F3469C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6"/>
            <a:ext cx="10515600" cy="5040923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long 18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 (1688-1815) frames our histories for Britain and America.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Pre-Industrial vs Industrial; Rural vs Urban; Religious vs Secular.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England and Wales (but not Scotland), the Clandestine Marriage Act of 1753: required the posting of banns, a marriage license, and a formal ceremony with witnesses before an Anglican parish minister. Repealed in 1853, when civil marriage was introduced.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Historians debate the forces that shaped courtship, sexuality and marriage: economic necessity; patriarchal authority (consent and coercion); desire and sexual health.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sources include: marriage and birth registries; laws on marriage and inheritance; municipal laws on prostitution and public spaces; sermons and religious tracts; advice manuals; autobiographies; literature and fine art.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effort to understand intimate histories of private lives focuses on birth rates, age of first marriage and illegitimacy.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27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434E1-A3AB-2CA2-54CB-C89A6D7F2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33"/>
            <a:ext cx="10515600" cy="678229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Courting Me (pre-1750)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D4F79-39B9-D528-68C5-13D4BB12C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9569"/>
            <a:ext cx="10515600" cy="5742598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 an old man came courting me,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courting me,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a-courting me, fain would he marry me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Maids when you’re young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(repeated after each verse):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he’s got no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faliddle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-aye-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 no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faliddle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-aye-ay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 no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he’s lost his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dingdorum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maids when you’re young,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church,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went to church,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church, he left me in the lurch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Maids when you’re young,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tea,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went to tea,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tea, he started teasing me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Maids when you’re young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bed,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went to bed,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we went to bed, he neither done nor said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Maids when you’re young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he went to sleep,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he went to sleep,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that he went to sleep, out of bed I did creep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the arms of a jolly young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 found his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faliddle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-aye-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found his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faliddle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-aye-ay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found his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falorum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he’s got my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dingdorum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maids when you’re young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courting me, hi-doo-a-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darrity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courting me, me being young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old man came a-courting me, fain would he marry me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Maids when you’re young never wed an old man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Eliza Carthy version</a:t>
            </a:r>
          </a:p>
        </p:txBody>
      </p:sp>
    </p:spTree>
    <p:extLst>
      <p:ext uri="{BB962C8B-B14F-4D97-AF65-F5344CB8AC3E}">
        <p14:creationId xmlns:p14="http://schemas.microsoft.com/office/powerpoint/2010/main" val="2130473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D29BF-C3FE-53FB-2259-CF3236249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09"/>
            <a:ext cx="10515600" cy="7837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Ploughboy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(early 19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1CA33-2446-27A5-6883-3B3644296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69" y="1338996"/>
            <a:ext cx="11816862" cy="5061805"/>
          </a:xfrm>
        </p:spPr>
        <p:txBody>
          <a:bodyPr numCol="2">
            <a:no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’Twas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brisk young ploughboy, come listen to this refrain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join with me in chorus and sing the ploughboy’s praise.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song is of the ploughboy’s praise and unto you I’ll relate the same,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whistles and sings and drives his plough, the brave ploughboy.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early in the morning the ploughboy he is seen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hastening to the stable his horses for to clean.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manes and tails he does comb straight, with chaff and corn he will them bate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he’ll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endeavour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plough straight, the brave ploughboy.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he goes out in the morning to harrow plough or sow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with a gentle cast, my boys, he’ll give his corn a throw.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this I’ll have you understand is just to fill the reaper’s hand,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Likewise I’ll have you understand, it comes from the ploughboy.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seedtime being over the fields look fresh and gay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There’s merry lads to mow the grass while damsels make the hay.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small birds sing on every tree, the cuckoo joins sweet harmony,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welcome here as you may see, the brave ploughboy.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haying being over and harvest does draw near,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Master he does welcome us with plenty of beef and beer.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all sit round to drink our beer while Peace and Plenty fill the year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we’ll be happy while we are here and drink to the ploughboy.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harvest being over we start the plough once more,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Master has invited us unlocks his cellar door.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cake and ale we have our fill because we’ve done our work so well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there’s no one can despise the skill of the brave ploughboy.</a:t>
            </a:r>
          </a:p>
        </p:txBody>
      </p:sp>
    </p:spTree>
    <p:extLst>
      <p:ext uri="{BB962C8B-B14F-4D97-AF65-F5344CB8AC3E}">
        <p14:creationId xmlns:p14="http://schemas.microsoft.com/office/powerpoint/2010/main" val="125185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97B72-8182-47BF-E953-E7BFD918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0"/>
            <a:ext cx="10515600" cy="71339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Blackbirds and Thrushes/Hares on the Mountain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BC95B-D62C-6A8E-EF67-1EA5FC627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77" y="1043355"/>
            <a:ext cx="11758246" cy="5416060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maidens could sing like blackbirds and thrushes,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young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men’d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 and hide in the bushes?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 (after each verse):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maidens were to run like hares on the common,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young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men’d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horse and ride hunting?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maidens were to swim like fish in the water,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young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men’d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undress and dive after?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maidens were to lie like sheep on the mountain,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young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men’d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 and lay down beside them?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maidens they’re like the dew on the corn,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young man awakes they’re gone in the morn.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maidens were to dance like rushes a-growing, (×2)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young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men’d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scythes and go mowing?</a:t>
            </a:r>
          </a:p>
        </p:txBody>
      </p:sp>
    </p:spTree>
    <p:extLst>
      <p:ext uri="{BB962C8B-B14F-4D97-AF65-F5344CB8AC3E}">
        <p14:creationId xmlns:p14="http://schemas.microsoft.com/office/powerpoint/2010/main" val="4014469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54A0E-67EA-7337-A834-B87C7A25D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9168"/>
            <a:ext cx="10515600" cy="78373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Joe Clark: Square Dancing and Courtin’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104D-BD0A-BFB8-8C8E-FCCCB2484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914400"/>
            <a:ext cx="11535507" cy="5545015"/>
          </a:xfrm>
        </p:spPr>
        <p:txBody>
          <a:bodyPr numCol="4">
            <a:normAutofit fontScale="850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I've got no money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 no place to stay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I've got no place to lay my head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chickens 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crowin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for day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Chorus: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Fare you well, old Joe Clark,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Fare you well I say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Fare you well, old Joe Clark,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away to stay.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wish I had a nickel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wish I had a dime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wish I had a pretty little girl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kiss her and call her mine.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don't like that old Joe Clark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I'll tell you the reason why.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goes about the country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stealin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good men's wives.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went down to old Joe Clark's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did not mean no harm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grabbed his old forty four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shot me thru the arm.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Joe Clark's a mean old dog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I'll tell you the reason why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tore down my old rail fence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his cattle could eat my rye.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went down to old Joe Clark's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found old Joe in bed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stuck my finger in old Joe's eye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killed old Joe stone dead.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wouldn't marry that old maid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I'll tell you the reason why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neck's so long and-stringy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I'm afraid she'll never die.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went down to Dinah's house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was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in the door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her shoes and stocking in her hand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her feet all over the floor.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Yonder sits a turtle dove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Sitting on yonder pine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may weep for your true love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 shall weep for mine.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Joe Clark's a mighty man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will it take to please him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old bottle of apple jack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Betty Brown to squeeze him.</a:t>
            </a:r>
          </a:p>
        </p:txBody>
      </p:sp>
    </p:spTree>
    <p:extLst>
      <p:ext uri="{BB962C8B-B14F-4D97-AF65-F5344CB8AC3E}">
        <p14:creationId xmlns:p14="http://schemas.microsoft.com/office/powerpoint/2010/main" val="4071822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320F-8EA9-BD9B-3994-8AB6125F1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039"/>
            <a:ext cx="10515600" cy="56099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Cindy: More Dancing and Courtin’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FAA8B-A7A1-EC05-74C7-4F3239DBE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9230"/>
            <a:ext cx="10849708" cy="5720861"/>
          </a:xfrm>
        </p:spPr>
        <p:txBody>
          <a:bodyPr numCol="3">
            <a:normAutofit fontScale="550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ought to see my Cindy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lives away down south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She's so sweet that honeybees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Swarm about her mouth.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Get along home, Cindy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Cindy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along home.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along home, Cindy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Cindy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I'll marry you some day. (I'm a-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gonna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leave you now)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in the summertime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in the fall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can't have Cindy all the time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no one at all.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is a pretty girl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is a peach;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Threw her arms around my neck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Hung on like a leach.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got religion,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you what she done: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Walked up to the minister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Chawed her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chewin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gum.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got religion,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had it once before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she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heered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 old banjo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She's the first one on the floor.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got religion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really went to town;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 so full of glory, Lord,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Shook her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stockin's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down.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had a pretty gal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I'd put her on a shelf;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Ev'ry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she smiled at me,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I'd jump right up myself.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Cindy had one blue eye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also had one brown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eye looked in the country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other one looked in town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Wish I was an apple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tree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An' every time my Cindy passed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She'd take a bite o' me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Wish I had a needle and thread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Wish that I could sew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I'd sew that gal to my coat tails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down the road we'd go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chorus: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 along home, Cindy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 along home to stay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 along home, Cindy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more night 'n' day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It's kiss me, gal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Kiss me once again.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Oh, it's kiss me, gal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night long.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300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467BC-7804-9F42-88BC-D0CF0634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556"/>
            <a:ext cx="10515600" cy="65478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Farmer’s Curst Wife/The Devil and the Farmer’s Wife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90050-8AAF-F897-0EF3-EF5192AC3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4609"/>
            <a:ext cx="10515600" cy="5655835"/>
          </a:xfrm>
        </p:spPr>
        <p:txBody>
          <a:bodyPr numCol="3">
            <a:normAutofit fontScale="77500" lnSpcReduction="20000"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an old farmer lived under a hill,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Daddy be gay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an old farmer lived under a hill,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ain’t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moved away then he’s living there still.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Daddy be gay and eat candy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day the old devil he come to his plough,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says, “One of your family I have to have now.”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man cries out, “Then surely I’m done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devil has come for my eldest son.”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“It’s not your son or your daughter I crave,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your old scolding wife that I must take away.”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“Then take her off with all of my heart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 hope from hell she never will part.”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devil he hoisted her up on his back,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like an old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went packing his sack.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set her down at the forks of the road,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he says, “Old woman, you’re a hell of a load.”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carried her off to the gates of hell,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says, “Stoke up the coals, we’ll roast her well.”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little devils come rattling their chains,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off with her slipper and out with their brains.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little devil peeped over the wall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Says, “Take her back daddy, she’ll murder us all.”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man was peeking out of the crack,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he seen the old devil a-wagging her back.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woman went whistling over the hill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“If the devil won’t have me I wonder who will!”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proves that the women are better than men,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can go down to hell and come straight back again.</a:t>
            </a:r>
          </a:p>
        </p:txBody>
      </p:sp>
    </p:spTree>
    <p:extLst>
      <p:ext uri="{BB962C8B-B14F-4D97-AF65-F5344CB8AC3E}">
        <p14:creationId xmlns:p14="http://schemas.microsoft.com/office/powerpoint/2010/main" val="47124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2322</TotalTime>
  <Words>2683</Words>
  <Application>Microsoft Office PowerPoint</Application>
  <PresentationFormat>Widescreen</PresentationFormat>
  <Paragraphs>367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Songs of Love and Marriage</vt:lpstr>
      <vt:lpstr>Jennie Jenkins</vt:lpstr>
      <vt:lpstr>Histories of Love, Sex and Marriage</vt:lpstr>
      <vt:lpstr>An Old Man Came Courting Me (pre-1750)</vt:lpstr>
      <vt:lpstr>The Ploughboy (early 19th century)</vt:lpstr>
      <vt:lpstr>Blackbirds and Thrushes/Hares on the Mountain</vt:lpstr>
      <vt:lpstr>Old Joe Clark: Square Dancing and Courtin’ </vt:lpstr>
      <vt:lpstr>Cindy: More Dancing and Courtin’</vt:lpstr>
      <vt:lpstr>The Farmer’s Curst Wife/The Devil and the Farmer’s Wife</vt:lpstr>
      <vt:lpstr>Our Goodman/Four (Seven) Nights Drunk (pre-1760)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Gosner, Kevin M - (kgosner)</dc:creator>
  <cp:lastModifiedBy>Gosner, Kevin M - (kgosner)</cp:lastModifiedBy>
  <cp:revision>16</cp:revision>
  <dcterms:created xsi:type="dcterms:W3CDTF">2026-01-25T17:09:56Z</dcterms:created>
  <dcterms:modified xsi:type="dcterms:W3CDTF">2026-01-27T17:30:53Z</dcterms:modified>
</cp:coreProperties>
</file>