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3" r:id="rId4"/>
    <p:sldId id="257" r:id="rId5"/>
    <p:sldId id="264" r:id="rId6"/>
    <p:sldId id="265" r:id="rId7"/>
    <p:sldId id="258" r:id="rId8"/>
    <p:sldId id="266" r:id="rId9"/>
    <p:sldId id="267" r:id="rId10"/>
    <p:sldId id="268" r:id="rId11"/>
    <p:sldId id="260" r:id="rId12"/>
    <p:sldId id="269" r:id="rId13"/>
    <p:sldId id="270" r:id="rId14"/>
    <p:sldId id="262" r:id="rId15"/>
    <p:sldId id="274" r:id="rId16"/>
    <p:sldId id="271" r:id="rId17"/>
    <p:sldId id="272"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90F143-33F3-49CE-AEED-89769C6D8930}"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82007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0F143-33F3-49CE-AEED-89769C6D8930}"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421241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0F143-33F3-49CE-AEED-89769C6D8930}"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174898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0F143-33F3-49CE-AEED-89769C6D8930}"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89695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0F143-33F3-49CE-AEED-89769C6D8930}"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390222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90F143-33F3-49CE-AEED-89769C6D8930}"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86810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0F143-33F3-49CE-AEED-89769C6D8930}" type="datetimeFigureOut">
              <a:rPr lang="en-US" smtClean="0"/>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18859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90F143-33F3-49CE-AEED-89769C6D8930}" type="datetimeFigureOut">
              <a:rPr lang="en-US" smtClean="0"/>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12135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0F143-33F3-49CE-AEED-89769C6D8930}" type="datetimeFigureOut">
              <a:rPr lang="en-US" smtClean="0"/>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52057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90F143-33F3-49CE-AEED-89769C6D8930}"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389254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90F143-33F3-49CE-AEED-89769C6D8930}"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3C7C1-5EFD-43EE-9FCD-29F7F05FA3E9}" type="slidenum">
              <a:rPr lang="en-US" smtClean="0"/>
              <a:t>‹#›</a:t>
            </a:fld>
            <a:endParaRPr lang="en-US"/>
          </a:p>
        </p:txBody>
      </p:sp>
    </p:spTree>
    <p:extLst>
      <p:ext uri="{BB962C8B-B14F-4D97-AF65-F5344CB8AC3E}">
        <p14:creationId xmlns:p14="http://schemas.microsoft.com/office/powerpoint/2010/main" val="22327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FC90F143-33F3-49CE-AEED-89769C6D8930}" type="datetimeFigureOut">
              <a:rPr lang="en-US" smtClean="0"/>
              <a:t>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6943C7C1-5EFD-43EE-9FCD-29F7F05FA3E9}" type="slidenum">
              <a:rPr lang="en-US" smtClean="0"/>
              <a:t>‹#›</a:t>
            </a:fld>
            <a:endParaRPr lang="en-US"/>
          </a:p>
        </p:txBody>
      </p:sp>
    </p:spTree>
    <p:extLst>
      <p:ext uri="{BB962C8B-B14F-4D97-AF65-F5344CB8AC3E}">
        <p14:creationId xmlns:p14="http://schemas.microsoft.com/office/powerpoint/2010/main" val="35092334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729D9-0A8F-9AB2-ED0A-2F9EB423EA86}"/>
              </a:ext>
            </a:extLst>
          </p:cNvPr>
          <p:cNvSpPr>
            <a:spLocks noGrp="1"/>
          </p:cNvSpPr>
          <p:nvPr>
            <p:ph type="title"/>
          </p:nvPr>
        </p:nvSpPr>
        <p:spPr>
          <a:xfrm>
            <a:off x="838200" y="384744"/>
            <a:ext cx="10515600" cy="1100260"/>
          </a:xfrm>
        </p:spPr>
        <p:txBody>
          <a:bodyPr>
            <a:normAutofit/>
          </a:bodyPr>
          <a:lstStyle/>
          <a:p>
            <a:pPr algn="ctr"/>
            <a:r>
              <a:rPr lang="en-US" sz="3200" dirty="0">
                <a:latin typeface="Times New Roman" panose="02020603050405020304" pitchFamily="18" charset="0"/>
                <a:cs typeface="Times New Roman" panose="02020603050405020304" pitchFamily="18" charset="0"/>
              </a:rPr>
              <a:t>Funny Folk Songs in Traditional Music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Bawdy Songs</a:t>
            </a:r>
          </a:p>
        </p:txBody>
      </p:sp>
      <p:sp>
        <p:nvSpPr>
          <p:cNvPr id="5" name="Content Placeholder 4">
            <a:extLst>
              <a:ext uri="{FF2B5EF4-FFF2-40B4-BE49-F238E27FC236}">
                <a16:creationId xmlns:a16="http://schemas.microsoft.com/office/drawing/2014/main" id="{0BB73CB7-31F1-2D81-C92C-BC136DC9B831}"/>
              </a:ext>
            </a:extLst>
          </p:cNvPr>
          <p:cNvSpPr>
            <a:spLocks noGrp="1"/>
          </p:cNvSpPr>
          <p:nvPr>
            <p:ph sz="half" idx="1"/>
          </p:nvPr>
        </p:nvSpPr>
        <p:spPr>
          <a:xfrm>
            <a:off x="838200" y="1825625"/>
            <a:ext cx="5181600" cy="4516560"/>
          </a:xfrm>
        </p:spPr>
        <p:txBody>
          <a:bodyPr>
            <a:normAutofit/>
          </a:bodyPr>
          <a:lstStyle/>
          <a:p>
            <a:r>
              <a:rPr lang="en-US" sz="2000" i="1" dirty="0">
                <a:latin typeface="Times New Roman" panose="02020603050405020304" pitchFamily="18" charset="0"/>
                <a:cs typeface="Times New Roman" panose="02020603050405020304" pitchFamily="18" charset="0"/>
              </a:rPr>
              <a:t>Wit and Mirth: Or Pills to Purge Melancholy </a:t>
            </a:r>
            <a:r>
              <a:rPr lang="en-US" sz="2000" dirty="0">
                <a:latin typeface="Times New Roman" panose="02020603050405020304" pitchFamily="18" charset="0"/>
                <a:cs typeface="Times New Roman" panose="02020603050405020304" pitchFamily="18" charset="0"/>
              </a:rPr>
              <a:t>(1698-1720</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Songs written and collected by Thomas </a:t>
            </a:r>
            <a:r>
              <a:rPr lang="en-US" sz="2000" dirty="0" err="1">
                <a:latin typeface="Times New Roman" panose="02020603050405020304" pitchFamily="18" charset="0"/>
                <a:cs typeface="Times New Roman" panose="02020603050405020304" pitchFamily="18" charset="0"/>
              </a:rPr>
              <a:t>d’Urfey</a:t>
            </a:r>
            <a:r>
              <a:rPr lang="en-US" sz="2000" dirty="0">
                <a:latin typeface="Times New Roman" panose="02020603050405020304" pitchFamily="18" charset="0"/>
                <a:cs typeface="Times New Roman" panose="02020603050405020304" pitchFamily="18" charset="0"/>
              </a:rPr>
              <a:t> and published by Henry Playford.</a:t>
            </a:r>
          </a:p>
          <a:p>
            <a:r>
              <a:rPr lang="en-US" sz="2000" i="1" dirty="0">
                <a:latin typeface="Times New Roman" panose="02020603050405020304" pitchFamily="18" charset="0"/>
                <a:cs typeface="Times New Roman" panose="02020603050405020304" pitchFamily="18" charset="0"/>
              </a:rPr>
              <a:t>The Merry Muses of Caledonia </a:t>
            </a:r>
            <a:r>
              <a:rPr lang="en-US" sz="2000" dirty="0">
                <a:latin typeface="Times New Roman" panose="02020603050405020304" pitchFamily="18" charset="0"/>
                <a:cs typeface="Times New Roman" panose="02020603050405020304" pitchFamily="18" charset="0"/>
              </a:rPr>
              <a:t>(1799). Songs collected and edited by Robert Burns.</a:t>
            </a:r>
          </a:p>
          <a:p>
            <a:r>
              <a:rPr lang="en-US" sz="2000" i="1" dirty="0">
                <a:latin typeface="Times New Roman" panose="02020603050405020304" pitchFamily="18" charset="0"/>
                <a:cs typeface="Times New Roman" panose="02020603050405020304" pitchFamily="18" charset="0"/>
              </a:rPr>
              <a:t>Ozark Folksongs and Folklore </a:t>
            </a:r>
            <a:r>
              <a:rPr lang="en-US" sz="2000" dirty="0">
                <a:latin typeface="Times New Roman" panose="02020603050405020304" pitchFamily="18" charset="0"/>
                <a:cs typeface="Times New Roman" panose="02020603050405020304" pitchFamily="18" charset="0"/>
              </a:rPr>
              <a:t>(the unpublished volume (1990). Collected by Vance Randolph (1915-1955).</a:t>
            </a:r>
          </a:p>
          <a:p>
            <a:r>
              <a:rPr lang="en-US" sz="2000" i="1" dirty="0">
                <a:latin typeface="Times New Roman" panose="02020603050405020304" pitchFamily="18" charset="0"/>
                <a:cs typeface="Times New Roman" panose="02020603050405020304" pitchFamily="18" charset="0"/>
              </a:rPr>
              <a:t>The Jelly Roll Morton Collection</a:t>
            </a:r>
            <a:r>
              <a:rPr lang="en-US" sz="2000" dirty="0">
                <a:latin typeface="Times New Roman" panose="02020603050405020304" pitchFamily="18" charset="0"/>
                <a:cs typeface="Times New Roman" panose="02020603050405020304" pitchFamily="18" charset="0"/>
              </a:rPr>
              <a:t> at the Library of Congress. Recorded by Alan Lomax in 1938.</a:t>
            </a:r>
          </a:p>
          <a:p>
            <a:r>
              <a:rPr lang="en-US" sz="2000" i="1" dirty="0">
                <a:latin typeface="Times New Roman" panose="02020603050405020304" pitchFamily="18" charset="0"/>
                <a:cs typeface="Times New Roman" panose="02020603050405020304" pitchFamily="18" charset="0"/>
              </a:rPr>
              <a:t>Roll Your Leg Over: Bawdy Songs and Backroom Ballans, 1955-1958</a:t>
            </a:r>
            <a:r>
              <a:rPr lang="en-US" sz="2000" dirty="0">
                <a:latin typeface="Times New Roman" panose="02020603050405020304" pitchFamily="18" charset="0"/>
                <a:cs typeface="Times New Roman" panose="02020603050405020304" pitchFamily="18" charset="0"/>
              </a:rPr>
              <a:t>. Oscar Brand</a:t>
            </a:r>
          </a:p>
        </p:txBody>
      </p:sp>
      <p:pic>
        <p:nvPicPr>
          <p:cNvPr id="1026" name="Picture 2" descr="Falstaff in the tavern to the wild pig head (from Heinrich IV.) from Eduard Grützner">
            <a:extLst>
              <a:ext uri="{FF2B5EF4-FFF2-40B4-BE49-F238E27FC236}">
                <a16:creationId xmlns:a16="http://schemas.microsoft.com/office/drawing/2014/main" id="{725D7657-B6D0-8925-0C61-BDBDD8084B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54358"/>
            <a:ext cx="4624754" cy="3638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7AD320-F2BD-9EDF-8F42-0ED03F76E3EF}"/>
              </a:ext>
            </a:extLst>
          </p:cNvPr>
          <p:cNvSpPr txBox="1"/>
          <p:nvPr/>
        </p:nvSpPr>
        <p:spPr>
          <a:xfrm>
            <a:off x="6172200" y="6125090"/>
            <a:ext cx="6096000" cy="230832"/>
          </a:xfrm>
          <a:prstGeom prst="rect">
            <a:avLst/>
          </a:prstGeom>
          <a:noFill/>
        </p:spPr>
        <p:txBody>
          <a:bodyPr wrap="square">
            <a:spAutoFit/>
          </a:bodyPr>
          <a:lstStyle/>
          <a:p>
            <a:r>
              <a:rPr lang="en-US" sz="900" dirty="0"/>
              <a:t>https://www.art-prints-on-demand.com/a/gruetzner-eduard/falstaff-in-the-tavern-to.html</a:t>
            </a:r>
          </a:p>
        </p:txBody>
      </p:sp>
      <p:sp>
        <p:nvSpPr>
          <p:cNvPr id="9" name="TextBox 8">
            <a:extLst>
              <a:ext uri="{FF2B5EF4-FFF2-40B4-BE49-F238E27FC236}">
                <a16:creationId xmlns:a16="http://schemas.microsoft.com/office/drawing/2014/main" id="{DC064F20-32A7-E284-0207-8D4317F7202A}"/>
              </a:ext>
            </a:extLst>
          </p:cNvPr>
          <p:cNvSpPr txBox="1"/>
          <p:nvPr/>
        </p:nvSpPr>
        <p:spPr>
          <a:xfrm>
            <a:off x="6447692" y="1735015"/>
            <a:ext cx="398820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Falstaff in the Tavern, Eduard </a:t>
            </a:r>
            <a:r>
              <a:rPr lang="en-US" dirty="0" err="1">
                <a:latin typeface="Times New Roman" panose="02020603050405020304" pitchFamily="18" charset="0"/>
                <a:cs typeface="Times New Roman" panose="02020603050405020304" pitchFamily="18" charset="0"/>
              </a:rPr>
              <a:t>Grǖtzner</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984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C433-5F9A-E6A5-8246-498A3461078D}"/>
              </a:ext>
            </a:extLst>
          </p:cNvPr>
          <p:cNvSpPr>
            <a:spLocks noGrp="1"/>
          </p:cNvSpPr>
          <p:nvPr>
            <p:ph type="title"/>
          </p:nvPr>
        </p:nvSpPr>
        <p:spPr>
          <a:xfrm>
            <a:off x="838200" y="365126"/>
            <a:ext cx="10515600" cy="795460"/>
          </a:xfrm>
        </p:spPr>
        <p:txBody>
          <a:bodyPr>
            <a:normAutofit/>
          </a:bodyPr>
          <a:lstStyle/>
          <a:p>
            <a:pPr algn="ctr"/>
            <a:r>
              <a:rPr lang="en-US" sz="3200" dirty="0">
                <a:latin typeface="Times New Roman" panose="02020603050405020304" pitchFamily="18" charset="0"/>
                <a:cs typeface="Times New Roman" panose="02020603050405020304" pitchFamily="18" charset="0"/>
              </a:rPr>
              <a:t>As I Came Over Cairney Mount</a:t>
            </a:r>
          </a:p>
        </p:txBody>
      </p:sp>
      <p:sp>
        <p:nvSpPr>
          <p:cNvPr id="3" name="Content Placeholder 2">
            <a:extLst>
              <a:ext uri="{FF2B5EF4-FFF2-40B4-BE49-F238E27FC236}">
                <a16:creationId xmlns:a16="http://schemas.microsoft.com/office/drawing/2014/main" id="{27C41C70-C12C-9182-0E5D-4639665F812A}"/>
              </a:ext>
            </a:extLst>
          </p:cNvPr>
          <p:cNvSpPr>
            <a:spLocks noGrp="1"/>
          </p:cNvSpPr>
          <p:nvPr>
            <p:ph idx="1"/>
          </p:nvPr>
        </p:nvSpPr>
        <p:spPr>
          <a:xfrm>
            <a:off x="838200" y="1253330"/>
            <a:ext cx="11072446" cy="5381932"/>
          </a:xfrm>
        </p:spPr>
        <p:txBody>
          <a:bodyPr numCol="2">
            <a:normAutofit fontScale="25000" lnSpcReduction="20000"/>
          </a:bodyPr>
          <a:lstStyle/>
          <a:p>
            <a:r>
              <a:rPr lang="en-US" sz="7200" dirty="0">
                <a:latin typeface="Times New Roman" panose="02020603050405020304" pitchFamily="18" charset="0"/>
                <a:cs typeface="Times New Roman" panose="02020603050405020304" pitchFamily="18" charset="0"/>
              </a:rPr>
              <a:t>As I came o’er the Cairney mount,</a:t>
            </a:r>
          </a:p>
          <a:p>
            <a:r>
              <a:rPr lang="en-US" sz="7200" dirty="0">
                <a:latin typeface="Times New Roman" panose="02020603050405020304" pitchFamily="18" charset="0"/>
                <a:cs typeface="Times New Roman" panose="02020603050405020304" pitchFamily="18" charset="0"/>
              </a:rPr>
              <a:t>And down </a:t>
            </a:r>
            <a:r>
              <a:rPr lang="en-US" sz="7200" dirty="0" err="1">
                <a:latin typeface="Times New Roman" panose="02020603050405020304" pitchFamily="18" charset="0"/>
                <a:cs typeface="Times New Roman" panose="02020603050405020304" pitchFamily="18" charset="0"/>
              </a:rPr>
              <a:t>amang</a:t>
            </a:r>
            <a:r>
              <a:rPr lang="en-US" sz="7200" dirty="0">
                <a:latin typeface="Times New Roman" panose="02020603050405020304" pitchFamily="18" charset="0"/>
                <a:cs typeface="Times New Roman" panose="02020603050405020304" pitchFamily="18" charset="0"/>
              </a:rPr>
              <a:t> the blooming heather,</a:t>
            </a:r>
          </a:p>
          <a:p>
            <a:r>
              <a:rPr lang="en-US" sz="7200" dirty="0">
                <a:latin typeface="Times New Roman" panose="02020603050405020304" pitchFamily="18" charset="0"/>
                <a:cs typeface="Times New Roman" panose="02020603050405020304" pitchFamily="18" charset="0"/>
              </a:rPr>
              <a:t>The Highland </a:t>
            </a:r>
            <a:r>
              <a:rPr lang="en-US" sz="7200" dirty="0" err="1">
                <a:latin typeface="Times New Roman" panose="02020603050405020304" pitchFamily="18" charset="0"/>
                <a:cs typeface="Times New Roman" panose="02020603050405020304" pitchFamily="18" charset="0"/>
              </a:rPr>
              <a:t>laddie</a:t>
            </a:r>
            <a:r>
              <a:rPr lang="en-US" sz="7200" dirty="0">
                <a:latin typeface="Times New Roman" panose="02020603050405020304" pitchFamily="18" charset="0"/>
                <a:cs typeface="Times New Roman" panose="02020603050405020304" pitchFamily="18" charset="0"/>
              </a:rPr>
              <a:t> drew his dirk</a:t>
            </a:r>
          </a:p>
          <a:p>
            <a:r>
              <a:rPr lang="en-US" sz="7200" dirty="0">
                <a:latin typeface="Times New Roman" panose="02020603050405020304" pitchFamily="18" charset="0"/>
                <a:cs typeface="Times New Roman" panose="02020603050405020304" pitchFamily="18" charset="0"/>
              </a:rPr>
              <a:t>And </a:t>
            </a:r>
            <a:r>
              <a:rPr lang="en-US" sz="7200" dirty="0" err="1">
                <a:latin typeface="Times New Roman" panose="02020603050405020304" pitchFamily="18" charset="0"/>
                <a:cs typeface="Times New Roman" panose="02020603050405020304" pitchFamily="18" charset="0"/>
              </a:rPr>
              <a:t>sheath’d</a:t>
            </a:r>
            <a:r>
              <a:rPr lang="en-US" sz="7200" dirty="0">
                <a:latin typeface="Times New Roman" panose="02020603050405020304" pitchFamily="18" charset="0"/>
                <a:cs typeface="Times New Roman" panose="02020603050405020304" pitchFamily="18" charset="0"/>
              </a:rPr>
              <a:t> it in my wanton leather.</a:t>
            </a:r>
          </a:p>
          <a:p>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Chorus (after each verse):</a:t>
            </a:r>
          </a:p>
          <a:p>
            <a:r>
              <a:rPr lang="en-US" sz="7200" dirty="0">
                <a:latin typeface="Times New Roman" panose="02020603050405020304" pitchFamily="18" charset="0"/>
                <a:cs typeface="Times New Roman" panose="02020603050405020304" pitchFamily="18" charset="0"/>
              </a:rPr>
              <a:t>O my bonnie, bonnie Highland lad,</a:t>
            </a:r>
          </a:p>
          <a:p>
            <a:r>
              <a:rPr lang="en-US" sz="7200" dirty="0">
                <a:latin typeface="Times New Roman" panose="02020603050405020304" pitchFamily="18" charset="0"/>
                <a:cs typeface="Times New Roman" panose="02020603050405020304" pitchFamily="18" charset="0"/>
              </a:rPr>
              <a:t>My handsome, charming Highland </a:t>
            </a:r>
            <a:r>
              <a:rPr lang="en-US" sz="7200" dirty="0" err="1">
                <a:latin typeface="Times New Roman" panose="02020603050405020304" pitchFamily="18" charset="0"/>
                <a:cs typeface="Times New Roman" panose="02020603050405020304" pitchFamily="18" charset="0"/>
              </a:rPr>
              <a:t>laddie</a:t>
            </a:r>
            <a:r>
              <a:rPr lang="en-US" sz="7200" dirty="0">
                <a:latin typeface="Times New Roman" panose="02020603050405020304" pitchFamily="18" charset="0"/>
                <a:cs typeface="Times New Roman" panose="02020603050405020304" pitchFamily="18" charset="0"/>
              </a:rPr>
              <a:t>;</a:t>
            </a:r>
          </a:p>
          <a:p>
            <a:r>
              <a:rPr lang="en-US" sz="7200" dirty="0">
                <a:latin typeface="Times New Roman" panose="02020603050405020304" pitchFamily="18" charset="0"/>
                <a:cs typeface="Times New Roman" panose="02020603050405020304" pitchFamily="18" charset="0"/>
              </a:rPr>
              <a:t>When I am sick and like to die,</a:t>
            </a:r>
          </a:p>
          <a:p>
            <a:r>
              <a:rPr lang="en-US" sz="7200" dirty="0">
                <a:latin typeface="Times New Roman" panose="02020603050405020304" pitchFamily="18" charset="0"/>
                <a:cs typeface="Times New Roman" panose="02020603050405020304" pitchFamily="18" charset="0"/>
              </a:rPr>
              <a:t>He’ll row me in his Highland </a:t>
            </a:r>
            <a:r>
              <a:rPr lang="en-US" sz="7200" dirty="0" err="1">
                <a:latin typeface="Times New Roman" panose="02020603050405020304" pitchFamily="18" charset="0"/>
                <a:cs typeface="Times New Roman" panose="02020603050405020304" pitchFamily="18" charset="0"/>
              </a:rPr>
              <a:t>plaidie</a:t>
            </a:r>
            <a:r>
              <a:rPr lang="en-US" sz="7200" dirty="0">
                <a:latin typeface="Times New Roman" panose="02020603050405020304" pitchFamily="18" charset="0"/>
                <a:cs typeface="Times New Roman" panose="02020603050405020304" pitchFamily="18" charset="0"/>
              </a:rPr>
              <a:t>.</a:t>
            </a:r>
          </a:p>
          <a:p>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With me he </a:t>
            </a:r>
            <a:r>
              <a:rPr lang="en-US" sz="7200" dirty="0" err="1">
                <a:latin typeface="Times New Roman" panose="02020603050405020304" pitchFamily="18" charset="0"/>
                <a:cs typeface="Times New Roman" panose="02020603050405020304" pitchFamily="18" charset="0"/>
              </a:rPr>
              <a:t>play’d</a:t>
            </a:r>
            <a:r>
              <a:rPr lang="en-US" sz="7200" dirty="0">
                <a:latin typeface="Times New Roman" panose="02020603050405020304" pitchFamily="18" charset="0"/>
                <a:cs typeface="Times New Roman" panose="02020603050405020304" pitchFamily="18" charset="0"/>
              </a:rPr>
              <a:t> his warlike pranks,</a:t>
            </a:r>
          </a:p>
          <a:p>
            <a:r>
              <a:rPr lang="en-US" sz="7200" dirty="0">
                <a:latin typeface="Times New Roman" panose="02020603050405020304" pitchFamily="18" charset="0"/>
                <a:cs typeface="Times New Roman" panose="02020603050405020304" pitchFamily="18" charset="0"/>
              </a:rPr>
              <a:t>And on me boldly did adventure,</a:t>
            </a:r>
          </a:p>
          <a:p>
            <a:r>
              <a:rPr lang="en-US" sz="7200" dirty="0">
                <a:latin typeface="Times New Roman" panose="02020603050405020304" pitchFamily="18" charset="0"/>
                <a:cs typeface="Times New Roman" panose="02020603050405020304" pitchFamily="18" charset="0"/>
              </a:rPr>
              <a:t>He did attack me on both flanks,</a:t>
            </a:r>
          </a:p>
          <a:p>
            <a:r>
              <a:rPr lang="en-US" sz="7200" dirty="0">
                <a:latin typeface="Times New Roman" panose="02020603050405020304" pitchFamily="18" charset="0"/>
                <a:cs typeface="Times New Roman" panose="02020603050405020304" pitchFamily="18" charset="0"/>
              </a:rPr>
              <a:t>And pushed me fiercely in the </a:t>
            </a:r>
            <a:r>
              <a:rPr lang="en-US" sz="7200" dirty="0" err="1">
                <a:latin typeface="Times New Roman" panose="02020603050405020304" pitchFamily="18" charset="0"/>
                <a:cs typeface="Times New Roman" panose="02020603050405020304" pitchFamily="18" charset="0"/>
              </a:rPr>
              <a:t>centre</a:t>
            </a:r>
            <a:r>
              <a:rPr lang="en-US" sz="7200" dirty="0">
                <a:latin typeface="Times New Roman" panose="02020603050405020304" pitchFamily="18" charset="0"/>
                <a:cs typeface="Times New Roman" panose="02020603050405020304" pitchFamily="18" charset="0"/>
              </a:rPr>
              <a:t>.</a:t>
            </a:r>
          </a:p>
          <a:p>
            <a:endParaRPr lang="en-US" sz="7200" dirty="0">
              <a:latin typeface="Times New Roman" panose="02020603050405020304" pitchFamily="18" charset="0"/>
              <a:cs typeface="Times New Roman" panose="02020603050405020304" pitchFamily="18" charset="0"/>
            </a:endParaRPr>
          </a:p>
          <a:p>
            <a:endParaRPr lang="en-US" sz="7200" dirty="0">
              <a:latin typeface="Times New Roman" panose="02020603050405020304" pitchFamily="18" charset="0"/>
              <a:cs typeface="Times New Roman" panose="02020603050405020304" pitchFamily="18" charset="0"/>
            </a:endParaRPr>
          </a:p>
          <a:p>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A furious battle then began,</a:t>
            </a:r>
          </a:p>
          <a:p>
            <a:r>
              <a:rPr lang="en-US" sz="7200" dirty="0">
                <a:latin typeface="Times New Roman" panose="02020603050405020304" pitchFamily="18" charset="0"/>
                <a:cs typeface="Times New Roman" panose="02020603050405020304" pitchFamily="18" charset="0"/>
              </a:rPr>
              <a:t>Wi’ equal courage and desire,</a:t>
            </a:r>
          </a:p>
          <a:p>
            <a:r>
              <a:rPr lang="en-US" sz="7200" dirty="0" err="1">
                <a:latin typeface="Times New Roman" panose="02020603050405020304" pitchFamily="18" charset="0"/>
                <a:cs typeface="Times New Roman" panose="02020603050405020304" pitchFamily="18" charset="0"/>
              </a:rPr>
              <a:t>Altho</a:t>
            </a:r>
            <a:r>
              <a:rPr lang="en-US" sz="7200" dirty="0">
                <a:latin typeface="Times New Roman" panose="02020603050405020304" pitchFamily="18" charset="0"/>
                <a:cs typeface="Times New Roman" panose="02020603050405020304" pitchFamily="18" charset="0"/>
              </a:rPr>
              <a:t>’ he struck me three to one,</a:t>
            </a:r>
          </a:p>
          <a:p>
            <a:r>
              <a:rPr lang="en-US" sz="7200" dirty="0">
                <a:latin typeface="Times New Roman" panose="02020603050405020304" pitchFamily="18" charset="0"/>
                <a:cs typeface="Times New Roman" panose="02020603050405020304" pitchFamily="18" charset="0"/>
              </a:rPr>
              <a:t>I stood my ground and </a:t>
            </a:r>
            <a:r>
              <a:rPr lang="en-US" sz="7200" dirty="0" err="1">
                <a:latin typeface="Times New Roman" panose="02020603050405020304" pitchFamily="18" charset="0"/>
                <a:cs typeface="Times New Roman" panose="02020603050405020304" pitchFamily="18" charset="0"/>
              </a:rPr>
              <a:t>receiv’d</a:t>
            </a:r>
            <a:r>
              <a:rPr lang="en-US" sz="7200" dirty="0">
                <a:latin typeface="Times New Roman" panose="02020603050405020304" pitchFamily="18" charset="0"/>
                <a:cs typeface="Times New Roman" panose="02020603050405020304" pitchFamily="18" charset="0"/>
              </a:rPr>
              <a:t> his fire.</a:t>
            </a:r>
          </a:p>
          <a:p>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But our ammunition being spent</a:t>
            </a:r>
          </a:p>
          <a:p>
            <a:r>
              <a:rPr lang="en-US" sz="7200" dirty="0">
                <a:latin typeface="Times New Roman" panose="02020603050405020304" pitchFamily="18" charset="0"/>
                <a:cs typeface="Times New Roman" panose="02020603050405020304" pitchFamily="18" charset="0"/>
              </a:rPr>
              <a:t>And we quite out o’ breath an’ sweating,</a:t>
            </a:r>
          </a:p>
          <a:p>
            <a:r>
              <a:rPr lang="en-US" sz="7200" dirty="0">
                <a:latin typeface="Times New Roman" panose="02020603050405020304" pitchFamily="18" charset="0"/>
                <a:cs typeface="Times New Roman" panose="02020603050405020304" pitchFamily="18" charset="0"/>
              </a:rPr>
              <a:t>We did agree with ae consent</a:t>
            </a:r>
          </a:p>
          <a:p>
            <a:r>
              <a:rPr lang="en-US" sz="7200" dirty="0">
                <a:latin typeface="Times New Roman" panose="02020603050405020304" pitchFamily="18" charset="0"/>
                <a:cs typeface="Times New Roman" panose="02020603050405020304" pitchFamily="18" charset="0"/>
              </a:rPr>
              <a:t>To fight it out at the next meeting.</a:t>
            </a:r>
          </a:p>
          <a:p>
            <a:endParaRPr lang="en-US" sz="72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09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4D4B-72DE-F1C0-9899-FAFCE7104432}"/>
              </a:ext>
            </a:extLst>
          </p:cNvPr>
          <p:cNvSpPr>
            <a:spLocks noGrp="1"/>
          </p:cNvSpPr>
          <p:nvPr>
            <p:ph type="title"/>
          </p:nvPr>
        </p:nvSpPr>
        <p:spPr>
          <a:xfrm>
            <a:off x="838200" y="104325"/>
            <a:ext cx="10515600" cy="1325563"/>
          </a:xfrm>
        </p:spPr>
        <p:txBody>
          <a:bodyPr>
            <a:normAutofit/>
          </a:bodyPr>
          <a:lstStyle/>
          <a:p>
            <a:pPr algn="ctr"/>
            <a:r>
              <a:rPr lang="en-US" sz="3200" dirty="0">
                <a:latin typeface="Times New Roman" panose="02020603050405020304" pitchFamily="18" charset="0"/>
                <a:cs typeface="Times New Roman" panose="02020603050405020304" pitchFamily="18" charset="0"/>
              </a:rPr>
              <a:t>Vance Randolph and “Unprintable” Songs in the Ozark Tradition</a:t>
            </a:r>
          </a:p>
        </p:txBody>
      </p:sp>
      <p:sp>
        <p:nvSpPr>
          <p:cNvPr id="3" name="Content Placeholder 2">
            <a:extLst>
              <a:ext uri="{FF2B5EF4-FFF2-40B4-BE49-F238E27FC236}">
                <a16:creationId xmlns:a16="http://schemas.microsoft.com/office/drawing/2014/main" id="{BB08D0BB-638C-9D57-8827-4591D6FAE029}"/>
              </a:ext>
            </a:extLst>
          </p:cNvPr>
          <p:cNvSpPr>
            <a:spLocks noGrp="1"/>
          </p:cNvSpPr>
          <p:nvPr>
            <p:ph sz="half" idx="1"/>
          </p:nvPr>
        </p:nvSpPr>
        <p:spPr>
          <a:xfrm>
            <a:off x="838200" y="1594793"/>
            <a:ext cx="5181600" cy="4667250"/>
          </a:xfrm>
        </p:spPr>
        <p:txBody>
          <a:bodyPr>
            <a:normAutofit/>
          </a:bodyPr>
          <a:lstStyle/>
          <a:p>
            <a:r>
              <a:rPr lang="en-US" sz="2400" dirty="0">
                <a:latin typeface="Times New Roman" panose="02020603050405020304" pitchFamily="18" charset="0"/>
                <a:cs typeface="Times New Roman" panose="02020603050405020304" pitchFamily="18" charset="0"/>
              </a:rPr>
              <a:t>A writer and folklorist who began to write on Ozark folklore in the 1920s.</a:t>
            </a:r>
          </a:p>
          <a:p>
            <a:r>
              <a:rPr lang="en-US" sz="2400" dirty="0">
                <a:latin typeface="Times New Roman" panose="02020603050405020304" pitchFamily="18" charset="0"/>
                <a:cs typeface="Times New Roman" panose="02020603050405020304" pitchFamily="18" charset="0"/>
              </a:rPr>
              <a:t>The two-volume “unprintable songs” volumes were not published until 1990. Even as late as 1982, they had been cut from a manuscript Randolph submitted, </a:t>
            </a:r>
            <a:r>
              <a:rPr lang="en-US" sz="2400" i="1" dirty="0">
                <a:latin typeface="Times New Roman" panose="02020603050405020304" pitchFamily="18" charset="0"/>
                <a:cs typeface="Times New Roman" panose="02020603050405020304" pitchFamily="18" charset="0"/>
              </a:rPr>
              <a:t>Ozark Folksongs.</a:t>
            </a:r>
          </a:p>
          <a:p>
            <a:r>
              <a:rPr lang="en-US" sz="2400" dirty="0">
                <a:latin typeface="Times New Roman" panose="02020603050405020304" pitchFamily="18" charset="0"/>
                <a:cs typeface="Times New Roman" panose="02020603050405020304" pitchFamily="18" charset="0"/>
              </a:rPr>
              <a:t>The collection includes verses of bawdy ballads that were in </a:t>
            </a:r>
            <a:r>
              <a:rPr lang="en-US" sz="2400" i="1" dirty="0">
                <a:latin typeface="Times New Roman" panose="02020603050405020304" pitchFamily="18" charset="0"/>
                <a:cs typeface="Times New Roman" panose="02020603050405020304" pitchFamily="18" charset="0"/>
              </a:rPr>
              <a:t>Pills to Purge Melancholy</a:t>
            </a:r>
            <a:r>
              <a:rPr lang="en-US" sz="2400" dirty="0">
                <a:latin typeface="Times New Roman" panose="02020603050405020304" pitchFamily="18" charset="0"/>
                <a:cs typeface="Times New Roman" panose="02020603050405020304" pitchFamily="18" charset="0"/>
              </a:rPr>
              <a:t> and also collected by Frances Childs in England and Cecil Sharpe and Maud Karpeles in Appalachia.</a:t>
            </a:r>
          </a:p>
          <a:p>
            <a:endParaRPr lang="en-US"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9BEA0E08-7F4B-7A67-669A-C249C8D450D6}"/>
              </a:ext>
            </a:extLst>
          </p:cNvPr>
          <p:cNvPicPr>
            <a:picLocks noGrp="1" noChangeAspect="1"/>
          </p:cNvPicPr>
          <p:nvPr>
            <p:ph sz="half" idx="2"/>
          </p:nvPr>
        </p:nvPicPr>
        <p:blipFill>
          <a:blip r:embed="rId2"/>
          <a:stretch>
            <a:fillRect/>
          </a:stretch>
        </p:blipFill>
        <p:spPr>
          <a:xfrm>
            <a:off x="7860860" y="1563020"/>
            <a:ext cx="3492940" cy="4699023"/>
          </a:xfrm>
          <a:prstGeom prst="rect">
            <a:avLst/>
          </a:prstGeom>
        </p:spPr>
      </p:pic>
      <p:sp>
        <p:nvSpPr>
          <p:cNvPr id="7" name="TextBox 6">
            <a:extLst>
              <a:ext uri="{FF2B5EF4-FFF2-40B4-BE49-F238E27FC236}">
                <a16:creationId xmlns:a16="http://schemas.microsoft.com/office/drawing/2014/main" id="{EB6F401D-C8E8-D3A0-0DD8-345CF8B5B580}"/>
              </a:ext>
            </a:extLst>
          </p:cNvPr>
          <p:cNvSpPr txBox="1"/>
          <p:nvPr/>
        </p:nvSpPr>
        <p:spPr>
          <a:xfrm>
            <a:off x="7643447" y="6262043"/>
            <a:ext cx="6096000" cy="230832"/>
          </a:xfrm>
          <a:prstGeom prst="rect">
            <a:avLst/>
          </a:prstGeom>
          <a:noFill/>
        </p:spPr>
        <p:txBody>
          <a:bodyPr wrap="square">
            <a:spAutoFit/>
          </a:bodyPr>
          <a:lstStyle/>
          <a:p>
            <a:r>
              <a:rPr lang="en-US" sz="900" dirty="0"/>
              <a:t>https://wordpressua.uark.edu/uapress-25/files/2016/02/randolph-rmiya.png</a:t>
            </a:r>
          </a:p>
        </p:txBody>
      </p:sp>
    </p:spTree>
    <p:extLst>
      <p:ext uri="{BB962C8B-B14F-4D97-AF65-F5344CB8AC3E}">
        <p14:creationId xmlns:p14="http://schemas.microsoft.com/office/powerpoint/2010/main" val="83692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0DCB-84B9-FFEB-9A40-E0A31588A8C9}"/>
              </a:ext>
            </a:extLst>
          </p:cNvPr>
          <p:cNvSpPr>
            <a:spLocks noGrp="1"/>
          </p:cNvSpPr>
          <p:nvPr>
            <p:ph type="title"/>
          </p:nvPr>
        </p:nvSpPr>
        <p:spPr>
          <a:xfrm>
            <a:off x="838200" y="0"/>
            <a:ext cx="10515600" cy="1325563"/>
          </a:xfrm>
        </p:spPr>
        <p:txBody>
          <a:bodyPr>
            <a:normAutofit/>
          </a:bodyPr>
          <a:lstStyle/>
          <a:p>
            <a:pPr algn="ctr"/>
            <a:r>
              <a:rPr lang="en-US" sz="3200" dirty="0">
                <a:latin typeface="Times New Roman" panose="02020603050405020304" pitchFamily="18" charset="0"/>
                <a:cs typeface="Times New Roman" panose="02020603050405020304" pitchFamily="18" charset="0"/>
              </a:rPr>
              <a:t>The Little Ball of Yarn</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Mrs. Mary Ann Hayes version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55DE72-7D5C-424A-3B2D-379FE54F55D9}"/>
              </a:ext>
            </a:extLst>
          </p:cNvPr>
          <p:cNvSpPr>
            <a:spLocks noGrp="1"/>
          </p:cNvSpPr>
          <p:nvPr>
            <p:ph idx="1"/>
          </p:nvPr>
        </p:nvSpPr>
        <p:spPr>
          <a:xfrm>
            <a:off x="668216" y="1208332"/>
            <a:ext cx="11248292" cy="5297975"/>
          </a:xfrm>
        </p:spPr>
        <p:txBody>
          <a:bodyPr numCol="2">
            <a:normAutofit fontScale="85000" lnSpcReduction="20000"/>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Now, was in the month of May</a:t>
            </a:r>
          </a:p>
          <a:p>
            <a:r>
              <a:rPr lang="en-US" sz="2000" dirty="0">
                <a:latin typeface="Times New Roman" panose="02020603050405020304" pitchFamily="18" charset="0"/>
                <a:cs typeface="Times New Roman" panose="02020603050405020304" pitchFamily="18" charset="0"/>
              </a:rPr>
              <a:t>When the boys were making hay,</a:t>
            </a:r>
          </a:p>
          <a:p>
            <a:r>
              <a:rPr lang="en-US" sz="2000" dirty="0">
                <a:latin typeface="Times New Roman" panose="02020603050405020304" pitchFamily="18" charset="0"/>
                <a:cs typeface="Times New Roman" panose="02020603050405020304" pitchFamily="18" charset="0"/>
              </a:rPr>
              <a:t>I rolled around my old grandfather’s farm.</a:t>
            </a:r>
          </a:p>
          <a:p>
            <a:r>
              <a:rPr lang="en-US" sz="2000" dirty="0">
                <a:latin typeface="Times New Roman" panose="02020603050405020304" pitchFamily="18" charset="0"/>
                <a:cs typeface="Times New Roman" panose="02020603050405020304" pitchFamily="18" charset="0"/>
              </a:rPr>
              <a:t>When I saw a dainty miss</a:t>
            </a:r>
          </a:p>
          <a:p>
            <a:r>
              <a:rPr lang="en-US" sz="2000" dirty="0">
                <a:latin typeface="Times New Roman" panose="02020603050405020304" pitchFamily="18" charset="0"/>
                <a:cs typeface="Times New Roman" panose="02020603050405020304" pitchFamily="18" charset="0"/>
              </a:rPr>
              <a:t>And I asked her for a kiss.</a:t>
            </a:r>
          </a:p>
          <a:p>
            <a:r>
              <a:rPr lang="en-US" sz="2000" dirty="0">
                <a:latin typeface="Times New Roman" panose="02020603050405020304" pitchFamily="18" charset="0"/>
                <a:cs typeface="Times New Roman" panose="02020603050405020304" pitchFamily="18" charset="0"/>
              </a:rPr>
              <a:t>Sure I didn’t intend to do her any harm.</a:t>
            </a:r>
          </a:p>
          <a:p>
            <a:r>
              <a:rPr lang="en-US" sz="2000" dirty="0">
                <a:latin typeface="Times New Roman" panose="02020603050405020304" pitchFamily="18" charset="0"/>
                <a:cs typeface="Times New Roman" panose="02020603050405020304" pitchFamily="18" charset="0"/>
              </a:rPr>
              <a:t>Now I said, “My turtle-dove,</a:t>
            </a:r>
          </a:p>
          <a:p>
            <a:r>
              <a:rPr lang="en-US" sz="2000" dirty="0">
                <a:latin typeface="Times New Roman" panose="02020603050405020304" pitchFamily="18" charset="0"/>
                <a:cs typeface="Times New Roman" panose="02020603050405020304" pitchFamily="18" charset="0"/>
              </a:rPr>
              <a:t>You’re the only girl I love.</a:t>
            </a:r>
          </a:p>
          <a:p>
            <a:r>
              <a:rPr lang="en-US" sz="2000" dirty="0">
                <a:latin typeface="Times New Roman" panose="02020603050405020304" pitchFamily="18" charset="0"/>
                <a:cs typeface="Times New Roman" panose="02020603050405020304" pitchFamily="18" charset="0"/>
              </a:rPr>
              <a:t>Now, I’ll help to wind your little ball of yarn.”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 we took a steady walk</a:t>
            </a:r>
          </a:p>
          <a:p>
            <a:r>
              <a:rPr lang="en-US" sz="2000" dirty="0">
                <a:latin typeface="Times New Roman" panose="02020603050405020304" pitchFamily="18" charset="0"/>
                <a:cs typeface="Times New Roman" panose="02020603050405020304" pitchFamily="18" charset="0"/>
              </a:rPr>
              <a:t>All behind some lonesome bush,</a:t>
            </a:r>
          </a:p>
          <a:p>
            <a:r>
              <a:rPr lang="en-US" sz="2000" dirty="0">
                <a:latin typeface="Times New Roman" panose="02020603050405020304" pitchFamily="18" charset="0"/>
                <a:cs typeface="Times New Roman" panose="02020603050405020304" pitchFamily="18" charset="0"/>
              </a:rPr>
              <a:t>And there I had my true-love in my arms.</a:t>
            </a:r>
          </a:p>
          <a:p>
            <a:r>
              <a:rPr lang="en-US" sz="2000" dirty="0">
                <a:latin typeface="Times New Roman" panose="02020603050405020304" pitchFamily="18" charset="0"/>
                <a:cs typeface="Times New Roman" panose="02020603050405020304" pitchFamily="18" charset="0"/>
              </a:rPr>
              <a:t>I heard the blackbird tell the thrush,</a:t>
            </a:r>
          </a:p>
          <a:p>
            <a:r>
              <a:rPr lang="en-US" sz="2000" dirty="0">
                <a:latin typeface="Times New Roman" panose="02020603050405020304" pitchFamily="18" charset="0"/>
                <a:cs typeface="Times New Roman" panose="02020603050405020304" pitchFamily="18" charset="0"/>
              </a:rPr>
              <a:t>He said, “You are my turtle-dove.</a:t>
            </a:r>
          </a:p>
          <a:p>
            <a:r>
              <a:rPr lang="en-US" sz="2000" dirty="0">
                <a:latin typeface="Times New Roman" panose="02020603050405020304" pitchFamily="18" charset="0"/>
                <a:cs typeface="Times New Roman" panose="02020603050405020304" pitchFamily="18" charset="0"/>
              </a:rPr>
              <a:t>Now, I have to twine your little ball of yarn.”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 six long months did pass</a:t>
            </a:r>
          </a:p>
          <a:p>
            <a:r>
              <a:rPr lang="en-US" sz="2000" dirty="0">
                <a:latin typeface="Times New Roman" panose="02020603050405020304" pitchFamily="18" charset="0"/>
                <a:cs typeface="Times New Roman" panose="02020603050405020304" pitchFamily="18" charset="0"/>
              </a:rPr>
              <a:t>And the three it come at last,</a:t>
            </a:r>
          </a:p>
          <a:p>
            <a:r>
              <a:rPr lang="en-US" sz="2000" dirty="0">
                <a:latin typeface="Times New Roman" panose="02020603050405020304" pitchFamily="18" charset="0"/>
                <a:cs typeface="Times New Roman" panose="02020603050405020304" pitchFamily="18" charset="0"/>
              </a:rPr>
              <a:t>She had a dainty babe all in her arms.</a:t>
            </a:r>
          </a:p>
          <a:p>
            <a:r>
              <a:rPr lang="en-US" sz="2000" dirty="0">
                <a:latin typeface="Times New Roman" panose="02020603050405020304" pitchFamily="18" charset="0"/>
                <a:cs typeface="Times New Roman" panose="02020603050405020304" pitchFamily="18" charset="0"/>
              </a:rPr>
              <a:t>“O,” I said, “my little miss.</a:t>
            </a:r>
          </a:p>
          <a:p>
            <a:r>
              <a:rPr lang="en-US" sz="2000" dirty="0">
                <a:latin typeface="Times New Roman" panose="02020603050405020304" pitchFamily="18" charset="0"/>
                <a:cs typeface="Times New Roman" panose="02020603050405020304" pitchFamily="18" charset="0"/>
              </a:rPr>
              <a:t>I did not expect this,</a:t>
            </a:r>
          </a:p>
          <a:p>
            <a:r>
              <a:rPr lang="en-US" sz="2000" dirty="0">
                <a:latin typeface="Times New Roman" panose="02020603050405020304" pitchFamily="18" charset="0"/>
                <a:cs typeface="Times New Roman" panose="02020603050405020304" pitchFamily="18" charset="0"/>
              </a:rPr>
              <a:t>As I rolled you round my grandfather’s farm.”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“Now,” I say, “young girls of mine,</a:t>
            </a:r>
          </a:p>
          <a:p>
            <a:r>
              <a:rPr lang="en-US" sz="2000" dirty="0">
                <a:latin typeface="Times New Roman" panose="02020603050405020304" pitchFamily="18" charset="0"/>
                <a:cs typeface="Times New Roman" panose="02020603050405020304" pitchFamily="18" charset="0"/>
              </a:rPr>
              <a:t>If you can work down on a farm,</a:t>
            </a:r>
          </a:p>
          <a:p>
            <a:r>
              <a:rPr lang="en-US" sz="2000" dirty="0">
                <a:latin typeface="Times New Roman" panose="02020603050405020304" pitchFamily="18" charset="0"/>
                <a:cs typeface="Times New Roman" panose="02020603050405020304" pitchFamily="18" charset="0"/>
              </a:rPr>
              <a:t>Never trust a farmer as far as you can see.</a:t>
            </a:r>
          </a:p>
          <a:p>
            <a:r>
              <a:rPr lang="en-US" sz="2000" dirty="0">
                <a:latin typeface="Times New Roman" panose="02020603050405020304" pitchFamily="18" charset="0"/>
                <a:cs typeface="Times New Roman" panose="02020603050405020304" pitchFamily="18" charset="0"/>
              </a:rPr>
              <a:t>O look at the damage he have done to me,</a:t>
            </a:r>
          </a:p>
          <a:p>
            <a:r>
              <a:rPr lang="en-US" sz="2000" dirty="0">
                <a:latin typeface="Times New Roman" panose="02020603050405020304" pitchFamily="18" charset="0"/>
                <a:cs typeface="Times New Roman" panose="02020603050405020304" pitchFamily="18" charset="0"/>
              </a:rPr>
              <a:t>Now I’m cuddling up his little ball of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00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B591-7079-6CDA-16C1-EF2606A5C16B}"/>
              </a:ext>
            </a:extLst>
          </p:cNvPr>
          <p:cNvSpPr>
            <a:spLocks noGrp="1"/>
          </p:cNvSpPr>
          <p:nvPr>
            <p:ph type="title"/>
          </p:nvPr>
        </p:nvSpPr>
        <p:spPr>
          <a:xfrm>
            <a:off x="838200" y="277445"/>
            <a:ext cx="10515600" cy="807183"/>
          </a:xfrm>
        </p:spPr>
        <p:txBody>
          <a:bodyPr>
            <a:normAutofit/>
          </a:bodyPr>
          <a:lstStyle/>
          <a:p>
            <a:pPr algn="ctr"/>
            <a:r>
              <a:rPr lang="en-US" sz="3200" dirty="0">
                <a:latin typeface="Times New Roman" panose="02020603050405020304" pitchFamily="18" charset="0"/>
                <a:cs typeface="Times New Roman" panose="02020603050405020304" pitchFamily="18" charset="0"/>
              </a:rPr>
              <a:t>Blow the Candle Out</a:t>
            </a:r>
          </a:p>
        </p:txBody>
      </p:sp>
      <p:sp>
        <p:nvSpPr>
          <p:cNvPr id="3" name="Content Placeholder 2">
            <a:extLst>
              <a:ext uri="{FF2B5EF4-FFF2-40B4-BE49-F238E27FC236}">
                <a16:creationId xmlns:a16="http://schemas.microsoft.com/office/drawing/2014/main" id="{73950986-703E-045B-C2A4-44F4D5E07CB4}"/>
              </a:ext>
            </a:extLst>
          </p:cNvPr>
          <p:cNvSpPr>
            <a:spLocks noGrp="1"/>
          </p:cNvSpPr>
          <p:nvPr>
            <p:ph idx="1"/>
          </p:nvPr>
        </p:nvSpPr>
        <p:spPr>
          <a:xfrm>
            <a:off x="597877" y="1084628"/>
            <a:ext cx="11301045" cy="5495927"/>
          </a:xfrm>
        </p:spPr>
        <p:txBody>
          <a:bodyPr numCol="2">
            <a:normAutofit/>
          </a:bodyPr>
          <a:lstStyle/>
          <a:p>
            <a:r>
              <a:rPr lang="en-US" sz="2000" dirty="0">
                <a:latin typeface="Times New Roman" panose="02020603050405020304" pitchFamily="18" charset="0"/>
                <a:cs typeface="Times New Roman" panose="02020603050405020304" pitchFamily="18" charset="0"/>
              </a:rPr>
              <a:t>When I was apprenticed in London, I went to see my dear</a:t>
            </a:r>
          </a:p>
          <a:p>
            <a:r>
              <a:rPr lang="en-US" sz="2000" dirty="0">
                <a:latin typeface="Times New Roman" panose="02020603050405020304" pitchFamily="18" charset="0"/>
                <a:cs typeface="Times New Roman" panose="02020603050405020304" pitchFamily="18" charset="0"/>
              </a:rPr>
              <a:t>The candles they were burning, the moon shone bright and clear</a:t>
            </a:r>
          </a:p>
          <a:p>
            <a:r>
              <a:rPr lang="en-US" sz="2000" dirty="0">
                <a:latin typeface="Times New Roman" panose="02020603050405020304" pitchFamily="18" charset="0"/>
                <a:cs typeface="Times New Roman" panose="02020603050405020304" pitchFamily="18" charset="0"/>
              </a:rPr>
              <a:t>I knocked upon her window to ease her of her pain</a:t>
            </a:r>
          </a:p>
          <a:p>
            <a:r>
              <a:rPr lang="en-US" sz="2000" dirty="0">
                <a:latin typeface="Times New Roman" panose="02020603050405020304" pitchFamily="18" charset="0"/>
                <a:cs typeface="Times New Roman" panose="02020603050405020304" pitchFamily="18" charset="0"/>
              </a:rPr>
              <a:t>She rose, she let me in, then she barred the door again</a:t>
            </a:r>
          </a:p>
          <a:p>
            <a:r>
              <a:rPr lang="en-US" sz="2000" dirty="0">
                <a:latin typeface="Times New Roman" panose="02020603050405020304" pitchFamily="18" charset="0"/>
                <a:cs typeface="Times New Roman" panose="02020603050405020304" pitchFamily="18" charset="0"/>
              </a:rPr>
              <a:t>I like your well </a:t>
            </a:r>
            <a:r>
              <a:rPr lang="en-US" sz="2000" dirty="0" err="1">
                <a:latin typeface="Times New Roman" panose="02020603050405020304" pitchFamily="18" charset="0"/>
                <a:cs typeface="Times New Roman" panose="02020603050405020304" pitchFamily="18" charset="0"/>
              </a:rPr>
              <a:t>behaviour</a:t>
            </a:r>
            <a:r>
              <a:rPr lang="en-US" sz="2000" dirty="0">
                <a:latin typeface="Times New Roman" panose="02020603050405020304" pitchFamily="18" charset="0"/>
                <a:cs typeface="Times New Roman" panose="02020603050405020304" pitchFamily="18" charset="0"/>
              </a:rPr>
              <a:t>, and thus I often say</a:t>
            </a:r>
          </a:p>
          <a:p>
            <a:r>
              <a:rPr lang="en-US" sz="2000" dirty="0">
                <a:latin typeface="Times New Roman" panose="02020603050405020304" pitchFamily="18" charset="0"/>
                <a:cs typeface="Times New Roman" panose="02020603050405020304" pitchFamily="18" charset="0"/>
              </a:rPr>
              <a:t>I won't rest contented, love, while you are far away</a:t>
            </a:r>
          </a:p>
          <a:p>
            <a:r>
              <a:rPr lang="en-US" sz="2000" dirty="0">
                <a:latin typeface="Times New Roman" panose="02020603050405020304" pitchFamily="18" charset="0"/>
                <a:cs typeface="Times New Roman" panose="02020603050405020304" pitchFamily="18" charset="0"/>
              </a:rPr>
              <a:t>The roads they're so muddy we cannot gang about</a:t>
            </a:r>
          </a:p>
          <a:p>
            <a:r>
              <a:rPr lang="en-US" sz="2000" dirty="0">
                <a:latin typeface="Times New Roman" panose="02020603050405020304" pitchFamily="18" charset="0"/>
                <a:cs typeface="Times New Roman" panose="02020603050405020304" pitchFamily="18" charset="0"/>
              </a:rPr>
              <a:t>Come roll me in your arms, love, and blow the candles out</a:t>
            </a:r>
          </a:p>
          <a:p>
            <a:r>
              <a:rPr lang="en-US" sz="2000" dirty="0">
                <a:latin typeface="Times New Roman" panose="02020603050405020304" pitchFamily="18" charset="0"/>
                <a:cs typeface="Times New Roman" panose="02020603050405020304" pitchFamily="18" charset="0"/>
              </a:rPr>
              <a:t>My mother and my father in yonder room do lie</a:t>
            </a:r>
          </a:p>
          <a:p>
            <a:r>
              <a:rPr lang="en-US" sz="2000" dirty="0">
                <a:latin typeface="Times New Roman" panose="02020603050405020304" pitchFamily="18" charset="0"/>
                <a:cs typeface="Times New Roman" panose="02020603050405020304" pitchFamily="18" charset="0"/>
              </a:rPr>
              <a:t>Hugging one another, so why not you and I?</a:t>
            </a:r>
          </a:p>
          <a:p>
            <a:r>
              <a:rPr lang="en-US" sz="2000" dirty="0">
                <a:latin typeface="Times New Roman" panose="02020603050405020304" pitchFamily="18" charset="0"/>
                <a:cs typeface="Times New Roman" panose="02020603050405020304" pitchFamily="18" charset="0"/>
              </a:rPr>
              <a:t>A-hugging one another without no fear nor doubt</a:t>
            </a:r>
          </a:p>
          <a:p>
            <a:r>
              <a:rPr lang="en-US" sz="2000" dirty="0">
                <a:latin typeface="Times New Roman" panose="02020603050405020304" pitchFamily="18" charset="0"/>
                <a:cs typeface="Times New Roman" panose="02020603050405020304" pitchFamily="18" charset="0"/>
              </a:rPr>
              <a:t>Come roll me in your arms, love, and blow the candles out</a:t>
            </a:r>
          </a:p>
          <a:p>
            <a:r>
              <a:rPr lang="en-US" sz="2000" dirty="0">
                <a:latin typeface="Times New Roman" panose="02020603050405020304" pitchFamily="18" charset="0"/>
                <a:cs typeface="Times New Roman" panose="02020603050405020304" pitchFamily="18" charset="0"/>
              </a:rPr>
              <a:t>And if we prove successful, love, pray name it after me</a:t>
            </a:r>
          </a:p>
          <a:p>
            <a:r>
              <a:rPr lang="en-US" sz="2000" dirty="0">
                <a:latin typeface="Times New Roman" panose="02020603050405020304" pitchFamily="18" charset="0"/>
                <a:cs typeface="Times New Roman" panose="02020603050405020304" pitchFamily="18" charset="0"/>
              </a:rPr>
              <a:t>Keep it neat and kiss it sweet and dap it on your knee</a:t>
            </a:r>
          </a:p>
          <a:p>
            <a:r>
              <a:rPr lang="en-US" sz="2000" dirty="0">
                <a:latin typeface="Times New Roman" panose="02020603050405020304" pitchFamily="18" charset="0"/>
                <a:cs typeface="Times New Roman" panose="02020603050405020304" pitchFamily="18" charset="0"/>
              </a:rPr>
              <a:t>When my three years are ended, my time it will be out</a:t>
            </a:r>
          </a:p>
          <a:p>
            <a:r>
              <a:rPr lang="en-US" sz="2000" dirty="0">
                <a:latin typeface="Times New Roman" panose="02020603050405020304" pitchFamily="18" charset="0"/>
                <a:cs typeface="Times New Roman" panose="02020603050405020304" pitchFamily="18" charset="0"/>
              </a:rPr>
              <a:t>I will double my indebted, love, by blowing the candles out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76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E045-5AB6-FD10-4C71-9D61C5023400}"/>
              </a:ext>
            </a:extLst>
          </p:cNvPr>
          <p:cNvSpPr>
            <a:spLocks noGrp="1"/>
          </p:cNvSpPr>
          <p:nvPr>
            <p:ph type="title"/>
          </p:nvPr>
        </p:nvSpPr>
        <p:spPr>
          <a:xfrm>
            <a:off x="838200" y="18255"/>
            <a:ext cx="10515600" cy="943037"/>
          </a:xfrm>
        </p:spPr>
        <p:txBody>
          <a:bodyPr>
            <a:normAutofit/>
          </a:bodyPr>
          <a:lstStyle/>
          <a:p>
            <a:pPr algn="ctr"/>
            <a:r>
              <a:rPr lang="en-US" sz="3200" dirty="0">
                <a:latin typeface="Times New Roman" panose="02020603050405020304" pitchFamily="18" charset="0"/>
                <a:cs typeface="Times New Roman" panose="02020603050405020304" pitchFamily="18" charset="0"/>
              </a:rPr>
              <a:t>Dirty Blues: Juke Joints and Afterhours Clubs in the Jazz Age</a:t>
            </a:r>
          </a:p>
        </p:txBody>
      </p:sp>
      <p:sp>
        <p:nvSpPr>
          <p:cNvPr id="3" name="Content Placeholder 2">
            <a:extLst>
              <a:ext uri="{FF2B5EF4-FFF2-40B4-BE49-F238E27FC236}">
                <a16:creationId xmlns:a16="http://schemas.microsoft.com/office/drawing/2014/main" id="{9DD56524-8AF4-F9CF-C03E-FCD1A15975FB}"/>
              </a:ext>
            </a:extLst>
          </p:cNvPr>
          <p:cNvSpPr>
            <a:spLocks noGrp="1"/>
          </p:cNvSpPr>
          <p:nvPr>
            <p:ph sz="half" idx="1"/>
          </p:nvPr>
        </p:nvSpPr>
        <p:spPr>
          <a:xfrm>
            <a:off x="838200" y="1253330"/>
            <a:ext cx="5181600" cy="5100577"/>
          </a:xfrm>
        </p:spPr>
        <p:txBody>
          <a:bodyPr>
            <a:normAutofit/>
          </a:bodyPr>
          <a:lstStyle/>
          <a:p>
            <a:r>
              <a:rPr lang="en-US" sz="2400" dirty="0">
                <a:latin typeface="Times New Roman" panose="02020603050405020304" pitchFamily="18" charset="0"/>
                <a:cs typeface="Times New Roman" panose="02020603050405020304" pitchFamily="18" charset="0"/>
              </a:rPr>
              <a:t>In 1938, Alan Lomax recorded Jelly Roll Morton for the Library of Congress, 128 songs plus interviews.</a:t>
            </a:r>
          </a:p>
          <a:p>
            <a:r>
              <a:rPr lang="en-US" sz="2400" dirty="0">
                <a:latin typeface="Times New Roman" panose="02020603050405020304" pitchFamily="18" charset="0"/>
                <a:cs typeface="Times New Roman" panose="02020603050405020304" pitchFamily="18" charset="0"/>
              </a:rPr>
              <a:t>The “dirty blues” were omitted from releases of the released recordings until 2005.</a:t>
            </a:r>
          </a:p>
          <a:p>
            <a:r>
              <a:rPr lang="en-US" sz="2400" dirty="0">
                <a:latin typeface="Times New Roman" panose="02020603050405020304" pitchFamily="18" charset="0"/>
                <a:cs typeface="Times New Roman" panose="02020603050405020304" pitchFamily="18" charset="0"/>
              </a:rPr>
              <a:t>Subject of a new book by Elijah Wald, </a:t>
            </a:r>
            <a:r>
              <a:rPr lang="en-US" sz="2400" i="1" dirty="0">
                <a:latin typeface="Times New Roman" panose="02020603050405020304" pitchFamily="18" charset="0"/>
                <a:cs typeface="Times New Roman" panose="02020603050405020304" pitchFamily="18" charset="0"/>
              </a:rPr>
              <a:t>Jelly Roll Blues: Censored Songs and Hidden Histories.</a:t>
            </a:r>
          </a:p>
          <a:p>
            <a:r>
              <a:rPr lang="en-US" sz="2400" dirty="0">
                <a:latin typeface="Times New Roman" panose="02020603050405020304" pitchFamily="18" charset="0"/>
                <a:cs typeface="Times New Roman" panose="02020603050405020304" pitchFamily="18" charset="0"/>
              </a:rPr>
              <a:t>Wald’s account highlights race relations under Jim Crow, the place of juke joints and afterhours clubs in the history jazz and blues. </a:t>
            </a:r>
          </a:p>
        </p:txBody>
      </p:sp>
      <p:pic>
        <p:nvPicPr>
          <p:cNvPr id="5" name="Content Placeholder 4">
            <a:extLst>
              <a:ext uri="{FF2B5EF4-FFF2-40B4-BE49-F238E27FC236}">
                <a16:creationId xmlns:a16="http://schemas.microsoft.com/office/drawing/2014/main" id="{D3484EE8-D0F0-DAEF-5659-177587DE1403}"/>
              </a:ext>
            </a:extLst>
          </p:cNvPr>
          <p:cNvPicPr>
            <a:picLocks noGrp="1" noChangeAspect="1"/>
          </p:cNvPicPr>
          <p:nvPr>
            <p:ph sz="half" idx="2"/>
          </p:nvPr>
        </p:nvPicPr>
        <p:blipFill>
          <a:blip r:embed="rId2"/>
          <a:stretch>
            <a:fillRect/>
          </a:stretch>
        </p:blipFill>
        <p:spPr>
          <a:xfrm>
            <a:off x="6493546" y="1090246"/>
            <a:ext cx="2473569" cy="2473569"/>
          </a:xfrm>
          <a:prstGeom prst="rect">
            <a:avLst/>
          </a:prstGeom>
        </p:spPr>
      </p:pic>
      <p:sp>
        <p:nvSpPr>
          <p:cNvPr id="7" name="TextBox 6">
            <a:extLst>
              <a:ext uri="{FF2B5EF4-FFF2-40B4-BE49-F238E27FC236}">
                <a16:creationId xmlns:a16="http://schemas.microsoft.com/office/drawing/2014/main" id="{F1669F3B-8A90-50F4-6CAD-B8DDDD48811A}"/>
              </a:ext>
            </a:extLst>
          </p:cNvPr>
          <p:cNvSpPr txBox="1"/>
          <p:nvPr/>
        </p:nvSpPr>
        <p:spPr>
          <a:xfrm>
            <a:off x="6493546" y="3692769"/>
            <a:ext cx="2473569" cy="369332"/>
          </a:xfrm>
          <a:prstGeom prst="rect">
            <a:avLst/>
          </a:prstGeom>
          <a:noFill/>
        </p:spPr>
        <p:txBody>
          <a:bodyPr wrap="square">
            <a:spAutoFit/>
          </a:bodyPr>
          <a:lstStyle/>
          <a:p>
            <a:r>
              <a:rPr lang="en-US" sz="900" dirty="0"/>
              <a:t>https://i.scdn.co/image/ab67616d0000b2732ed1a9f2295e80f1080b7dba</a:t>
            </a:r>
          </a:p>
        </p:txBody>
      </p:sp>
      <p:pic>
        <p:nvPicPr>
          <p:cNvPr id="8" name="Picture 7">
            <a:extLst>
              <a:ext uri="{FF2B5EF4-FFF2-40B4-BE49-F238E27FC236}">
                <a16:creationId xmlns:a16="http://schemas.microsoft.com/office/drawing/2014/main" id="{8EC8C283-D3AB-F3D0-7A06-5A8F9B48D35D}"/>
              </a:ext>
            </a:extLst>
          </p:cNvPr>
          <p:cNvPicPr>
            <a:picLocks noChangeAspect="1"/>
          </p:cNvPicPr>
          <p:nvPr/>
        </p:nvPicPr>
        <p:blipFill>
          <a:blip r:embed="rId3"/>
          <a:stretch>
            <a:fillRect/>
          </a:stretch>
        </p:blipFill>
        <p:spPr>
          <a:xfrm>
            <a:off x="7203249" y="4262747"/>
            <a:ext cx="3527732" cy="2116639"/>
          </a:xfrm>
          <a:prstGeom prst="rect">
            <a:avLst/>
          </a:prstGeom>
        </p:spPr>
      </p:pic>
      <p:sp>
        <p:nvSpPr>
          <p:cNvPr id="10" name="TextBox 9">
            <a:extLst>
              <a:ext uri="{FF2B5EF4-FFF2-40B4-BE49-F238E27FC236}">
                <a16:creationId xmlns:a16="http://schemas.microsoft.com/office/drawing/2014/main" id="{F0756103-ECA7-5B84-5D79-2ED76C735E7A}"/>
              </a:ext>
            </a:extLst>
          </p:cNvPr>
          <p:cNvSpPr txBox="1"/>
          <p:nvPr/>
        </p:nvSpPr>
        <p:spPr>
          <a:xfrm>
            <a:off x="6975230" y="6464616"/>
            <a:ext cx="6096000" cy="230832"/>
          </a:xfrm>
          <a:prstGeom prst="rect">
            <a:avLst/>
          </a:prstGeom>
          <a:noFill/>
        </p:spPr>
        <p:txBody>
          <a:bodyPr wrap="square">
            <a:spAutoFit/>
          </a:bodyPr>
          <a:lstStyle/>
          <a:p>
            <a:r>
              <a:rPr lang="en-US" sz="900" dirty="0"/>
              <a:t>https://folkalley.com/black-history-month-spotlight-on-memphis-minnie-2/</a:t>
            </a:r>
          </a:p>
        </p:txBody>
      </p:sp>
      <p:pic>
        <p:nvPicPr>
          <p:cNvPr id="11" name="Picture 10">
            <a:extLst>
              <a:ext uri="{FF2B5EF4-FFF2-40B4-BE49-F238E27FC236}">
                <a16:creationId xmlns:a16="http://schemas.microsoft.com/office/drawing/2014/main" id="{449D0098-37CC-0E6E-8FD4-0C134766A8D8}"/>
              </a:ext>
            </a:extLst>
          </p:cNvPr>
          <p:cNvPicPr>
            <a:picLocks noChangeAspect="1"/>
          </p:cNvPicPr>
          <p:nvPr/>
        </p:nvPicPr>
        <p:blipFill>
          <a:blip r:embed="rId4"/>
          <a:stretch>
            <a:fillRect/>
          </a:stretch>
        </p:blipFill>
        <p:spPr>
          <a:xfrm>
            <a:off x="9640399" y="1090246"/>
            <a:ext cx="1914525" cy="2390775"/>
          </a:xfrm>
          <a:prstGeom prst="rect">
            <a:avLst/>
          </a:prstGeom>
        </p:spPr>
      </p:pic>
      <p:sp>
        <p:nvSpPr>
          <p:cNvPr id="13" name="TextBox 12">
            <a:extLst>
              <a:ext uri="{FF2B5EF4-FFF2-40B4-BE49-F238E27FC236}">
                <a16:creationId xmlns:a16="http://schemas.microsoft.com/office/drawing/2014/main" id="{9F1B627B-77D6-A2E2-5AEC-44D8EC7273DF}"/>
              </a:ext>
            </a:extLst>
          </p:cNvPr>
          <p:cNvSpPr txBox="1"/>
          <p:nvPr/>
        </p:nvSpPr>
        <p:spPr>
          <a:xfrm>
            <a:off x="9766363" y="3605229"/>
            <a:ext cx="1886376" cy="507831"/>
          </a:xfrm>
          <a:prstGeom prst="rect">
            <a:avLst/>
          </a:prstGeom>
          <a:noFill/>
        </p:spPr>
        <p:txBody>
          <a:bodyPr wrap="square">
            <a:spAutoFit/>
          </a:bodyPr>
          <a:lstStyle/>
          <a:p>
            <a:r>
              <a:rPr lang="en-US" sz="900" dirty="0"/>
              <a:t>https://aaregistry.org/story/bessie-smith-blues-empress</a:t>
            </a:r>
            <a:r>
              <a:rPr lang="en-US" dirty="0"/>
              <a:t>/</a:t>
            </a:r>
          </a:p>
        </p:txBody>
      </p:sp>
    </p:spTree>
    <p:extLst>
      <p:ext uri="{BB962C8B-B14F-4D97-AF65-F5344CB8AC3E}">
        <p14:creationId xmlns:p14="http://schemas.microsoft.com/office/powerpoint/2010/main" val="405068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D8A6-94E9-6865-BE0B-0E15DE1B943C}"/>
              </a:ext>
            </a:extLst>
          </p:cNvPr>
          <p:cNvSpPr>
            <a:spLocks noGrp="1"/>
          </p:cNvSpPr>
          <p:nvPr>
            <p:ph type="title"/>
          </p:nvPr>
        </p:nvSpPr>
        <p:spPr>
          <a:xfrm>
            <a:off x="838200" y="447430"/>
            <a:ext cx="10515600" cy="46721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Hesitation Blues</a:t>
            </a:r>
            <a:br>
              <a:rPr lang="en-US" sz="32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Jelly Roll Morton version</a:t>
            </a:r>
          </a:p>
        </p:txBody>
      </p:sp>
      <p:sp>
        <p:nvSpPr>
          <p:cNvPr id="3" name="Content Placeholder 2">
            <a:extLst>
              <a:ext uri="{FF2B5EF4-FFF2-40B4-BE49-F238E27FC236}">
                <a16:creationId xmlns:a16="http://schemas.microsoft.com/office/drawing/2014/main" id="{141A6B5E-F61A-DC24-25FC-8E5401A0EC94}"/>
              </a:ext>
            </a:extLst>
          </p:cNvPr>
          <p:cNvSpPr>
            <a:spLocks noGrp="1"/>
          </p:cNvSpPr>
          <p:nvPr>
            <p:ph idx="1"/>
          </p:nvPr>
        </p:nvSpPr>
        <p:spPr>
          <a:xfrm>
            <a:off x="838200" y="1324708"/>
            <a:ext cx="10515600" cy="5263661"/>
          </a:xfrm>
        </p:spPr>
        <p:txBody>
          <a:bodyPr numCol="2">
            <a:normAutofit fontScale="70000" lnSpcReduction="20000"/>
          </a:bodyPr>
          <a:lstStyle/>
          <a:p>
            <a:r>
              <a:rPr lang="en-US" sz="2000" dirty="0">
                <a:latin typeface="Times New Roman" panose="02020603050405020304" pitchFamily="18" charset="0"/>
                <a:cs typeface="Times New Roman" panose="02020603050405020304" pitchFamily="18" charset="0"/>
              </a:rPr>
              <a:t>If I was whiskey 'n' you was a duck,</a:t>
            </a:r>
          </a:p>
          <a:p>
            <a:r>
              <a:rPr lang="en-US" sz="2000" dirty="0">
                <a:latin typeface="Times New Roman" panose="02020603050405020304" pitchFamily="18" charset="0"/>
                <a:cs typeface="Times New Roman" panose="02020603050405020304" pitchFamily="18" charset="0"/>
              </a:rPr>
              <a:t>I'd dive to the bottom and I'd never come up. </a:t>
            </a:r>
          </a:p>
          <a:p>
            <a:r>
              <a:rPr lang="en-US" sz="2000" dirty="0">
                <a:latin typeface="Times New Roman" panose="02020603050405020304" pitchFamily="18" charset="0"/>
                <a:cs typeface="Times New Roman" panose="02020603050405020304" pitchFamily="18" charset="0"/>
              </a:rPr>
              <a:t>Oh, </a:t>
            </a:r>
            <a:r>
              <a:rPr lang="en-US" sz="2000" dirty="0" err="1">
                <a:latin typeface="Times New Roman" panose="02020603050405020304" pitchFamily="18" charset="0"/>
                <a:cs typeface="Times New Roman" panose="02020603050405020304" pitchFamily="18" charset="0"/>
              </a:rPr>
              <a:t>hooow</a:t>
            </a:r>
            <a:r>
              <a:rPr lang="en-US" sz="2000" dirty="0">
                <a:latin typeface="Times New Roman" panose="02020603050405020304" pitchFamily="18" charset="0"/>
                <a:cs typeface="Times New Roman" panose="02020603050405020304" pitchFamily="18" charset="0"/>
              </a:rPr>
              <a:t> long do I </a:t>
            </a:r>
            <a:r>
              <a:rPr lang="en-US" sz="2000" dirty="0" err="1">
                <a:latin typeface="Times New Roman" panose="02020603050405020304" pitchFamily="18" charset="0"/>
                <a:cs typeface="Times New Roman" panose="02020603050405020304" pitchFamily="18" charset="0"/>
              </a:rPr>
              <a:t>haaave</a:t>
            </a:r>
            <a:r>
              <a:rPr lang="en-US" sz="2000" dirty="0">
                <a:latin typeface="Times New Roman" panose="02020603050405020304" pitchFamily="18" charset="0"/>
                <a:cs typeface="Times New Roman" panose="02020603050405020304" pitchFamily="18" charset="0"/>
              </a:rPr>
              <a:t> to wait?</a:t>
            </a:r>
          </a:p>
          <a:p>
            <a:r>
              <a:rPr lang="en-US" sz="2000" dirty="0">
                <a:latin typeface="Times New Roman" panose="02020603050405020304" pitchFamily="18" charset="0"/>
                <a:cs typeface="Times New Roman" panose="02020603050405020304" pitchFamily="18" charset="0"/>
              </a:rPr>
              <a:t>Can I get it </a:t>
            </a:r>
            <a:r>
              <a:rPr lang="en-US" sz="2000" dirty="0" err="1">
                <a:latin typeface="Times New Roman" panose="02020603050405020304" pitchFamily="18" charset="0"/>
                <a:cs typeface="Times New Roman" panose="02020603050405020304" pitchFamily="18" charset="0"/>
              </a:rPr>
              <a:t>nooow</a:t>
            </a:r>
            <a:r>
              <a:rPr lang="en-US" sz="2000" dirty="0">
                <a:latin typeface="Times New Roman" panose="02020603050405020304" pitchFamily="18" charset="0"/>
                <a:cs typeface="Times New Roman" panose="02020603050405020304" pitchFamily="18" charset="0"/>
              </a:rPr>
              <a:t>, do I have to </a:t>
            </a:r>
            <a:r>
              <a:rPr lang="en-US" sz="2000" dirty="0" err="1">
                <a:latin typeface="Times New Roman" panose="02020603050405020304" pitchFamily="18" charset="0"/>
                <a:cs typeface="Times New Roman" panose="02020603050405020304" pitchFamily="18" charset="0"/>
              </a:rPr>
              <a:t>hesitaaate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I had a woman, she was </a:t>
            </a:r>
            <a:r>
              <a:rPr lang="en-US" sz="2000" dirty="0" err="1">
                <a:latin typeface="Times New Roman" panose="02020603050405020304" pitchFamily="18" charset="0"/>
                <a:cs typeface="Times New Roman" panose="02020603050405020304" pitchFamily="18" charset="0"/>
              </a:rPr>
              <a:t>taaall</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She made me think about my </a:t>
            </a:r>
            <a:r>
              <a:rPr lang="en-US" sz="2000" dirty="0" err="1">
                <a:latin typeface="Times New Roman" panose="02020603050405020304" pitchFamily="18" charset="0"/>
                <a:cs typeface="Times New Roman" panose="02020603050405020304" pitchFamily="18" charset="0"/>
              </a:rPr>
              <a:t>parasoool</a:t>
            </a:r>
            <a:r>
              <a:rPr lang="en-US" sz="2000" dirty="0">
                <a:latin typeface="Times New Roman" panose="02020603050405020304" pitchFamily="18" charset="0"/>
                <a:cs typeface="Times New Roman" panose="02020603050405020304" pitchFamily="18" charset="0"/>
              </a:rPr>
              <a:t>. [Note:]</a:t>
            </a:r>
          </a:p>
          <a:p>
            <a:r>
              <a:rPr lang="en-US" sz="2000" dirty="0">
                <a:latin typeface="Times New Roman" panose="02020603050405020304" pitchFamily="18" charset="0"/>
                <a:cs typeface="Times New Roman" panose="02020603050405020304" pitchFamily="18" charset="0"/>
              </a:rPr>
              <a:t>Oh, </a:t>
            </a:r>
            <a:r>
              <a:rPr lang="en-US" sz="2000" dirty="0" err="1">
                <a:latin typeface="Times New Roman" panose="02020603050405020304" pitchFamily="18" charset="0"/>
                <a:cs typeface="Times New Roman" panose="02020603050405020304" pitchFamily="18" charset="0"/>
              </a:rPr>
              <a:t>hooow</a:t>
            </a:r>
            <a:r>
              <a:rPr lang="en-US" sz="2000" dirty="0">
                <a:latin typeface="Times New Roman" panose="02020603050405020304" pitchFamily="18" charset="0"/>
                <a:cs typeface="Times New Roman" panose="02020603050405020304" pitchFamily="18" charset="0"/>
              </a:rPr>
              <a:t> long do I </a:t>
            </a:r>
            <a:r>
              <a:rPr lang="en-US" sz="2000" dirty="0" err="1">
                <a:latin typeface="Times New Roman" panose="02020603050405020304" pitchFamily="18" charset="0"/>
                <a:cs typeface="Times New Roman" panose="02020603050405020304" pitchFamily="18" charset="0"/>
              </a:rPr>
              <a:t>haaave</a:t>
            </a:r>
            <a:r>
              <a:rPr lang="en-US" sz="2000" dirty="0">
                <a:latin typeface="Times New Roman" panose="02020603050405020304" pitchFamily="18" charset="0"/>
                <a:cs typeface="Times New Roman" panose="02020603050405020304" pitchFamily="18" charset="0"/>
              </a:rPr>
              <a:t> to wait?</a:t>
            </a:r>
          </a:p>
          <a:p>
            <a:r>
              <a:rPr lang="en-US" sz="2000" dirty="0">
                <a:latin typeface="Times New Roman" panose="02020603050405020304" pitchFamily="18" charset="0"/>
                <a:cs typeface="Times New Roman" panose="02020603050405020304" pitchFamily="18" charset="0"/>
              </a:rPr>
              <a:t>Can I get it </a:t>
            </a:r>
            <a:r>
              <a:rPr lang="en-US" sz="2000" dirty="0" err="1">
                <a:latin typeface="Times New Roman" panose="02020603050405020304" pitchFamily="18" charset="0"/>
                <a:cs typeface="Times New Roman" panose="02020603050405020304" pitchFamily="18" charset="0"/>
              </a:rPr>
              <a:t>nooow</a:t>
            </a:r>
            <a:r>
              <a:rPr lang="en-US" sz="2000" dirty="0">
                <a:latin typeface="Times New Roman" panose="02020603050405020304" pitchFamily="18" charset="0"/>
                <a:cs typeface="Times New Roman" panose="02020603050405020304" pitchFamily="18" charset="0"/>
              </a:rPr>
              <a:t>, do I have </a:t>
            </a:r>
            <a:r>
              <a:rPr lang="en-US" sz="2000" dirty="0" err="1">
                <a:latin typeface="Times New Roman" panose="02020603050405020304" pitchFamily="18" charset="0"/>
                <a:cs typeface="Times New Roman" panose="02020603050405020304" pitchFamily="18" charset="0"/>
              </a:rPr>
              <a:t>toooo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hesitaaate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 old lady by the name of </a:t>
            </a:r>
            <a:r>
              <a:rPr lang="en-US" sz="2000" dirty="0" err="1">
                <a:latin typeface="Times New Roman" panose="02020603050405020304" pitchFamily="18" charset="0"/>
                <a:cs typeface="Times New Roman" panose="02020603050405020304" pitchFamily="18" charset="0"/>
              </a:rPr>
              <a:t>Jaaane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 hit her, knocked her right off her </a:t>
            </a:r>
            <a:r>
              <a:rPr lang="en-US" sz="2000" dirty="0" err="1">
                <a:latin typeface="Times New Roman" panose="02020603050405020304" pitchFamily="18" charset="0"/>
                <a:cs typeface="Times New Roman" panose="02020603050405020304" pitchFamily="18" charset="0"/>
              </a:rPr>
              <a:t>caane</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Ooooh</a:t>
            </a:r>
            <a:r>
              <a:rPr lang="en-US" sz="2000" dirty="0">
                <a:latin typeface="Times New Roman" panose="02020603050405020304" pitchFamily="18" charset="0"/>
                <a:cs typeface="Times New Roman" panose="02020603050405020304" pitchFamily="18" charset="0"/>
              </a:rPr>
              <a:t>, how long do I have to </a:t>
            </a:r>
            <a:r>
              <a:rPr lang="en-US" sz="2000" dirty="0" err="1">
                <a:latin typeface="Times New Roman" panose="02020603050405020304" pitchFamily="18" charset="0"/>
                <a:cs typeface="Times New Roman" panose="02020603050405020304" pitchFamily="18" charset="0"/>
              </a:rPr>
              <a:t>waaaait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Can IIII get it now, do I have to </a:t>
            </a:r>
            <a:r>
              <a:rPr lang="en-US" sz="2000" dirty="0" err="1">
                <a:latin typeface="Times New Roman" panose="02020603050405020304" pitchFamily="18" charset="0"/>
                <a:cs typeface="Times New Roman" panose="02020603050405020304" pitchFamily="18" charset="0"/>
              </a:rPr>
              <a:t>hesiiiitate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Mama, </a:t>
            </a:r>
            <a:r>
              <a:rPr lang="en-US" sz="2000" dirty="0" err="1">
                <a:latin typeface="Times New Roman" panose="02020603050405020304" pitchFamily="18" charset="0"/>
                <a:cs typeface="Times New Roman" panose="02020603050405020304" pitchFamily="18" charset="0"/>
              </a:rPr>
              <a:t>mamaaa</a:t>
            </a:r>
            <a:r>
              <a:rPr lang="en-US" sz="2000" dirty="0">
                <a:latin typeface="Times New Roman" panose="02020603050405020304" pitchFamily="18" charset="0"/>
                <a:cs typeface="Times New Roman" panose="02020603050405020304" pitchFamily="18" charset="0"/>
              </a:rPr>
              <a:t>, look at sis,</a:t>
            </a:r>
          </a:p>
          <a:p>
            <a:r>
              <a:rPr lang="en-US" sz="2000" dirty="0">
                <a:latin typeface="Times New Roman" panose="02020603050405020304" pitchFamily="18" charset="0"/>
                <a:cs typeface="Times New Roman" panose="02020603050405020304" pitchFamily="18" charset="0"/>
              </a:rPr>
              <a:t>She's out on </a:t>
            </a:r>
            <a:r>
              <a:rPr lang="en-US" sz="2000" dirty="0" err="1">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levee doing the double twist. </a:t>
            </a:r>
          </a:p>
          <a:p>
            <a:r>
              <a:rPr lang="en-US" sz="2000" dirty="0">
                <a:latin typeface="Times New Roman" panose="02020603050405020304" pitchFamily="18" charset="0"/>
                <a:cs typeface="Times New Roman" panose="02020603050405020304" pitchFamily="18" charset="0"/>
              </a:rPr>
              <a:t>Lord, how long do I </a:t>
            </a:r>
            <a:r>
              <a:rPr lang="en-US" sz="2000" dirty="0" err="1">
                <a:latin typeface="Times New Roman" panose="02020603050405020304" pitchFamily="18" charset="0"/>
                <a:cs typeface="Times New Roman" panose="02020603050405020304" pitchFamily="18" charset="0"/>
              </a:rPr>
              <a:t>haaave</a:t>
            </a:r>
            <a:r>
              <a:rPr lang="en-US" sz="2000" dirty="0">
                <a:latin typeface="Times New Roman" panose="02020603050405020304" pitchFamily="18" charset="0"/>
                <a:cs typeface="Times New Roman" panose="02020603050405020304" pitchFamily="18" charset="0"/>
              </a:rPr>
              <a:t> to wait?</a:t>
            </a:r>
          </a:p>
          <a:p>
            <a:r>
              <a:rPr lang="en-US" sz="2000" dirty="0">
                <a:latin typeface="Times New Roman" panose="02020603050405020304" pitchFamily="18" charset="0"/>
                <a:cs typeface="Times New Roman" panose="02020603050405020304" pitchFamily="18" charset="0"/>
              </a:rPr>
              <a:t>Can IIII get you now, do I have to </a:t>
            </a:r>
            <a:r>
              <a:rPr lang="en-US" sz="2000" dirty="0" err="1">
                <a:latin typeface="Times New Roman" panose="02020603050405020304" pitchFamily="18" charset="0"/>
                <a:cs typeface="Times New Roman" panose="02020603050405020304" pitchFamily="18" charset="0"/>
              </a:rPr>
              <a:t>hesitaaaate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She said, come in here</a:t>
            </a:r>
          </a:p>
          <a:p>
            <a:r>
              <a:rPr lang="en-US" sz="2000" dirty="0">
                <a:latin typeface="Times New Roman" panose="02020603050405020304" pitchFamily="18" charset="0"/>
                <a:cs typeface="Times New Roman" panose="02020603050405020304" pitchFamily="18" charset="0"/>
              </a:rPr>
              <a:t>You dirty little sow, you try(</a:t>
            </a:r>
            <a:r>
              <a:rPr lang="en-US" sz="2000" dirty="0" err="1">
                <a:latin typeface="Times New Roman" panose="02020603050405020304" pitchFamily="18" charset="0"/>
                <a:cs typeface="Times New Roman" panose="02020603050405020304" pitchFamily="18" charset="0"/>
              </a:rPr>
              <a:t>ing</a:t>
            </a:r>
            <a:r>
              <a:rPr lang="en-US" sz="2000" dirty="0">
                <a:latin typeface="Times New Roman" panose="02020603050405020304" pitchFamily="18" charset="0"/>
                <a:cs typeface="Times New Roman" panose="02020603050405020304" pitchFamily="18" charset="0"/>
              </a:rPr>
              <a:t>) to be a bad girl, </a:t>
            </a:r>
            <a:r>
              <a:rPr lang="en-US" sz="2000" dirty="0" err="1">
                <a:latin typeface="Times New Roman" panose="02020603050405020304" pitchFamily="18" charset="0"/>
                <a:cs typeface="Times New Roman" panose="02020603050405020304" pitchFamily="18" charset="0"/>
              </a:rPr>
              <a:t>y'don't</a:t>
            </a:r>
            <a:r>
              <a:rPr lang="en-US" sz="2000" dirty="0">
                <a:latin typeface="Times New Roman" panose="02020603050405020304" pitchFamily="18" charset="0"/>
                <a:cs typeface="Times New Roman" panose="02020603050405020304" pitchFamily="18" charset="0"/>
              </a:rPr>
              <a:t> know how.</a:t>
            </a:r>
          </a:p>
          <a:p>
            <a:r>
              <a:rPr lang="en-US" sz="2000" dirty="0">
                <a:latin typeface="Times New Roman" panose="02020603050405020304" pitchFamily="18" charset="0"/>
                <a:cs typeface="Times New Roman" panose="02020603050405020304" pitchFamily="18" charset="0"/>
              </a:rPr>
              <a:t>How long do I have to wait?</a:t>
            </a:r>
          </a:p>
          <a:p>
            <a:r>
              <a:rPr lang="en-US" sz="2000" dirty="0">
                <a:latin typeface="Times New Roman" panose="02020603050405020304" pitchFamily="18" charset="0"/>
                <a:cs typeface="Times New Roman" panose="02020603050405020304" pitchFamily="18" charset="0"/>
              </a:rPr>
              <a:t>Can I get you now, do I have to hesitate?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She said touch my bonnet, touch my shawl, </a:t>
            </a:r>
          </a:p>
          <a:p>
            <a:r>
              <a:rPr lang="en-US" sz="2000" dirty="0">
                <a:latin typeface="Times New Roman" panose="02020603050405020304" pitchFamily="18" charset="0"/>
                <a:cs typeface="Times New Roman" panose="02020603050405020304" pitchFamily="18" charset="0"/>
              </a:rPr>
              <a:t>Do not touch my waterfall. </a:t>
            </a:r>
          </a:p>
          <a:p>
            <a:r>
              <a:rPr lang="en-US" sz="2000" dirty="0">
                <a:latin typeface="Times New Roman" panose="02020603050405020304" pitchFamily="18" charset="0"/>
                <a:cs typeface="Times New Roman" panose="02020603050405020304" pitchFamily="18" charset="0"/>
              </a:rPr>
              <a:t>Oh, how long do I have to wait?</a:t>
            </a:r>
          </a:p>
          <a:p>
            <a:r>
              <a:rPr lang="en-US" sz="2000" dirty="0">
                <a:latin typeface="Times New Roman" panose="02020603050405020304" pitchFamily="18" charset="0"/>
                <a:cs typeface="Times New Roman" panose="02020603050405020304" pitchFamily="18" charset="0"/>
              </a:rPr>
              <a:t>Yes, if I get you now, won't have to hesitate?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There's a girl sitting on a stump,</a:t>
            </a:r>
          </a:p>
          <a:p>
            <a:r>
              <a:rPr lang="en-US" sz="2000" dirty="0">
                <a:latin typeface="Times New Roman" panose="02020603050405020304" pitchFamily="18" charset="0"/>
                <a:cs typeface="Times New Roman" panose="02020603050405020304" pitchFamily="18" charset="0"/>
              </a:rPr>
              <a:t>I know, know she's on the stump.</a:t>
            </a:r>
          </a:p>
          <a:p>
            <a:r>
              <a:rPr lang="en-US" sz="2000" dirty="0">
                <a:latin typeface="Times New Roman" panose="02020603050405020304" pitchFamily="18" charset="0"/>
                <a:cs typeface="Times New Roman" panose="02020603050405020304" pitchFamily="18" charset="0"/>
              </a:rPr>
              <a:t>Just how long (spoken: it's a [dirty little place]), ah, do I wait? (spoken: couldn't say that)</a:t>
            </a:r>
          </a:p>
          <a:p>
            <a:r>
              <a:rPr lang="en-US" sz="2000" dirty="0">
                <a:latin typeface="Times New Roman" panose="02020603050405020304" pitchFamily="18" charset="0"/>
                <a:cs typeface="Times New Roman" panose="02020603050405020304" pitchFamily="18" charset="0"/>
              </a:rPr>
              <a:t>Can you (!) get you now, do I have to hesitate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08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ABBA-BACE-178D-F1F5-C033719C9938}"/>
              </a:ext>
            </a:extLst>
          </p:cNvPr>
          <p:cNvSpPr>
            <a:spLocks noGrp="1"/>
          </p:cNvSpPr>
          <p:nvPr>
            <p:ph type="title"/>
          </p:nvPr>
        </p:nvSpPr>
        <p:spPr>
          <a:xfrm>
            <a:off x="838200" y="18256"/>
            <a:ext cx="10515600" cy="1107160"/>
          </a:xfrm>
        </p:spPr>
        <p:txBody>
          <a:bodyPr>
            <a:normAutofit/>
          </a:bodyPr>
          <a:lstStyle/>
          <a:p>
            <a:pPr algn="ctr"/>
            <a:r>
              <a:rPr lang="en-US" sz="3200" dirty="0">
                <a:latin typeface="Times New Roman" panose="02020603050405020304" pitchFamily="18" charset="0"/>
                <a:cs typeface="Times New Roman" panose="02020603050405020304" pitchFamily="18" charset="0"/>
              </a:rPr>
              <a:t>The New Dirty Dozen</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Memphis Minnie version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C6F7AD-CF3C-2526-5A23-F3650FC6FA31}"/>
              </a:ext>
            </a:extLst>
          </p:cNvPr>
          <p:cNvSpPr>
            <a:spLocks noGrp="1"/>
          </p:cNvSpPr>
          <p:nvPr>
            <p:ph idx="1"/>
          </p:nvPr>
        </p:nvSpPr>
        <p:spPr>
          <a:xfrm>
            <a:off x="293077" y="1254368"/>
            <a:ext cx="11605845" cy="5416063"/>
          </a:xfrm>
        </p:spPr>
        <p:txBody>
          <a:bodyPr numCol="3">
            <a:normAutofit fontScale="92500" lnSpcReduction="10000"/>
          </a:bodyPr>
          <a:lstStyle/>
          <a:p>
            <a:r>
              <a:rPr lang="en-US" sz="1100" dirty="0">
                <a:latin typeface="Times New Roman" panose="02020603050405020304" pitchFamily="18" charset="0"/>
                <a:cs typeface="Times New Roman" panose="02020603050405020304" pitchFamily="18" charset="0"/>
              </a:rPr>
              <a:t>Come all you folks and start to walk, I'm fixing to start my dozen talk</a:t>
            </a:r>
          </a:p>
          <a:p>
            <a:r>
              <a:rPr lang="en-US" sz="1100" dirty="0">
                <a:latin typeface="Times New Roman" panose="02020603050405020304" pitchFamily="18" charset="0"/>
                <a:cs typeface="Times New Roman" panose="02020603050405020304" pitchFamily="18" charset="0"/>
              </a:rPr>
              <a:t>What you're thinking about </a:t>
            </a:r>
            <a:r>
              <a:rPr lang="en-US" sz="1100" dirty="0" err="1">
                <a:latin typeface="Times New Roman" panose="02020603050405020304" pitchFamily="18" charset="0"/>
                <a:cs typeface="Times New Roman" panose="02020603050405020304" pitchFamily="18" charset="0"/>
              </a:rPr>
              <a:t>ain't</a:t>
            </a:r>
            <a:r>
              <a:rPr lang="en-US" sz="1100" dirty="0">
                <a:latin typeface="Times New Roman" panose="02020603050405020304" pitchFamily="18" charset="0"/>
                <a:cs typeface="Times New Roman" panose="02020603050405020304" pitchFamily="18" charset="0"/>
              </a:rPr>
              <a:t> on my mind, that stuff you got is the sorriest kind</a:t>
            </a:r>
          </a:p>
          <a:p>
            <a:r>
              <a:rPr lang="en-US" sz="1100" dirty="0">
                <a:latin typeface="Times New Roman" panose="02020603050405020304" pitchFamily="18" charset="0"/>
                <a:cs typeface="Times New Roman" panose="02020603050405020304" pitchFamily="18" charset="0"/>
              </a:rPr>
              <a:t>Now you're a sorry </a:t>
            </a:r>
            <a:r>
              <a:rPr lang="en-US" sz="1100" dirty="0" err="1">
                <a:latin typeface="Times New Roman" panose="02020603050405020304" pitchFamily="18" charset="0"/>
                <a:cs typeface="Times New Roman" panose="02020603050405020304" pitchFamily="18" charset="0"/>
              </a:rPr>
              <a:t>mistreater</a:t>
            </a:r>
            <a:r>
              <a:rPr lang="en-US" sz="1100" dirty="0">
                <a:latin typeface="Times New Roman" panose="02020603050405020304" pitchFamily="18" charset="0"/>
                <a:cs typeface="Times New Roman" panose="02020603050405020304" pitchFamily="18" charset="0"/>
              </a:rPr>
              <a:t>, robber and a cheater</a:t>
            </a:r>
          </a:p>
          <a:p>
            <a:r>
              <a:rPr lang="en-US" sz="1100" dirty="0">
                <a:latin typeface="Times New Roman" panose="02020603050405020304" pitchFamily="18" charset="0"/>
                <a:cs typeface="Times New Roman" panose="02020603050405020304" pitchFamily="18" charset="0"/>
              </a:rPr>
              <a:t>Slip you in the dozens, your papa and your cousin</a:t>
            </a:r>
          </a:p>
          <a:p>
            <a:r>
              <a:rPr lang="en-US" sz="1100" dirty="0" err="1">
                <a:latin typeface="Times New Roman" panose="02020603050405020304" pitchFamily="18" charset="0"/>
                <a:cs typeface="Times New Roman" panose="02020603050405020304" pitchFamily="18" charset="0"/>
              </a:rPr>
              <a:t>I'se</a:t>
            </a:r>
            <a:r>
              <a:rPr lang="en-US" sz="1100" dirty="0">
                <a:latin typeface="Times New Roman" panose="02020603050405020304" pitchFamily="18" charset="0"/>
                <a:cs typeface="Times New Roman" panose="02020603050405020304" pitchFamily="18" charset="0"/>
              </a:rPr>
              <a:t> down in the henhouse on my knees</a:t>
            </a:r>
          </a:p>
          <a:p>
            <a:r>
              <a:rPr lang="en-US" sz="1100" dirty="0">
                <a:latin typeface="Times New Roman" panose="02020603050405020304" pitchFamily="18" charset="0"/>
                <a:cs typeface="Times New Roman" panose="02020603050405020304" pitchFamily="18" charset="0"/>
              </a:rPr>
              <a:t>When I thought I heard ole Bruno sneeze</a:t>
            </a:r>
          </a:p>
          <a:p>
            <a:r>
              <a:rPr lang="en-US" sz="1100" dirty="0">
                <a:latin typeface="Times New Roman" panose="02020603050405020304" pitchFamily="18" charset="0"/>
                <a:cs typeface="Times New Roman" panose="02020603050405020304" pitchFamily="18" charset="0"/>
              </a:rPr>
              <a:t>It was </a:t>
            </a:r>
            <a:r>
              <a:rPr lang="en-US" sz="1100" dirty="0" err="1">
                <a:latin typeface="Times New Roman" panose="02020603050405020304" pitchFamily="18" charset="0"/>
                <a:cs typeface="Times New Roman" panose="02020603050405020304" pitchFamily="18" charset="0"/>
              </a:rPr>
              <a:t>nuthin</a:t>
            </a:r>
            <a:r>
              <a:rPr lang="en-US" sz="1100" dirty="0">
                <a:latin typeface="Times New Roman" panose="02020603050405020304" pitchFamily="18" charset="0"/>
                <a:cs typeface="Times New Roman" panose="02020603050405020304" pitchFamily="18" charset="0"/>
              </a:rPr>
              <a:t> but the rooster </a:t>
            </a:r>
            <a:r>
              <a:rPr lang="en-US" sz="1100" dirty="0" err="1">
                <a:latin typeface="Times New Roman" panose="02020603050405020304" pitchFamily="18" charset="0"/>
                <a:cs typeface="Times New Roman" panose="02020603050405020304" pitchFamily="18" charset="0"/>
              </a:rPr>
              <a:t>sayin</a:t>
            </a:r>
            <a:r>
              <a:rPr lang="en-US" sz="1100" dirty="0">
                <a:latin typeface="Times New Roman" panose="02020603050405020304" pitchFamily="18" charset="0"/>
                <a:cs typeface="Times New Roman" panose="02020603050405020304" pitchFamily="18" charset="0"/>
              </a:rPr>
              <a:t> his prayers</a:t>
            </a:r>
          </a:p>
          <a:p>
            <a:r>
              <a:rPr lang="en-US" sz="1100" dirty="0" err="1">
                <a:latin typeface="Times New Roman" panose="02020603050405020304" pitchFamily="18" charset="0"/>
                <a:cs typeface="Times New Roman" panose="02020603050405020304" pitchFamily="18" charset="0"/>
              </a:rPr>
              <a:t>Thankin</a:t>
            </a:r>
            <a:r>
              <a:rPr lang="en-US" sz="1100" dirty="0">
                <a:latin typeface="Times New Roman" panose="02020603050405020304" pitchFamily="18" charset="0"/>
                <a:cs typeface="Times New Roman" panose="02020603050405020304" pitchFamily="18" charset="0"/>
              </a:rPr>
              <a:t> the lord for the hens upstairs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Who broke the lock, I don't know</a:t>
            </a:r>
          </a:p>
          <a:p>
            <a:r>
              <a:rPr lang="en-US" sz="1100" dirty="0">
                <a:latin typeface="Times New Roman" panose="02020603050405020304" pitchFamily="18" charset="0"/>
                <a:cs typeface="Times New Roman" panose="02020603050405020304" pitchFamily="18" charset="0"/>
              </a:rPr>
              <a:t>Who broke the lock on the henhouse door</a:t>
            </a:r>
          </a:p>
          <a:p>
            <a:r>
              <a:rPr lang="en-US" sz="1100" dirty="0">
                <a:latin typeface="Times New Roman" panose="02020603050405020304" pitchFamily="18" charset="0"/>
                <a:cs typeface="Times New Roman" panose="02020603050405020304" pitchFamily="18" charset="0"/>
              </a:rPr>
              <a:t>I'll find out before I go</a:t>
            </a:r>
          </a:p>
          <a:p>
            <a:r>
              <a:rPr lang="en-US" sz="1100" dirty="0">
                <a:latin typeface="Times New Roman" panose="02020603050405020304" pitchFamily="18" charset="0"/>
                <a:cs typeface="Times New Roman" panose="02020603050405020304" pitchFamily="18" charset="0"/>
              </a:rPr>
              <a:t>Who broke the lock on the henhouse door</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Said the barnyard rooster to the barnyard hen</a:t>
            </a:r>
          </a:p>
          <a:p>
            <a:r>
              <a:rPr lang="en-US" sz="1100" dirty="0">
                <a:latin typeface="Times New Roman" panose="02020603050405020304" pitchFamily="18" charset="0"/>
                <a:cs typeface="Times New Roman" panose="02020603050405020304" pitchFamily="18" charset="0"/>
              </a:rPr>
              <a:t>Ya told me a story and I know when</a:t>
            </a:r>
          </a:p>
          <a:p>
            <a:r>
              <a:rPr lang="en-US" sz="1100" dirty="0">
                <a:latin typeface="Times New Roman" panose="02020603050405020304" pitchFamily="18" charset="0"/>
                <a:cs typeface="Times New Roman" panose="02020603050405020304" pitchFamily="18" charset="0"/>
              </a:rPr>
              <a:t>Ya told me that Sally made the cake so go</a:t>
            </a:r>
          </a:p>
          <a:p>
            <a:r>
              <a:rPr lang="en-US" sz="1100" dirty="0">
                <a:latin typeface="Times New Roman" panose="02020603050405020304" pitchFamily="18" charset="0"/>
                <a:cs typeface="Times New Roman" panose="02020603050405020304" pitchFamily="18" charset="0"/>
              </a:rPr>
              <a:t>And don't mind the weather if the wind don't blow</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chorus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Said the barnyard hen to the rooster out west</a:t>
            </a:r>
          </a:p>
          <a:p>
            <a:r>
              <a:rPr lang="en-US" sz="1100" dirty="0">
                <a:latin typeface="Times New Roman" panose="02020603050405020304" pitchFamily="18" charset="0"/>
                <a:cs typeface="Times New Roman" panose="02020603050405020304" pitchFamily="18" charset="0"/>
              </a:rPr>
              <a:t>You know my dear I love you best</a:t>
            </a:r>
          </a:p>
          <a:p>
            <a:r>
              <a:rPr lang="en-US" sz="1100" dirty="0">
                <a:latin typeface="Times New Roman" panose="02020603050405020304" pitchFamily="18" charset="0"/>
                <a:cs typeface="Times New Roman" panose="02020603050405020304" pitchFamily="18" charset="0"/>
              </a:rPr>
              <a:t>Said the barnyard rooster you're </a:t>
            </a:r>
            <a:r>
              <a:rPr lang="en-US" sz="1100" dirty="0" err="1">
                <a:latin typeface="Times New Roman" panose="02020603050405020304" pitchFamily="18" charset="0"/>
                <a:cs typeface="Times New Roman" panose="02020603050405020304" pitchFamily="18" charset="0"/>
              </a:rPr>
              <a:t>tellin</a:t>
            </a:r>
            <a:r>
              <a:rPr lang="en-US" sz="1100" dirty="0">
                <a:latin typeface="Times New Roman" panose="02020603050405020304" pitchFamily="18" charset="0"/>
                <a:cs typeface="Times New Roman" panose="02020603050405020304" pitchFamily="18" charset="0"/>
              </a:rPr>
              <a:t> me a lie</a:t>
            </a:r>
          </a:p>
          <a:p>
            <a:r>
              <a:rPr lang="en-US" sz="1100" dirty="0">
                <a:latin typeface="Times New Roman" panose="02020603050405020304" pitchFamily="18" charset="0"/>
                <a:cs typeface="Times New Roman" panose="02020603050405020304" pitchFamily="18" charset="0"/>
              </a:rPr>
              <a:t>Cause I caught you a </a:t>
            </a:r>
            <a:r>
              <a:rPr lang="en-US" sz="1100" dirty="0" err="1">
                <a:latin typeface="Times New Roman" panose="02020603050405020304" pitchFamily="18" charset="0"/>
                <a:cs typeface="Times New Roman" panose="02020603050405020304" pitchFamily="18" charset="0"/>
              </a:rPr>
              <a:t>flirtin</a:t>
            </a:r>
            <a:r>
              <a:rPr lang="en-US" sz="1100" dirty="0">
                <a:latin typeface="Times New Roman" panose="02020603050405020304" pitchFamily="18" charset="0"/>
                <a:cs typeface="Times New Roman" panose="02020603050405020304" pitchFamily="18" charset="0"/>
              </a:rPr>
              <a:t> with a big Shanghai</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chorus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Said the barnyard rooster to the barnyard hen</a:t>
            </a:r>
          </a:p>
          <a:p>
            <a:r>
              <a:rPr lang="en-US" sz="1100" dirty="0">
                <a:latin typeface="Times New Roman" panose="02020603050405020304" pitchFamily="18" charset="0"/>
                <a:cs typeface="Times New Roman" panose="02020603050405020304" pitchFamily="18" charset="0"/>
              </a:rPr>
              <a:t>Well </a:t>
            </a:r>
            <a:r>
              <a:rPr lang="en-US" sz="1100" dirty="0" err="1">
                <a:latin typeface="Times New Roman" panose="02020603050405020304" pitchFamily="18" charset="0"/>
                <a:cs typeface="Times New Roman" panose="02020603050405020304" pitchFamily="18" charset="0"/>
              </a:rPr>
              <a:t>ya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ain't</a:t>
            </a:r>
            <a:r>
              <a:rPr lang="en-US" sz="1100" dirty="0">
                <a:latin typeface="Times New Roman" panose="02020603050405020304" pitchFamily="18" charset="0"/>
                <a:cs typeface="Times New Roman" panose="02020603050405020304" pitchFamily="18" charset="0"/>
              </a:rPr>
              <a:t> laid an egg since I don't know when</a:t>
            </a:r>
          </a:p>
          <a:p>
            <a:r>
              <a:rPr lang="en-US" sz="1100" dirty="0">
                <a:latin typeface="Times New Roman" panose="02020603050405020304" pitchFamily="18" charset="0"/>
                <a:cs typeface="Times New Roman" panose="02020603050405020304" pitchFamily="18" charset="0"/>
              </a:rPr>
              <a:t>Said the barnyard hen to the barnyard rooster</a:t>
            </a:r>
          </a:p>
          <a:p>
            <a:r>
              <a:rPr lang="en-US" sz="1100" dirty="0">
                <a:latin typeface="Times New Roman" panose="02020603050405020304" pitchFamily="18" charset="0"/>
                <a:cs typeface="Times New Roman" panose="02020603050405020304" pitchFamily="18" charset="0"/>
              </a:rPr>
              <a:t>Well </a:t>
            </a:r>
            <a:r>
              <a:rPr lang="en-US" sz="1100" dirty="0" err="1">
                <a:latin typeface="Times New Roman" panose="02020603050405020304" pitchFamily="18" charset="0"/>
                <a:cs typeface="Times New Roman" panose="02020603050405020304" pitchFamily="18" charset="0"/>
              </a:rPr>
              <a:t>ya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ain't</a:t>
            </a:r>
            <a:r>
              <a:rPr lang="en-US" sz="1100" dirty="0">
                <a:latin typeface="Times New Roman" panose="02020603050405020304" pitchFamily="18" charset="0"/>
                <a:cs typeface="Times New Roman" panose="02020603050405020304" pitchFamily="18" charset="0"/>
              </a:rPr>
              <a:t> been around fer </a:t>
            </a:r>
            <a:r>
              <a:rPr lang="en-US" sz="1100" dirty="0" err="1">
                <a:latin typeface="Times New Roman" panose="02020603050405020304" pitchFamily="18" charset="0"/>
                <a:cs typeface="Times New Roman" panose="02020603050405020304" pitchFamily="18" charset="0"/>
              </a:rPr>
              <a:t>somethin</a:t>
            </a:r>
            <a:r>
              <a:rPr lang="en-US" sz="1100" dirty="0">
                <a:latin typeface="Times New Roman" panose="02020603050405020304" pitchFamily="18" charset="0"/>
                <a:cs typeface="Times New Roman" panose="02020603050405020304" pitchFamily="18" charset="0"/>
              </a:rPr>
              <a:t> like </a:t>
            </a:r>
            <a:r>
              <a:rPr lang="en-US" sz="1100" dirty="0" err="1">
                <a:latin typeface="Times New Roman" panose="02020603050405020304" pitchFamily="18" charset="0"/>
                <a:cs typeface="Times New Roman" panose="02020603050405020304" pitchFamily="18" charset="0"/>
              </a:rPr>
              <a:t>ya</a:t>
            </a:r>
            <a:r>
              <a:rPr lang="en-US" sz="1100" dirty="0">
                <a:latin typeface="Times New Roman" panose="02020603050405020304" pitchFamily="18" charset="0"/>
                <a:cs typeface="Times New Roman" panose="02020603050405020304" pitchFamily="18" charset="0"/>
              </a:rPr>
              <a:t> used ta</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Chorus</a:t>
            </a:r>
          </a:p>
          <a:p>
            <a:r>
              <a:rPr lang="en-US" sz="1100" dirty="0">
                <a:latin typeface="Times New Roman" panose="02020603050405020304" pitchFamily="18" charset="0"/>
                <a:cs typeface="Times New Roman" panose="02020603050405020304" pitchFamily="18" charset="0"/>
              </a:rPr>
              <a:t>Your mama do the lordy lord</a:t>
            </a:r>
          </a:p>
          <a:p>
            <a:r>
              <a:rPr lang="en-US" sz="1100" dirty="0">
                <a:latin typeface="Times New Roman" panose="02020603050405020304" pitchFamily="18" charset="0"/>
                <a:cs typeface="Times New Roman" panose="02020603050405020304" pitchFamily="18" charset="0"/>
              </a:rPr>
              <a:t>Come all of you women's </a:t>
            </a:r>
            <a:r>
              <a:rPr lang="en-US" sz="1100" dirty="0" err="1">
                <a:latin typeface="Times New Roman" panose="02020603050405020304" pitchFamily="18" charset="0"/>
                <a:cs typeface="Times New Roman" panose="02020603050405020304" pitchFamily="18" charset="0"/>
              </a:rPr>
              <a:t>outta</a:t>
            </a:r>
            <a:r>
              <a:rPr lang="en-US" sz="1100" dirty="0">
                <a:latin typeface="Times New Roman" panose="02020603050405020304" pitchFamily="18" charset="0"/>
                <a:cs typeface="Times New Roman" panose="02020603050405020304" pitchFamily="18" charset="0"/>
              </a:rPr>
              <a:t> be in the can, out on the corner stopping every man,</a:t>
            </a:r>
          </a:p>
          <a:p>
            <a:r>
              <a:rPr lang="en-US" sz="1100" dirty="0">
                <a:latin typeface="Times New Roman" panose="02020603050405020304" pitchFamily="18" charset="0"/>
                <a:cs typeface="Times New Roman" panose="02020603050405020304" pitchFamily="18" charset="0"/>
              </a:rPr>
              <a:t>Hollering "Soap is a nickel and the towel is free, I'm pigmeat, pappy, now who wants me?"</a:t>
            </a:r>
          </a:p>
          <a:p>
            <a:r>
              <a:rPr lang="en-US" sz="1100" dirty="0">
                <a:latin typeface="Times New Roman" panose="02020603050405020304" pitchFamily="18" charset="0"/>
                <a:cs typeface="Times New Roman" panose="02020603050405020304" pitchFamily="18" charset="0"/>
              </a:rPr>
              <a:t>You's a old </a:t>
            </a:r>
            <a:r>
              <a:rPr lang="en-US" sz="1100" dirty="0" err="1">
                <a:latin typeface="Times New Roman" panose="02020603050405020304" pitchFamily="18" charset="0"/>
                <a:cs typeface="Times New Roman" panose="02020603050405020304" pitchFamily="18" charset="0"/>
              </a:rPr>
              <a:t>mistreater</a:t>
            </a:r>
            <a:r>
              <a:rPr lang="en-US" sz="1100" dirty="0">
                <a:latin typeface="Times New Roman" panose="02020603050405020304" pitchFamily="18" charset="0"/>
                <a:cs typeface="Times New Roman" panose="02020603050405020304" pitchFamily="18" charset="0"/>
              </a:rPr>
              <a:t>, robber and a cheater</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Slip you in the dozens, your papa and your cousin</a:t>
            </a:r>
          </a:p>
          <a:p>
            <a:r>
              <a:rPr lang="en-US" sz="1100" dirty="0">
                <a:latin typeface="Times New Roman" panose="02020603050405020304" pitchFamily="18" charset="0"/>
                <a:cs typeface="Times New Roman" panose="02020603050405020304" pitchFamily="18" charset="0"/>
              </a:rPr>
              <a:t>Your mama do the lordy lord</a:t>
            </a:r>
          </a:p>
          <a:p>
            <a:r>
              <a:rPr lang="en-US" sz="1100" dirty="0">
                <a:latin typeface="Times New Roman" panose="02020603050405020304" pitchFamily="18" charset="0"/>
                <a:cs typeface="Times New Roman" panose="02020603050405020304" pitchFamily="18" charset="0"/>
              </a:rPr>
              <a:t>Now the funniest thing I ever seen, tom cat jumping on a sewing machine</a:t>
            </a:r>
          </a:p>
          <a:p>
            <a:r>
              <a:rPr lang="en-US" sz="1100" dirty="0">
                <a:latin typeface="Times New Roman" panose="02020603050405020304" pitchFamily="18" charset="0"/>
                <a:cs typeface="Times New Roman" panose="02020603050405020304" pitchFamily="18" charset="0"/>
              </a:rPr>
              <a:t>Sewing machine run so fast, took 99 stitches in his </a:t>
            </a:r>
            <a:r>
              <a:rPr lang="en-US" sz="1100" dirty="0" err="1">
                <a:latin typeface="Times New Roman" panose="02020603050405020304" pitchFamily="18" charset="0"/>
                <a:cs typeface="Times New Roman" panose="02020603050405020304" pitchFamily="18" charset="0"/>
              </a:rPr>
              <a:t>yas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yas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yas</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Now he's a cruel </a:t>
            </a:r>
            <a:r>
              <a:rPr lang="en-US" sz="1100" dirty="0" err="1">
                <a:latin typeface="Times New Roman" panose="02020603050405020304" pitchFamily="18" charset="0"/>
                <a:cs typeface="Times New Roman" panose="02020603050405020304" pitchFamily="18" charset="0"/>
              </a:rPr>
              <a:t>mistreater</a:t>
            </a:r>
            <a:r>
              <a:rPr lang="en-US" sz="1100" dirty="0">
                <a:latin typeface="Times New Roman" panose="02020603050405020304" pitchFamily="18" charset="0"/>
                <a:cs typeface="Times New Roman" panose="02020603050405020304" pitchFamily="18" charset="0"/>
              </a:rPr>
              <a:t>, robber and a cheater</a:t>
            </a:r>
          </a:p>
          <a:p>
            <a:r>
              <a:rPr lang="en-US" sz="1100" dirty="0">
                <a:latin typeface="Times New Roman" panose="02020603050405020304" pitchFamily="18" charset="0"/>
                <a:cs typeface="Times New Roman" panose="02020603050405020304" pitchFamily="18" charset="0"/>
              </a:rPr>
              <a:t>Slip you in the dozens, your papa and your cousin</a:t>
            </a:r>
          </a:p>
          <a:p>
            <a:r>
              <a:rPr lang="en-US" sz="1100" dirty="0">
                <a:latin typeface="Times New Roman" panose="02020603050405020304" pitchFamily="18" charset="0"/>
                <a:cs typeface="Times New Roman" panose="02020603050405020304" pitchFamily="18" charset="0"/>
              </a:rPr>
              <a:t>Your mama do the lordy lord</a:t>
            </a:r>
          </a:p>
          <a:p>
            <a:r>
              <a:rPr lang="en-US" sz="1100" dirty="0">
                <a:latin typeface="Times New Roman" panose="02020603050405020304" pitchFamily="18" charset="0"/>
                <a:cs typeface="Times New Roman" panose="02020603050405020304" pitchFamily="18" charset="0"/>
              </a:rPr>
              <a:t>Now I'm </a:t>
            </a:r>
            <a:r>
              <a:rPr lang="en-US" sz="1100" dirty="0" err="1">
                <a:latin typeface="Times New Roman" panose="02020603050405020304" pitchFamily="18" charset="0"/>
                <a:cs typeface="Times New Roman" panose="02020603050405020304" pitchFamily="18" charset="0"/>
              </a:rPr>
              <a:t>gonna</a:t>
            </a:r>
            <a:r>
              <a:rPr lang="en-US" sz="1100" dirty="0">
                <a:latin typeface="Times New Roman" panose="02020603050405020304" pitchFamily="18" charset="0"/>
                <a:cs typeface="Times New Roman" panose="02020603050405020304" pitchFamily="18" charset="0"/>
              </a:rPr>
              <a:t> tell you all about old man Bell, he can't see but he sure can smell</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Fish-man passed here the other day, hollering "Hey, pretty mama, I'm going your way"</a:t>
            </a:r>
          </a:p>
          <a:p>
            <a:r>
              <a:rPr lang="en-US" sz="1100" dirty="0">
                <a:latin typeface="Times New Roman" panose="02020603050405020304" pitchFamily="18" charset="0"/>
                <a:cs typeface="Times New Roman" panose="02020603050405020304" pitchFamily="18" charset="0"/>
              </a:rPr>
              <a:t>I know all about your pappy and your mammy,</a:t>
            </a:r>
          </a:p>
          <a:p>
            <a:r>
              <a:rPr lang="en-US" sz="1100" dirty="0">
                <a:latin typeface="Times New Roman" panose="02020603050405020304" pitchFamily="18" charset="0"/>
                <a:cs typeface="Times New Roman" panose="02020603050405020304" pitchFamily="18" charset="0"/>
              </a:rPr>
              <a:t>your big fat sister and your little brother Sammy,</a:t>
            </a:r>
          </a:p>
          <a:p>
            <a:r>
              <a:rPr lang="en-US" sz="1100" dirty="0">
                <a:latin typeface="Times New Roman" panose="02020603050405020304" pitchFamily="18" charset="0"/>
                <a:cs typeface="Times New Roman" panose="02020603050405020304" pitchFamily="18" charset="0"/>
              </a:rPr>
              <a:t>your auntie and your uncle and your ma's and pa's,</a:t>
            </a:r>
          </a:p>
          <a:p>
            <a:r>
              <a:rPr lang="en-US" sz="1100" dirty="0">
                <a:latin typeface="Times New Roman" panose="02020603050405020304" pitchFamily="18" charset="0"/>
                <a:cs typeface="Times New Roman" panose="02020603050405020304" pitchFamily="18" charset="0"/>
              </a:rPr>
              <a:t>they all got drunk and showed their Santa Claus</a:t>
            </a:r>
          </a:p>
          <a:p>
            <a:r>
              <a:rPr lang="en-US" sz="1100" dirty="0">
                <a:latin typeface="Times New Roman" panose="02020603050405020304" pitchFamily="18" charset="0"/>
                <a:cs typeface="Times New Roman" panose="02020603050405020304" pitchFamily="18" charset="0"/>
              </a:rPr>
              <a:t>Now they're all drunken </a:t>
            </a:r>
            <a:r>
              <a:rPr lang="en-US" sz="1100" dirty="0" err="1">
                <a:latin typeface="Times New Roman" panose="02020603050405020304" pitchFamily="18" charset="0"/>
                <a:cs typeface="Times New Roman" panose="02020603050405020304" pitchFamily="18" charset="0"/>
              </a:rPr>
              <a:t>mistreaters</a:t>
            </a:r>
            <a:r>
              <a:rPr lang="en-US" sz="1100" dirty="0">
                <a:latin typeface="Times New Roman" panose="02020603050405020304" pitchFamily="18" charset="0"/>
                <a:cs typeface="Times New Roman" panose="02020603050405020304" pitchFamily="18" charset="0"/>
              </a:rPr>
              <a:t>, robbers and a cheaters</a:t>
            </a:r>
          </a:p>
          <a:p>
            <a:r>
              <a:rPr lang="en-US" sz="1100" dirty="0">
                <a:latin typeface="Times New Roman" panose="02020603050405020304" pitchFamily="18" charset="0"/>
                <a:cs typeface="Times New Roman" panose="02020603050405020304" pitchFamily="18" charset="0"/>
              </a:rPr>
              <a:t>Slip you in the dozens, your papa and your cousin</a:t>
            </a:r>
          </a:p>
          <a:p>
            <a:r>
              <a:rPr lang="en-US" sz="1100" dirty="0">
                <a:latin typeface="Times New Roman" panose="02020603050405020304" pitchFamily="18" charset="0"/>
                <a:cs typeface="Times New Roman" panose="02020603050405020304" pitchFamily="18" charset="0"/>
              </a:rPr>
              <a:t>Your mama do the lordy lord</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1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7D5D-5B8F-FEB2-7C6E-A8FA5FAD7A5A}"/>
              </a:ext>
            </a:extLst>
          </p:cNvPr>
          <p:cNvSpPr>
            <a:spLocks noGrp="1"/>
          </p:cNvSpPr>
          <p:nvPr>
            <p:ph type="title"/>
          </p:nvPr>
        </p:nvSpPr>
        <p:spPr>
          <a:xfrm>
            <a:off x="838200" y="365125"/>
            <a:ext cx="10515600" cy="924413"/>
          </a:xfrm>
        </p:spPr>
        <p:txBody>
          <a:bodyPr>
            <a:normAutofit/>
          </a:bodyPr>
          <a:lstStyle/>
          <a:p>
            <a:pPr algn="ctr"/>
            <a:r>
              <a:rPr lang="en-US" sz="3200" dirty="0">
                <a:latin typeface="Times New Roman" panose="02020603050405020304" pitchFamily="18" charset="0"/>
                <a:cs typeface="Times New Roman" panose="02020603050405020304" pitchFamily="18" charset="0"/>
              </a:rPr>
              <a:t>Need A Little Sugar in My Bowl</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Bessie Smith Version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EC3F4D-4A89-98DC-AB6C-EF78E49377B3}"/>
              </a:ext>
            </a:extLst>
          </p:cNvPr>
          <p:cNvSpPr>
            <a:spLocks noGrp="1"/>
          </p:cNvSpPr>
          <p:nvPr>
            <p:ph idx="1"/>
          </p:nvPr>
        </p:nvSpPr>
        <p:spPr>
          <a:xfrm>
            <a:off x="468924" y="1512277"/>
            <a:ext cx="11594123" cy="5062660"/>
          </a:xfrm>
        </p:spPr>
        <p:txBody>
          <a:bodyPr numCol="3">
            <a:normAutofit fontScale="70000" lnSpcReduction="20000"/>
          </a:bodyPr>
          <a:lstStyle/>
          <a:p>
            <a:r>
              <a:rPr lang="en-US" dirty="0">
                <a:latin typeface="Times New Roman" panose="02020603050405020304" pitchFamily="18" charset="0"/>
                <a:cs typeface="Times New Roman" panose="02020603050405020304" pitchFamily="18" charset="0"/>
              </a:rPr>
              <a:t>Tired of </a:t>
            </a:r>
            <a:r>
              <a:rPr lang="en-US" dirty="0" err="1">
                <a:latin typeface="Times New Roman" panose="02020603050405020304" pitchFamily="18" charset="0"/>
                <a:cs typeface="Times New Roman" panose="02020603050405020304" pitchFamily="18" charset="0"/>
              </a:rPr>
              <a:t>bein</a:t>
            </a:r>
            <a:r>
              <a:rPr lang="en-US" dirty="0">
                <a:latin typeface="Times New Roman" panose="02020603050405020304" pitchFamily="18" charset="0"/>
                <a:cs typeface="Times New Roman" panose="02020603050405020304" pitchFamily="18" charset="0"/>
              </a:rPr>
              <a:t>' lonely, tired of </a:t>
            </a:r>
            <a:r>
              <a:rPr lang="en-US" dirty="0" err="1">
                <a:latin typeface="Times New Roman" panose="02020603050405020304" pitchFamily="18" charset="0"/>
                <a:cs typeface="Times New Roman" panose="02020603050405020304" pitchFamily="18" charset="0"/>
              </a:rPr>
              <a:t>bein</a:t>
            </a:r>
            <a:r>
              <a:rPr lang="en-US" dirty="0">
                <a:latin typeface="Times New Roman" panose="02020603050405020304" pitchFamily="18" charset="0"/>
                <a:cs typeface="Times New Roman" panose="02020603050405020304" pitchFamily="18" charset="0"/>
              </a:rPr>
              <a:t>' blue</a:t>
            </a:r>
          </a:p>
          <a:p>
            <a:r>
              <a:rPr lang="en-US" dirty="0">
                <a:latin typeface="Times New Roman" panose="02020603050405020304" pitchFamily="18" charset="0"/>
                <a:cs typeface="Times New Roman" panose="02020603050405020304" pitchFamily="18" charset="0"/>
              </a:rPr>
              <a:t>I wished I had some good man, to tell my troubles to</a:t>
            </a:r>
          </a:p>
          <a:p>
            <a:r>
              <a:rPr lang="en-US" dirty="0">
                <a:latin typeface="Times New Roman" panose="02020603050405020304" pitchFamily="18" charset="0"/>
                <a:cs typeface="Times New Roman" panose="02020603050405020304" pitchFamily="18" charset="0"/>
              </a:rPr>
              <a:t>Seem like the whole world's wrong</a:t>
            </a:r>
          </a:p>
          <a:p>
            <a:r>
              <a:rPr lang="en-US" dirty="0">
                <a:latin typeface="Times New Roman" panose="02020603050405020304" pitchFamily="18" charset="0"/>
                <a:cs typeface="Times New Roman" panose="02020603050405020304" pitchFamily="18" charset="0"/>
              </a:rPr>
              <a:t>Since my man's been gone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need a little sugar in my bowl</a:t>
            </a:r>
          </a:p>
          <a:p>
            <a:r>
              <a:rPr lang="en-US" dirty="0">
                <a:latin typeface="Times New Roman" panose="02020603050405020304" pitchFamily="18" charset="0"/>
                <a:cs typeface="Times New Roman" panose="02020603050405020304" pitchFamily="18" charset="0"/>
              </a:rPr>
              <a:t>I need a little hot dog on my roll</a:t>
            </a:r>
          </a:p>
          <a:p>
            <a:r>
              <a:rPr lang="en-US" dirty="0">
                <a:latin typeface="Times New Roman" panose="02020603050405020304" pitchFamily="18" charset="0"/>
                <a:cs typeface="Times New Roman" panose="02020603050405020304" pitchFamily="18" charset="0"/>
              </a:rPr>
              <a:t>I can stand a bit of </a:t>
            </a:r>
            <a:r>
              <a:rPr lang="en-US" dirty="0" err="1">
                <a:latin typeface="Times New Roman" panose="02020603050405020304" pitchFamily="18" charset="0"/>
                <a:cs typeface="Times New Roman" panose="02020603050405020304" pitchFamily="18" charset="0"/>
              </a:rPr>
              <a:t>lovin</a:t>
            </a:r>
            <a:r>
              <a:rPr lang="en-US" dirty="0">
                <a:latin typeface="Times New Roman" panose="02020603050405020304" pitchFamily="18" charset="0"/>
                <a:cs typeface="Times New Roman" panose="02020603050405020304" pitchFamily="18" charset="0"/>
              </a:rPr>
              <a:t>', oh so bad</a:t>
            </a:r>
          </a:p>
          <a:p>
            <a:r>
              <a:rPr lang="en-US" dirty="0">
                <a:latin typeface="Times New Roman" panose="02020603050405020304" pitchFamily="18" charset="0"/>
                <a:cs typeface="Times New Roman" panose="02020603050405020304" pitchFamily="18" charset="0"/>
              </a:rPr>
              <a:t>I feel so funny, I feel so sad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need a little steam-heat on my floor</a:t>
            </a:r>
          </a:p>
          <a:p>
            <a:r>
              <a:rPr lang="en-US" dirty="0">
                <a:latin typeface="Times New Roman" panose="02020603050405020304" pitchFamily="18" charset="0"/>
                <a:cs typeface="Times New Roman" panose="02020603050405020304" pitchFamily="18" charset="0"/>
              </a:rPr>
              <a:t>Maybe I can fix things up, so they'll go</a:t>
            </a:r>
          </a:p>
          <a:p>
            <a:r>
              <a:rPr lang="en-US" dirty="0">
                <a:latin typeface="Times New Roman" panose="02020603050405020304" pitchFamily="18" charset="0"/>
                <a:cs typeface="Times New Roman" panose="02020603050405020304" pitchFamily="18" charset="0"/>
              </a:rPr>
              <a:t>What's the matter hard papa</a:t>
            </a:r>
          </a:p>
          <a:p>
            <a:r>
              <a:rPr lang="en-US" dirty="0">
                <a:latin typeface="Times New Roman" panose="02020603050405020304" pitchFamily="18" charset="0"/>
                <a:cs typeface="Times New Roman" panose="02020603050405020304" pitchFamily="18" charset="0"/>
              </a:rPr>
              <a:t>Come on and save your mama's soul</a:t>
            </a:r>
          </a:p>
          <a:p>
            <a:r>
              <a:rPr lang="en-US" dirty="0" err="1">
                <a:latin typeface="Times New Roman" panose="02020603050405020304" pitchFamily="18" charset="0"/>
                <a:cs typeface="Times New Roman" panose="02020603050405020304" pitchFamily="18" charset="0"/>
              </a:rPr>
              <a:t>'Cause</a:t>
            </a:r>
            <a:r>
              <a:rPr lang="en-US" dirty="0">
                <a:latin typeface="Times New Roman" panose="02020603050405020304" pitchFamily="18" charset="0"/>
                <a:cs typeface="Times New Roman" panose="02020603050405020304" pitchFamily="18" charset="0"/>
              </a:rPr>
              <a:t> I need a little sugar, in my bowl, doggone it</a:t>
            </a:r>
          </a:p>
          <a:p>
            <a:r>
              <a:rPr lang="en-US" dirty="0">
                <a:latin typeface="Times New Roman" panose="02020603050405020304" pitchFamily="18" charset="0"/>
                <a:cs typeface="Times New Roman" panose="02020603050405020304" pitchFamily="18" charset="0"/>
              </a:rPr>
              <a:t>I need a some sugar in my bowl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need a little sugar in my bowl</a:t>
            </a:r>
          </a:p>
          <a:p>
            <a:r>
              <a:rPr lang="en-US" dirty="0">
                <a:latin typeface="Times New Roman" panose="02020603050405020304" pitchFamily="18" charset="0"/>
                <a:cs typeface="Times New Roman" panose="02020603050405020304" pitchFamily="18" charset="0"/>
              </a:rPr>
              <a:t>I need a little hot dog between my rolls</a:t>
            </a:r>
          </a:p>
          <a:p>
            <a:r>
              <a:rPr lang="en-US" dirty="0">
                <a:latin typeface="Times New Roman" panose="02020603050405020304" pitchFamily="18" charset="0"/>
                <a:cs typeface="Times New Roman" panose="02020603050405020304" pitchFamily="18" charset="0"/>
              </a:rPr>
              <a:t>You </a:t>
            </a:r>
            <a:r>
              <a:rPr lang="en-US" dirty="0" err="1">
                <a:latin typeface="Times New Roman" panose="02020603050405020304" pitchFamily="18" charset="0"/>
                <a:cs typeface="Times New Roman" panose="02020603050405020304" pitchFamily="18" charset="0"/>
              </a:rPr>
              <a:t>gettin</a:t>
            </a:r>
            <a:r>
              <a:rPr lang="en-US" dirty="0">
                <a:latin typeface="Times New Roman" panose="02020603050405020304" pitchFamily="18" charset="0"/>
                <a:cs typeface="Times New Roman" panose="02020603050405020304" pitchFamily="18" charset="0"/>
              </a:rPr>
              <a:t>' different, I've been told</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Move your finger, drop something in my bowl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need a little steam-heat on my floor</a:t>
            </a:r>
          </a:p>
          <a:p>
            <a:r>
              <a:rPr lang="en-US" dirty="0">
                <a:latin typeface="Times New Roman" panose="02020603050405020304" pitchFamily="18" charset="0"/>
                <a:cs typeface="Times New Roman" panose="02020603050405020304" pitchFamily="18" charset="0"/>
              </a:rPr>
              <a:t>Maybe I can fix things up, so they'll go</a:t>
            </a:r>
          </a:p>
          <a:p>
            <a:r>
              <a:rPr lang="en-US" dirty="0">
                <a:latin typeface="Times New Roman" panose="02020603050405020304" pitchFamily="18" charset="0"/>
                <a:cs typeface="Times New Roman" panose="02020603050405020304" pitchFamily="18" charset="0"/>
              </a:rPr>
              <a:t>Get off your knees, I can't see what you're </a:t>
            </a:r>
            <a:r>
              <a:rPr lang="en-US" dirty="0" err="1">
                <a:latin typeface="Times New Roman" panose="02020603050405020304" pitchFamily="18" charset="0"/>
                <a:cs typeface="Times New Roman" panose="02020603050405020304" pitchFamily="18" charset="0"/>
              </a:rPr>
              <a:t>drivin</a:t>
            </a:r>
            <a:r>
              <a:rPr lang="en-US" dirty="0">
                <a:latin typeface="Times New Roman" panose="02020603050405020304" pitchFamily="18" charset="0"/>
                <a:cs typeface="Times New Roman" panose="02020603050405020304" pitchFamily="18" charset="0"/>
              </a:rPr>
              <a:t>' at</a:t>
            </a:r>
          </a:p>
          <a:p>
            <a:r>
              <a:rPr lang="en-US" dirty="0">
                <a:latin typeface="Times New Roman" panose="02020603050405020304" pitchFamily="18" charset="0"/>
                <a:cs typeface="Times New Roman" panose="02020603050405020304" pitchFamily="18" charset="0"/>
              </a:rPr>
              <a:t>It's dark down there looks like a snake!</a:t>
            </a:r>
          </a:p>
          <a:p>
            <a:r>
              <a:rPr lang="en-US" dirty="0">
                <a:latin typeface="Times New Roman" panose="02020603050405020304" pitchFamily="18" charset="0"/>
                <a:cs typeface="Times New Roman" panose="02020603050405020304" pitchFamily="18" charset="0"/>
              </a:rPr>
              <a:t>C'mon here and drop </a:t>
            </a:r>
            <a:r>
              <a:rPr lang="en-US" dirty="0" err="1">
                <a:latin typeface="Times New Roman" panose="02020603050405020304" pitchFamily="18" charset="0"/>
                <a:cs typeface="Times New Roman" panose="02020603050405020304" pitchFamily="18" charset="0"/>
              </a:rPr>
              <a:t>somethin</a:t>
            </a:r>
            <a:r>
              <a:rPr lang="en-US" dirty="0">
                <a:latin typeface="Times New Roman" panose="02020603050405020304" pitchFamily="18" charset="0"/>
                <a:cs typeface="Times New Roman" panose="02020603050405020304" pitchFamily="18" charset="0"/>
              </a:rPr>
              <a:t>' here in my bowl</a:t>
            </a:r>
          </a:p>
          <a:p>
            <a:r>
              <a:rPr lang="en-US" dirty="0">
                <a:latin typeface="Times New Roman" panose="02020603050405020304" pitchFamily="18" charset="0"/>
                <a:cs typeface="Times New Roman" panose="02020603050405020304" pitchFamily="18" charset="0"/>
              </a:rPr>
              <a:t>Stop your </a:t>
            </a:r>
            <a:r>
              <a:rPr lang="en-US" dirty="0" err="1">
                <a:latin typeface="Times New Roman" panose="02020603050405020304" pitchFamily="18" charset="0"/>
                <a:cs typeface="Times New Roman" panose="02020603050405020304" pitchFamily="18" charset="0"/>
              </a:rPr>
              <a:t>foolin</a:t>
            </a:r>
            <a:r>
              <a:rPr lang="en-US" dirty="0">
                <a:latin typeface="Times New Roman" panose="02020603050405020304" pitchFamily="18" charset="0"/>
                <a:cs typeface="Times New Roman" panose="02020603050405020304" pitchFamily="18" charset="0"/>
              </a:rPr>
              <a:t>' and drop </a:t>
            </a:r>
            <a:r>
              <a:rPr lang="en-US" dirty="0" err="1">
                <a:latin typeface="Times New Roman" panose="02020603050405020304" pitchFamily="18" charset="0"/>
                <a:cs typeface="Times New Roman" panose="02020603050405020304" pitchFamily="18" charset="0"/>
              </a:rPr>
              <a:t>somethin</a:t>
            </a:r>
            <a:r>
              <a:rPr lang="en-US" dirty="0">
                <a:latin typeface="Times New Roman" panose="02020603050405020304" pitchFamily="18" charset="0"/>
                <a:cs typeface="Times New Roman" panose="02020603050405020304" pitchFamily="18" charset="0"/>
              </a:rPr>
              <a:t>' in my bowl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29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B14F-369C-6EE6-FB4C-5E6717C41EDD}"/>
              </a:ext>
            </a:extLst>
          </p:cNvPr>
          <p:cNvSpPr>
            <a:spLocks noGrp="1"/>
          </p:cNvSpPr>
          <p:nvPr>
            <p:ph type="title"/>
          </p:nvPr>
        </p:nvSpPr>
        <p:spPr>
          <a:xfrm>
            <a:off x="838200" y="365126"/>
            <a:ext cx="10515600" cy="736844"/>
          </a:xfrm>
        </p:spPr>
        <p:txBody>
          <a:bodyPr>
            <a:normAutofit/>
          </a:bodyPr>
          <a:lstStyle/>
          <a:p>
            <a:pPr algn="ctr"/>
            <a:r>
              <a:rPr lang="en-US" sz="3200" dirty="0">
                <a:latin typeface="Times New Roman" panose="02020603050405020304" pitchFamily="18" charset="0"/>
                <a:cs typeface="Times New Roman" panose="02020603050405020304" pitchFamily="18" charset="0"/>
              </a:rPr>
              <a:t>Who Broke the Lock</a:t>
            </a:r>
          </a:p>
        </p:txBody>
      </p:sp>
      <p:sp>
        <p:nvSpPr>
          <p:cNvPr id="3" name="Content Placeholder 2">
            <a:extLst>
              <a:ext uri="{FF2B5EF4-FFF2-40B4-BE49-F238E27FC236}">
                <a16:creationId xmlns:a16="http://schemas.microsoft.com/office/drawing/2014/main" id="{148032E7-3235-427A-98EA-5789662616F5}"/>
              </a:ext>
            </a:extLst>
          </p:cNvPr>
          <p:cNvSpPr>
            <a:spLocks noGrp="1"/>
          </p:cNvSpPr>
          <p:nvPr>
            <p:ph idx="1"/>
          </p:nvPr>
        </p:nvSpPr>
        <p:spPr>
          <a:xfrm>
            <a:off x="550985" y="1207476"/>
            <a:ext cx="11429999" cy="5285397"/>
          </a:xfrm>
        </p:spPr>
        <p:txBody>
          <a:bodyPr numCol="2">
            <a:normAutofit fontScale="92500" lnSpcReduction="20000"/>
          </a:bodyPr>
          <a:lstStyle/>
          <a:p>
            <a:r>
              <a:rPr lang="en-US" sz="2000" dirty="0" err="1">
                <a:latin typeface="Times New Roman" panose="02020603050405020304" pitchFamily="18" charset="0"/>
                <a:cs typeface="Times New Roman" panose="02020603050405020304" pitchFamily="18" charset="0"/>
              </a:rPr>
              <a:t>I'se</a:t>
            </a:r>
            <a:r>
              <a:rPr lang="en-US" sz="2000" dirty="0">
                <a:latin typeface="Times New Roman" panose="02020603050405020304" pitchFamily="18" charset="0"/>
                <a:cs typeface="Times New Roman" panose="02020603050405020304" pitchFamily="18" charset="0"/>
              </a:rPr>
              <a:t> down in the henhouse on my knees</a:t>
            </a:r>
          </a:p>
          <a:p>
            <a:r>
              <a:rPr lang="en-US" sz="2000" dirty="0">
                <a:latin typeface="Times New Roman" panose="02020603050405020304" pitchFamily="18" charset="0"/>
                <a:cs typeface="Times New Roman" panose="02020603050405020304" pitchFamily="18" charset="0"/>
              </a:rPr>
              <a:t>When I thought I heard ole Bruno sneeze</a:t>
            </a:r>
          </a:p>
          <a:p>
            <a:r>
              <a:rPr lang="en-US" sz="2000" dirty="0">
                <a:latin typeface="Times New Roman" panose="02020603050405020304" pitchFamily="18" charset="0"/>
                <a:cs typeface="Times New Roman" panose="02020603050405020304" pitchFamily="18" charset="0"/>
              </a:rPr>
              <a:t>It was </a:t>
            </a:r>
            <a:r>
              <a:rPr lang="en-US" sz="2000" dirty="0" err="1">
                <a:latin typeface="Times New Roman" panose="02020603050405020304" pitchFamily="18" charset="0"/>
                <a:cs typeface="Times New Roman" panose="02020603050405020304" pitchFamily="18" charset="0"/>
              </a:rPr>
              <a:t>nuthin</a:t>
            </a:r>
            <a:r>
              <a:rPr lang="en-US" sz="2000" dirty="0">
                <a:latin typeface="Times New Roman" panose="02020603050405020304" pitchFamily="18" charset="0"/>
                <a:cs typeface="Times New Roman" panose="02020603050405020304" pitchFamily="18" charset="0"/>
              </a:rPr>
              <a:t> but the rooster </a:t>
            </a:r>
            <a:r>
              <a:rPr lang="en-US" sz="2000" dirty="0" err="1">
                <a:latin typeface="Times New Roman" panose="02020603050405020304" pitchFamily="18" charset="0"/>
                <a:cs typeface="Times New Roman" panose="02020603050405020304" pitchFamily="18" charset="0"/>
              </a:rPr>
              <a:t>sayin</a:t>
            </a:r>
            <a:r>
              <a:rPr lang="en-US" sz="2000" dirty="0">
                <a:latin typeface="Times New Roman" panose="02020603050405020304" pitchFamily="18" charset="0"/>
                <a:cs typeface="Times New Roman" panose="02020603050405020304" pitchFamily="18" charset="0"/>
              </a:rPr>
              <a:t> his prayers</a:t>
            </a:r>
          </a:p>
          <a:p>
            <a:r>
              <a:rPr lang="en-US" sz="2000" dirty="0" err="1">
                <a:latin typeface="Times New Roman" panose="02020603050405020304" pitchFamily="18" charset="0"/>
                <a:cs typeface="Times New Roman" panose="02020603050405020304" pitchFamily="18" charset="0"/>
              </a:rPr>
              <a:t>Thankin</a:t>
            </a:r>
            <a:r>
              <a:rPr lang="en-US" sz="2000" dirty="0">
                <a:latin typeface="Times New Roman" panose="02020603050405020304" pitchFamily="18" charset="0"/>
                <a:cs typeface="Times New Roman" panose="02020603050405020304" pitchFamily="18" charset="0"/>
              </a:rPr>
              <a:t> the lord for the hens upstairs</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Chorus:Who</a:t>
            </a:r>
            <a:r>
              <a:rPr lang="en-US" sz="2000" dirty="0">
                <a:latin typeface="Times New Roman" panose="02020603050405020304" pitchFamily="18" charset="0"/>
                <a:cs typeface="Times New Roman" panose="02020603050405020304" pitchFamily="18" charset="0"/>
              </a:rPr>
              <a:t> broke the lock, I don't know</a:t>
            </a:r>
          </a:p>
          <a:p>
            <a:r>
              <a:rPr lang="en-US" sz="2000" dirty="0">
                <a:latin typeface="Times New Roman" panose="02020603050405020304" pitchFamily="18" charset="0"/>
                <a:cs typeface="Times New Roman" panose="02020603050405020304" pitchFamily="18" charset="0"/>
              </a:rPr>
              <a:t>Who broke the lock on the henhouse door</a:t>
            </a:r>
          </a:p>
          <a:p>
            <a:r>
              <a:rPr lang="en-US" sz="2000" dirty="0">
                <a:latin typeface="Times New Roman" panose="02020603050405020304" pitchFamily="18" charset="0"/>
                <a:cs typeface="Times New Roman" panose="02020603050405020304" pitchFamily="18" charset="0"/>
              </a:rPr>
              <a:t>I'll find out before I go</a:t>
            </a:r>
          </a:p>
          <a:p>
            <a:r>
              <a:rPr lang="en-US" sz="2000" dirty="0">
                <a:latin typeface="Times New Roman" panose="02020603050405020304" pitchFamily="18" charset="0"/>
                <a:cs typeface="Times New Roman" panose="02020603050405020304" pitchFamily="18" charset="0"/>
              </a:rPr>
              <a:t>Who broke the lock on the henhouse door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Said the barnyard rooster to the barnyard hen</a:t>
            </a:r>
          </a:p>
          <a:p>
            <a:r>
              <a:rPr lang="en-US" sz="2000" dirty="0">
                <a:latin typeface="Times New Roman" panose="02020603050405020304" pitchFamily="18" charset="0"/>
                <a:cs typeface="Times New Roman" panose="02020603050405020304" pitchFamily="18" charset="0"/>
              </a:rPr>
              <a:t>Ya told me a story and I know when</a:t>
            </a:r>
          </a:p>
          <a:p>
            <a:r>
              <a:rPr lang="en-US" sz="2000" dirty="0">
                <a:latin typeface="Times New Roman" panose="02020603050405020304" pitchFamily="18" charset="0"/>
                <a:cs typeface="Times New Roman" panose="02020603050405020304" pitchFamily="18" charset="0"/>
              </a:rPr>
              <a:t>Ya told me that Sally made the cake so go</a:t>
            </a:r>
          </a:p>
          <a:p>
            <a:r>
              <a:rPr lang="en-US" sz="2000" dirty="0">
                <a:latin typeface="Times New Roman" panose="02020603050405020304" pitchFamily="18" charset="0"/>
                <a:cs typeface="Times New Roman" panose="02020603050405020304" pitchFamily="18" charset="0"/>
              </a:rPr>
              <a:t>And don't mind the weather if the wind don't blow</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chorus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Said the barnyard hen to the rooster out west</a:t>
            </a:r>
          </a:p>
          <a:p>
            <a:r>
              <a:rPr lang="en-US" sz="2000" dirty="0">
                <a:latin typeface="Times New Roman" panose="02020603050405020304" pitchFamily="18" charset="0"/>
                <a:cs typeface="Times New Roman" panose="02020603050405020304" pitchFamily="18" charset="0"/>
              </a:rPr>
              <a:t>You know my dear I love you best</a:t>
            </a:r>
          </a:p>
          <a:p>
            <a:r>
              <a:rPr lang="en-US" sz="2000" dirty="0">
                <a:latin typeface="Times New Roman" panose="02020603050405020304" pitchFamily="18" charset="0"/>
                <a:cs typeface="Times New Roman" panose="02020603050405020304" pitchFamily="18" charset="0"/>
              </a:rPr>
              <a:t>Said the barnyard rooster you're </a:t>
            </a:r>
            <a:r>
              <a:rPr lang="en-US" sz="2000" dirty="0" err="1">
                <a:latin typeface="Times New Roman" panose="02020603050405020304" pitchFamily="18" charset="0"/>
                <a:cs typeface="Times New Roman" panose="02020603050405020304" pitchFamily="18" charset="0"/>
              </a:rPr>
              <a:t>tellin</a:t>
            </a:r>
            <a:r>
              <a:rPr lang="en-US" sz="2000" dirty="0">
                <a:latin typeface="Times New Roman" panose="02020603050405020304" pitchFamily="18" charset="0"/>
                <a:cs typeface="Times New Roman" panose="02020603050405020304" pitchFamily="18" charset="0"/>
              </a:rPr>
              <a:t> me a lie</a:t>
            </a:r>
          </a:p>
          <a:p>
            <a:r>
              <a:rPr lang="en-US" sz="2000" dirty="0">
                <a:latin typeface="Times New Roman" panose="02020603050405020304" pitchFamily="18" charset="0"/>
                <a:cs typeface="Times New Roman" panose="02020603050405020304" pitchFamily="18" charset="0"/>
              </a:rPr>
              <a:t>Cause I caught you a </a:t>
            </a:r>
            <a:r>
              <a:rPr lang="en-US" sz="2000" dirty="0" err="1">
                <a:latin typeface="Times New Roman" panose="02020603050405020304" pitchFamily="18" charset="0"/>
                <a:cs typeface="Times New Roman" panose="02020603050405020304" pitchFamily="18" charset="0"/>
              </a:rPr>
              <a:t>flirtin</a:t>
            </a:r>
            <a:r>
              <a:rPr lang="en-US" sz="2000" dirty="0">
                <a:latin typeface="Times New Roman" panose="02020603050405020304" pitchFamily="18" charset="0"/>
                <a:cs typeface="Times New Roman" panose="02020603050405020304" pitchFamily="18" charset="0"/>
              </a:rPr>
              <a:t> with a big Shanghai</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chorus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Said the barnyard rooster to the barnyard hen</a:t>
            </a:r>
          </a:p>
          <a:p>
            <a:r>
              <a:rPr lang="en-US" sz="2000" dirty="0">
                <a:latin typeface="Times New Roman" panose="02020603050405020304" pitchFamily="18" charset="0"/>
                <a:cs typeface="Times New Roman" panose="02020603050405020304" pitchFamily="18" charset="0"/>
              </a:rPr>
              <a:t>Well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ain't</a:t>
            </a:r>
            <a:r>
              <a:rPr lang="en-US" sz="2000" dirty="0">
                <a:latin typeface="Times New Roman" panose="02020603050405020304" pitchFamily="18" charset="0"/>
                <a:cs typeface="Times New Roman" panose="02020603050405020304" pitchFamily="18" charset="0"/>
              </a:rPr>
              <a:t> laid an egg since I don't know when</a:t>
            </a:r>
          </a:p>
          <a:p>
            <a:r>
              <a:rPr lang="en-US" sz="2000" dirty="0">
                <a:latin typeface="Times New Roman" panose="02020603050405020304" pitchFamily="18" charset="0"/>
                <a:cs typeface="Times New Roman" panose="02020603050405020304" pitchFamily="18" charset="0"/>
              </a:rPr>
              <a:t>Said the barnyard hen to the barnyard rooster</a:t>
            </a:r>
          </a:p>
          <a:p>
            <a:r>
              <a:rPr lang="en-US" sz="2000" dirty="0">
                <a:latin typeface="Times New Roman" panose="02020603050405020304" pitchFamily="18" charset="0"/>
                <a:cs typeface="Times New Roman" panose="02020603050405020304" pitchFamily="18" charset="0"/>
              </a:rPr>
              <a:t>Well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ain't</a:t>
            </a:r>
            <a:r>
              <a:rPr lang="en-US" sz="2000" dirty="0">
                <a:latin typeface="Times New Roman" panose="02020603050405020304" pitchFamily="18" charset="0"/>
                <a:cs typeface="Times New Roman" panose="02020603050405020304" pitchFamily="18" charset="0"/>
              </a:rPr>
              <a:t> been around fer </a:t>
            </a:r>
            <a:r>
              <a:rPr lang="en-US" sz="2000" dirty="0" err="1">
                <a:latin typeface="Times New Roman" panose="02020603050405020304" pitchFamily="18" charset="0"/>
                <a:cs typeface="Times New Roman" panose="02020603050405020304" pitchFamily="18" charset="0"/>
              </a:rPr>
              <a:t>somethin</a:t>
            </a:r>
            <a:r>
              <a:rPr lang="en-US" sz="2000" dirty="0">
                <a:latin typeface="Times New Roman" panose="02020603050405020304" pitchFamily="18" charset="0"/>
                <a:cs typeface="Times New Roman" panose="02020603050405020304" pitchFamily="18" charset="0"/>
              </a:rPr>
              <a:t> like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used ta</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96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1C07-C69A-592F-A26E-609255EDBDB8}"/>
              </a:ext>
            </a:extLst>
          </p:cNvPr>
          <p:cNvSpPr>
            <a:spLocks noGrp="1"/>
          </p:cNvSpPr>
          <p:nvPr>
            <p:ph type="title"/>
          </p:nvPr>
        </p:nvSpPr>
        <p:spPr>
          <a:xfrm>
            <a:off x="838200" y="365125"/>
            <a:ext cx="3323492" cy="1325563"/>
          </a:xfrm>
        </p:spPr>
        <p:txBody>
          <a:bodyPr>
            <a:normAutofit/>
          </a:bodyPr>
          <a:lstStyle/>
          <a:p>
            <a:pPr algn="ctr"/>
            <a:r>
              <a:rPr lang="en-US" sz="3200" dirty="0">
                <a:latin typeface="Times New Roman" panose="02020603050405020304" pitchFamily="18" charset="0"/>
                <a:cs typeface="Times New Roman" panose="02020603050405020304" pitchFamily="18" charset="0"/>
              </a:rPr>
              <a:t>Candy Man</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Mississippi John Hurt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2D124D-E3A0-6456-626E-374746B371B0}"/>
              </a:ext>
            </a:extLst>
          </p:cNvPr>
          <p:cNvSpPr>
            <a:spLocks noGrp="1"/>
          </p:cNvSpPr>
          <p:nvPr>
            <p:ph idx="1"/>
          </p:nvPr>
        </p:nvSpPr>
        <p:spPr>
          <a:xfrm>
            <a:off x="398585" y="1690688"/>
            <a:ext cx="10034953" cy="4686666"/>
          </a:xfrm>
        </p:spPr>
        <p:txBody>
          <a:bodyPr numCol="2">
            <a:normAutofit fontScale="92500" lnSpcReduction="10000"/>
          </a:bodyPr>
          <a:lstStyle/>
          <a:p>
            <a:r>
              <a:rPr lang="en-US" sz="2000" dirty="0">
                <a:latin typeface="Times New Roman" panose="02020603050405020304" pitchFamily="18" charset="0"/>
                <a:cs typeface="Times New Roman" panose="02020603050405020304" pitchFamily="18" charset="0"/>
              </a:rPr>
              <a:t>Well all you ladies gather 'round</a:t>
            </a:r>
          </a:p>
          <a:p>
            <a:r>
              <a:rPr lang="en-US" sz="2000" dirty="0">
                <a:latin typeface="Times New Roman" panose="02020603050405020304" pitchFamily="18" charset="0"/>
                <a:cs typeface="Times New Roman" panose="02020603050405020304" pitchFamily="18" charset="0"/>
              </a:rPr>
              <a:t>That good sweet candy man's in town</a:t>
            </a:r>
          </a:p>
          <a:p>
            <a:r>
              <a:rPr lang="en-US" sz="2000" dirty="0">
                <a:latin typeface="Times New Roman" panose="02020603050405020304" pitchFamily="18" charset="0"/>
                <a:cs typeface="Times New Roman" panose="02020603050405020304" pitchFamily="18" charset="0"/>
              </a:rPr>
              <a:t>It's the candy man</a:t>
            </a:r>
          </a:p>
          <a:p>
            <a:r>
              <a:rPr lang="en-US" sz="2000" dirty="0">
                <a:latin typeface="Times New Roman" panose="02020603050405020304" pitchFamily="18" charset="0"/>
                <a:cs typeface="Times New Roman" panose="02020603050405020304" pitchFamily="18" charset="0"/>
              </a:rPr>
              <a:t>It's the candy man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likes a stick of candy just nine inch long</a:t>
            </a:r>
          </a:p>
          <a:p>
            <a:r>
              <a:rPr lang="en-US" sz="2000" dirty="0">
                <a:latin typeface="Times New Roman" panose="02020603050405020304" pitchFamily="18" charset="0"/>
                <a:cs typeface="Times New Roman" panose="02020603050405020304" pitchFamily="18" charset="0"/>
              </a:rPr>
              <a:t>He sells as fast a hog can chew his corn</a:t>
            </a:r>
          </a:p>
          <a:p>
            <a:r>
              <a:rPr lang="en-US" sz="2000" dirty="0">
                <a:latin typeface="Times New Roman" panose="02020603050405020304" pitchFamily="18" charset="0"/>
                <a:cs typeface="Times New Roman" panose="02020603050405020304" pitchFamily="18" charset="0"/>
              </a:rPr>
              <a:t>It's the candy man</a:t>
            </a:r>
          </a:p>
          <a:p>
            <a:r>
              <a:rPr lang="en-US" sz="2000" dirty="0">
                <a:latin typeface="Times New Roman" panose="02020603050405020304" pitchFamily="18" charset="0"/>
                <a:cs typeface="Times New Roman" panose="02020603050405020304" pitchFamily="18" charset="0"/>
              </a:rPr>
              <a:t>It's the candy man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All heard what sister Johnson said</a:t>
            </a:r>
          </a:p>
          <a:p>
            <a:r>
              <a:rPr lang="en-US" sz="2000" dirty="0">
                <a:latin typeface="Times New Roman" panose="02020603050405020304" pitchFamily="18" charset="0"/>
                <a:cs typeface="Times New Roman" panose="02020603050405020304" pitchFamily="18" charset="0"/>
              </a:rPr>
              <a:t>She always takes a candy stick to bed</a:t>
            </a:r>
          </a:p>
          <a:p>
            <a:r>
              <a:rPr lang="en-US" sz="2000" dirty="0">
                <a:latin typeface="Times New Roman" panose="02020603050405020304" pitchFamily="18" charset="0"/>
                <a:cs typeface="Times New Roman" panose="02020603050405020304" pitchFamily="18" charset="0"/>
              </a:rPr>
              <a:t>It's the candy man</a:t>
            </a:r>
          </a:p>
          <a:p>
            <a:r>
              <a:rPr lang="en-US" sz="2000" dirty="0">
                <a:latin typeface="Times New Roman" panose="02020603050405020304" pitchFamily="18" charset="0"/>
                <a:cs typeface="Times New Roman" panose="02020603050405020304" pitchFamily="18" charset="0"/>
              </a:rPr>
              <a:t>It's the candy man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Don't stand close to the candy man</a:t>
            </a:r>
          </a:p>
          <a:p>
            <a:r>
              <a:rPr lang="en-US" sz="2000" dirty="0">
                <a:latin typeface="Times New Roman" panose="02020603050405020304" pitchFamily="18" charset="0"/>
                <a:cs typeface="Times New Roman" panose="02020603050405020304" pitchFamily="18" charset="0"/>
              </a:rPr>
              <a:t>He'll leave a big candy stick in your hand</a:t>
            </a:r>
          </a:p>
          <a:p>
            <a:r>
              <a:rPr lang="en-US" sz="2000" dirty="0">
                <a:latin typeface="Times New Roman" panose="02020603050405020304" pitchFamily="18" charset="0"/>
                <a:cs typeface="Times New Roman" panose="02020603050405020304" pitchFamily="18" charset="0"/>
              </a:rPr>
              <a:t>It's the candy man</a:t>
            </a:r>
          </a:p>
          <a:p>
            <a:r>
              <a:rPr lang="en-US" sz="2000" dirty="0">
                <a:latin typeface="Times New Roman" panose="02020603050405020304" pitchFamily="18" charset="0"/>
                <a:cs typeface="Times New Roman" panose="02020603050405020304" pitchFamily="18" charset="0"/>
              </a:rPr>
              <a:t>It's the candy man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sold some candy to sister Bad</a:t>
            </a:r>
          </a:p>
          <a:p>
            <a:r>
              <a:rPr lang="en-US" sz="2000" dirty="0">
                <a:latin typeface="Times New Roman" panose="02020603050405020304" pitchFamily="18" charset="0"/>
                <a:cs typeface="Times New Roman" panose="02020603050405020304" pitchFamily="18" charset="0"/>
              </a:rPr>
              <a:t>The very next day she took all he had</a:t>
            </a:r>
          </a:p>
          <a:p>
            <a:r>
              <a:rPr lang="en-US" sz="2000" dirty="0">
                <a:latin typeface="Times New Roman" panose="02020603050405020304" pitchFamily="18" charset="0"/>
                <a:cs typeface="Times New Roman" panose="02020603050405020304" pitchFamily="18" charset="0"/>
              </a:rPr>
              <a:t>It's the candy man</a:t>
            </a:r>
          </a:p>
          <a:p>
            <a:r>
              <a:rPr lang="en-US" sz="2000" dirty="0">
                <a:latin typeface="Times New Roman" panose="02020603050405020304" pitchFamily="18" charset="0"/>
                <a:cs typeface="Times New Roman" panose="02020603050405020304" pitchFamily="18" charset="0"/>
              </a:rPr>
              <a:t>It's the candy man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50" name="Picture 2" descr="Spring Fed Records - Mississippi John Hurt">
            <a:extLst>
              <a:ext uri="{FF2B5EF4-FFF2-40B4-BE49-F238E27FC236}">
                <a16:creationId xmlns:a16="http://schemas.microsoft.com/office/drawing/2014/main" id="{6B6F3B51-9B06-AA2A-07BB-84D12703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675" y="365125"/>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94B3D4-AA37-8A69-4A09-0BBDC8339438}"/>
              </a:ext>
            </a:extLst>
          </p:cNvPr>
          <p:cNvSpPr txBox="1"/>
          <p:nvPr/>
        </p:nvSpPr>
        <p:spPr>
          <a:xfrm>
            <a:off x="9247675" y="2289175"/>
            <a:ext cx="6096000" cy="230832"/>
          </a:xfrm>
          <a:prstGeom prst="rect">
            <a:avLst/>
          </a:prstGeom>
          <a:noFill/>
        </p:spPr>
        <p:txBody>
          <a:bodyPr wrap="square">
            <a:spAutoFit/>
          </a:bodyPr>
          <a:lstStyle/>
          <a:p>
            <a:r>
              <a:rPr lang="en-US" sz="900" dirty="0"/>
              <a:t>https://springfedrecords.com/mississippi-john-hurt</a:t>
            </a:r>
          </a:p>
        </p:txBody>
      </p:sp>
    </p:spTree>
    <p:extLst>
      <p:ext uri="{BB962C8B-B14F-4D97-AF65-F5344CB8AC3E}">
        <p14:creationId xmlns:p14="http://schemas.microsoft.com/office/powerpoint/2010/main" val="15041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D02A-4320-6EF2-8B6F-0645A23F697B}"/>
              </a:ext>
            </a:extLst>
          </p:cNvPr>
          <p:cNvSpPr>
            <a:spLocks noGrp="1"/>
          </p:cNvSpPr>
          <p:nvPr>
            <p:ph type="title"/>
          </p:nvPr>
        </p:nvSpPr>
        <p:spPr>
          <a:xfrm>
            <a:off x="838200" y="106362"/>
            <a:ext cx="10515600" cy="818906"/>
          </a:xfrm>
        </p:spPr>
        <p:txBody>
          <a:bodyPr>
            <a:normAutofit/>
          </a:bodyPr>
          <a:lstStyle/>
          <a:p>
            <a:pPr algn="ctr"/>
            <a:r>
              <a:rPr lang="en-US" sz="3200" dirty="0">
                <a:latin typeface="Times New Roman" panose="02020603050405020304" pitchFamily="18" charset="0"/>
                <a:cs typeface="Times New Roman" panose="02020603050405020304" pitchFamily="18" charset="0"/>
              </a:rPr>
              <a:t>Why explore bawdy song traditions?</a:t>
            </a:r>
          </a:p>
        </p:txBody>
      </p:sp>
      <p:sp>
        <p:nvSpPr>
          <p:cNvPr id="5" name="Content Placeholder 4">
            <a:extLst>
              <a:ext uri="{FF2B5EF4-FFF2-40B4-BE49-F238E27FC236}">
                <a16:creationId xmlns:a16="http://schemas.microsoft.com/office/drawing/2014/main" id="{E93A9FE9-D6EB-002C-667F-B58B256C5B45}"/>
              </a:ext>
            </a:extLst>
          </p:cNvPr>
          <p:cNvSpPr>
            <a:spLocks noGrp="1"/>
          </p:cNvSpPr>
          <p:nvPr>
            <p:ph idx="1"/>
          </p:nvPr>
        </p:nvSpPr>
        <p:spPr>
          <a:xfrm>
            <a:off x="838200" y="1230922"/>
            <a:ext cx="10515600" cy="5404339"/>
          </a:xfrm>
        </p:spPr>
        <p:txBody>
          <a:bodyPr>
            <a:normAutofit/>
          </a:bodyPr>
          <a:lstStyle/>
          <a:p>
            <a:r>
              <a:rPr lang="en-US" sz="2000" dirty="0">
                <a:latin typeface="Times New Roman" panose="02020603050405020304" pitchFamily="18" charset="0"/>
                <a:cs typeface="Times New Roman" panose="02020603050405020304" pitchFamily="18" charset="0"/>
              </a:rPr>
              <a:t>In Vance Randolph’s collection of Ozark folksongs and verses, 510 of 2,300 texts were “unprintable” about 22% of the total.  In other words, bawdy songs and off-color poetry were inescapable elements of mountain popular culture. And that’s what most song-catchers since the 16</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have found.</a:t>
            </a:r>
          </a:p>
          <a:p>
            <a:r>
              <a:rPr lang="en-US" sz="2000" dirty="0">
                <a:latin typeface="Times New Roman" panose="02020603050405020304" pitchFamily="18" charset="0"/>
                <a:cs typeface="Times New Roman" panose="02020603050405020304" pitchFamily="18" charset="0"/>
              </a:rPr>
              <a:t>Folklorists and historians are always looking for ways to understand the daily lives of people, especially ordinary people, and so these materials are intrinsically interesting. The fact that they have often been sung by women—by mothers (even grandmothers) and wives as well as by men-- has only added to their value.</a:t>
            </a:r>
          </a:p>
          <a:p>
            <a:r>
              <a:rPr lang="en-US" sz="2000" dirty="0">
                <a:latin typeface="Times New Roman" panose="02020603050405020304" pitchFamily="18" charset="0"/>
                <a:cs typeface="Times New Roman" panose="02020603050405020304" pitchFamily="18" charset="0"/>
              </a:rPr>
              <a:t>Scholars do recognize the risk that the songs can reinforce stereotypes, especially misogynistic and racist stereotypes. And might also normalize behaviors, like sexual assault, that deserve condemnation.</a:t>
            </a:r>
          </a:p>
          <a:p>
            <a:r>
              <a:rPr lang="en-US" sz="2000" dirty="0">
                <a:latin typeface="Times New Roman" panose="02020603050405020304" pitchFamily="18" charset="0"/>
                <a:cs typeface="Times New Roman" panose="02020603050405020304" pitchFamily="18" charset="0"/>
              </a:rPr>
              <a:t>Which is to say that not all of them are funny.  When taken out of the social contexts in which they were performed, some just seem gratuitously vulgar. Or just plain mean-spirited.</a:t>
            </a:r>
          </a:p>
          <a:p>
            <a:r>
              <a:rPr lang="en-US" sz="2000" dirty="0">
                <a:latin typeface="Times New Roman" panose="02020603050405020304" pitchFamily="18" charset="0"/>
                <a:cs typeface="Times New Roman" panose="02020603050405020304" pitchFamily="18" charset="0"/>
              </a:rPr>
              <a:t>Collections of these songs reflect the sensibilities of singers, collectors and publishers. And the sensibilities of the market—of readers and law-makers. And so their publication histories tell us something about social and political change in larger contexts,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42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5E78-2FC5-594C-484F-D44DF2F77A52}"/>
              </a:ext>
            </a:extLst>
          </p:cNvPr>
          <p:cNvSpPr>
            <a:spLocks noGrp="1"/>
          </p:cNvSpPr>
          <p:nvPr>
            <p:ph type="title"/>
          </p:nvPr>
        </p:nvSpPr>
        <p:spPr>
          <a:xfrm>
            <a:off x="838200" y="107462"/>
            <a:ext cx="10515600" cy="912690"/>
          </a:xfrm>
        </p:spPr>
        <p:txBody>
          <a:bodyPr>
            <a:normAutofit/>
          </a:bodyPr>
          <a:lstStyle/>
          <a:p>
            <a:pPr algn="ctr"/>
            <a:r>
              <a:rPr lang="en-US" sz="3200" dirty="0">
                <a:latin typeface="Times New Roman" panose="02020603050405020304" pitchFamily="18" charset="0"/>
                <a:cs typeface="Times New Roman" panose="02020603050405020304" pitchFamily="18" charset="0"/>
              </a:rPr>
              <a:t>Lavenders Green Dilly-Dilly</a:t>
            </a:r>
          </a:p>
        </p:txBody>
      </p:sp>
      <p:sp>
        <p:nvSpPr>
          <p:cNvPr id="3" name="Content Placeholder 2">
            <a:extLst>
              <a:ext uri="{FF2B5EF4-FFF2-40B4-BE49-F238E27FC236}">
                <a16:creationId xmlns:a16="http://schemas.microsoft.com/office/drawing/2014/main" id="{A302CD71-072B-F700-C77B-8EF0884DE782}"/>
              </a:ext>
            </a:extLst>
          </p:cNvPr>
          <p:cNvSpPr>
            <a:spLocks noGrp="1"/>
          </p:cNvSpPr>
          <p:nvPr>
            <p:ph idx="1"/>
          </p:nvPr>
        </p:nvSpPr>
        <p:spPr>
          <a:xfrm>
            <a:off x="457200" y="1137382"/>
            <a:ext cx="11453446" cy="5392372"/>
          </a:xfrm>
        </p:spPr>
        <p:txBody>
          <a:bodyPr numCol="3">
            <a:normAutofit fontScale="62500" lnSpcReduction="20000"/>
          </a:bodyPr>
          <a:lstStyle/>
          <a:p>
            <a:r>
              <a:rPr lang="en-US" dirty="0"/>
              <a:t>Lavender’s blue, diddle </a:t>
            </a:r>
            <a:r>
              <a:rPr lang="en-US" dirty="0" err="1"/>
              <a:t>diddle</a:t>
            </a:r>
            <a:endParaRPr lang="en-US" dirty="0"/>
          </a:p>
          <a:p>
            <a:r>
              <a:rPr lang="en-US" dirty="0">
                <a:latin typeface="Times New Roman" panose="02020603050405020304" pitchFamily="18" charset="0"/>
                <a:cs typeface="Times New Roman" panose="02020603050405020304" pitchFamily="18" charset="0"/>
              </a:rPr>
              <a:t>Lavender’s green,</a:t>
            </a:r>
          </a:p>
          <a:p>
            <a:r>
              <a:rPr lang="en-US" dirty="0">
                <a:latin typeface="Times New Roman" panose="02020603050405020304" pitchFamily="18" charset="0"/>
                <a:cs typeface="Times New Roman" panose="02020603050405020304" pitchFamily="18" charset="0"/>
              </a:rPr>
              <a:t>When I am king,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shall be queen.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green,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blue,</a:t>
            </a:r>
          </a:p>
          <a:p>
            <a:r>
              <a:rPr lang="en-US" dirty="0">
                <a:latin typeface="Times New Roman" panose="02020603050405020304" pitchFamily="18" charset="0"/>
                <a:cs typeface="Times New Roman" panose="02020603050405020304" pitchFamily="18" charset="0"/>
              </a:rPr>
              <a:t>You must love me,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‘Cause</a:t>
            </a:r>
            <a:r>
              <a:rPr lang="en-US" dirty="0">
                <a:latin typeface="Times New Roman" panose="02020603050405020304" pitchFamily="18" charset="0"/>
                <a:cs typeface="Times New Roman" panose="02020603050405020304" pitchFamily="18" charset="0"/>
              </a:rPr>
              <a:t> I love you.</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Down in the vale,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flowers grow,</a:t>
            </a:r>
          </a:p>
          <a:p>
            <a:r>
              <a:rPr lang="en-US" dirty="0">
                <a:latin typeface="Times New Roman" panose="02020603050405020304" pitchFamily="18" charset="0"/>
                <a:cs typeface="Times New Roman" panose="02020603050405020304" pitchFamily="18" charset="0"/>
              </a:rPr>
              <a:t>And the birds sing,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in a row.</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brisk young man,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Met with a maid,</a:t>
            </a:r>
          </a:p>
          <a:p>
            <a:r>
              <a:rPr lang="en-US" dirty="0">
                <a:latin typeface="Times New Roman" panose="02020603050405020304" pitchFamily="18" charset="0"/>
                <a:cs typeface="Times New Roman" panose="02020603050405020304" pitchFamily="18" charset="0"/>
              </a:rPr>
              <a:t>And laid her down,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Under the shade.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they did play,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And kiss and court.</a:t>
            </a:r>
          </a:p>
          <a:p>
            <a:r>
              <a:rPr lang="en-US" dirty="0">
                <a:latin typeface="Times New Roman" panose="02020603050405020304" pitchFamily="18" charset="0"/>
                <a:cs typeface="Times New Roman" panose="02020603050405020304" pitchFamily="18" charset="0"/>
              </a:rPr>
              <a:t>All the fine day,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Making good sport.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I’ve heard them say,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I came hither</a:t>
            </a:r>
          </a:p>
          <a:p>
            <a:r>
              <a:rPr lang="en-US" dirty="0">
                <a:latin typeface="Times New Roman" panose="02020603050405020304" pitchFamily="18" charset="0"/>
                <a:cs typeface="Times New Roman" panose="02020603050405020304" pitchFamily="18" charset="0"/>
              </a:rPr>
              <a:t>That you and I,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Might lie together.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Therefore be kind,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While here we lie,</a:t>
            </a:r>
          </a:p>
          <a:p>
            <a:r>
              <a:rPr lang="en-US" dirty="0">
                <a:latin typeface="Times New Roman" panose="02020603050405020304" pitchFamily="18" charset="0"/>
                <a:cs typeface="Times New Roman" panose="02020603050405020304" pitchFamily="18" charset="0"/>
              </a:rPr>
              <a:t>And you will love,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My dog and I.</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you and I,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Now all are one,</a:t>
            </a:r>
          </a:p>
          <a:p>
            <a:r>
              <a:rPr lang="en-US" dirty="0">
                <a:latin typeface="Times New Roman" panose="02020603050405020304" pitchFamily="18" charset="0"/>
                <a:cs typeface="Times New Roman" panose="02020603050405020304" pitchFamily="18" charset="0"/>
              </a:rPr>
              <a:t>And we will lie,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 more alone.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blue,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green,</a:t>
            </a:r>
          </a:p>
          <a:p>
            <a:r>
              <a:rPr lang="en-US" dirty="0">
                <a:latin typeface="Times New Roman" panose="02020603050405020304" pitchFamily="18" charset="0"/>
                <a:cs typeface="Times New Roman" panose="02020603050405020304" pitchFamily="18" charset="0"/>
              </a:rPr>
              <a:t>Let me be king,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be the queen.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green,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Lavender’s blue,</a:t>
            </a:r>
          </a:p>
          <a:p>
            <a:r>
              <a:rPr lang="en-US" dirty="0">
                <a:latin typeface="Times New Roman" panose="02020603050405020304" pitchFamily="18" charset="0"/>
                <a:cs typeface="Times New Roman" panose="02020603050405020304" pitchFamily="18" charset="0"/>
              </a:rPr>
              <a:t>You must love me, diddle </a:t>
            </a:r>
            <a:r>
              <a:rPr lang="en-US" dirty="0" err="1">
                <a:latin typeface="Times New Roman" panose="02020603050405020304" pitchFamily="18" charset="0"/>
                <a:cs typeface="Times New Roman" panose="02020603050405020304" pitchFamily="18" charset="0"/>
              </a:rPr>
              <a:t>diddle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‘Cause</a:t>
            </a:r>
            <a:r>
              <a:rPr lang="en-US" dirty="0">
                <a:latin typeface="Times New Roman" panose="02020603050405020304" pitchFamily="18" charset="0"/>
                <a:cs typeface="Times New Roman" panose="02020603050405020304" pitchFamily="18" charset="0"/>
              </a:rPr>
              <a:t> I love you.</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1487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E46F-CD18-F6D9-6B64-D72153C023AE}"/>
              </a:ext>
            </a:extLst>
          </p:cNvPr>
          <p:cNvSpPr>
            <a:spLocks noGrp="1"/>
          </p:cNvSpPr>
          <p:nvPr>
            <p:ph type="title"/>
          </p:nvPr>
        </p:nvSpPr>
        <p:spPr>
          <a:xfrm>
            <a:off x="838200" y="71193"/>
            <a:ext cx="10515600" cy="912690"/>
          </a:xfrm>
        </p:spPr>
        <p:txBody>
          <a:bodyPr>
            <a:normAutofit/>
          </a:bodyPr>
          <a:lstStyle/>
          <a:p>
            <a:pPr algn="ctr"/>
            <a:r>
              <a:rPr lang="en-US" sz="3200" dirty="0">
                <a:latin typeface="Times New Roman" panose="02020603050405020304" pitchFamily="18" charset="0"/>
                <a:cs typeface="Times New Roman" panose="02020603050405020304" pitchFamily="18" charset="0"/>
              </a:rPr>
              <a:t>Wit and Mirth: Pills to Purge Melancholy</a:t>
            </a:r>
          </a:p>
        </p:txBody>
      </p:sp>
      <p:sp>
        <p:nvSpPr>
          <p:cNvPr id="3" name="Content Placeholder 2">
            <a:extLst>
              <a:ext uri="{FF2B5EF4-FFF2-40B4-BE49-F238E27FC236}">
                <a16:creationId xmlns:a16="http://schemas.microsoft.com/office/drawing/2014/main" id="{2BC795F0-3C5D-8BC1-C429-94870359EF89}"/>
              </a:ext>
            </a:extLst>
          </p:cNvPr>
          <p:cNvSpPr>
            <a:spLocks noGrp="1"/>
          </p:cNvSpPr>
          <p:nvPr>
            <p:ph sz="half" idx="1"/>
          </p:nvPr>
        </p:nvSpPr>
        <p:spPr>
          <a:xfrm>
            <a:off x="488924" y="983883"/>
            <a:ext cx="5181600" cy="5346579"/>
          </a:xfrm>
        </p:spPr>
        <p:txBody>
          <a:bodyPr>
            <a:normAutofit lnSpcReduction="10000"/>
          </a:bodyPr>
          <a:lstStyle/>
          <a:p>
            <a:r>
              <a:rPr lang="en-US" sz="2000" i="1" dirty="0">
                <a:latin typeface="Times New Roman" panose="02020603050405020304" pitchFamily="18" charset="0"/>
                <a:cs typeface="Times New Roman" panose="02020603050405020304" pitchFamily="18" charset="0"/>
              </a:rPr>
              <a:t>Come, sing me a bawdy song—make merry! </a:t>
            </a:r>
            <a:r>
              <a:rPr lang="en-US" sz="2000" dirty="0">
                <a:latin typeface="Times New Roman" panose="02020603050405020304" pitchFamily="18" charset="0"/>
                <a:cs typeface="Times New Roman" panose="02020603050405020304" pitchFamily="18" charset="0"/>
              </a:rPr>
              <a:t>Falstaff from  Shakespeare’s </a:t>
            </a:r>
            <a:r>
              <a:rPr lang="en-US" sz="2000" i="1" dirty="0">
                <a:latin typeface="Times New Roman" panose="02020603050405020304" pitchFamily="18" charset="0"/>
                <a:cs typeface="Times New Roman" panose="02020603050405020304" pitchFamily="18" charset="0"/>
              </a:rPr>
              <a:t>Henry IV: Part I. </a:t>
            </a:r>
            <a:r>
              <a:rPr lang="en-US" sz="2000" dirty="0">
                <a:latin typeface="Times New Roman" panose="02020603050405020304" pitchFamily="18" charset="0"/>
                <a:cs typeface="Times New Roman" panose="02020603050405020304" pitchFamily="18" charset="0"/>
              </a:rPr>
              <a:t>1597.</a:t>
            </a:r>
          </a:p>
          <a:p>
            <a:r>
              <a:rPr lang="en-US" sz="2000" dirty="0">
                <a:latin typeface="Times New Roman" panose="02020603050405020304" pitchFamily="18" charset="0"/>
                <a:cs typeface="Times New Roman" panose="02020603050405020304" pitchFamily="18" charset="0"/>
              </a:rPr>
              <a:t>1698-1719, the playwright, Thomas </a:t>
            </a:r>
            <a:r>
              <a:rPr lang="en-US" sz="2000" dirty="0" err="1">
                <a:latin typeface="Times New Roman" panose="02020603050405020304" pitchFamily="18" charset="0"/>
                <a:cs typeface="Times New Roman" panose="02020603050405020304" pitchFamily="18" charset="0"/>
              </a:rPr>
              <a:t>d’Urfey</a:t>
            </a:r>
            <a:r>
              <a:rPr lang="en-US" sz="2000" dirty="0">
                <a:latin typeface="Times New Roman" panose="02020603050405020304" pitchFamily="18" charset="0"/>
                <a:cs typeface="Times New Roman" panose="02020603050405020304" pitchFamily="18" charset="0"/>
              </a:rPr>
              <a:t>, published, in six volumes, some 1000 songs and verses.</a:t>
            </a:r>
          </a:p>
          <a:p>
            <a:r>
              <a:rPr lang="en-US" sz="2000" dirty="0">
                <a:latin typeface="Times New Roman" panose="02020603050405020304" pitchFamily="18" charset="0"/>
                <a:cs typeface="Times New Roman" panose="02020603050405020304" pitchFamily="18" charset="0"/>
              </a:rPr>
              <a:t>The 1719 editions included music notations of many songs that were later collected by Frances Childs and others.</a:t>
            </a:r>
          </a:p>
          <a:p>
            <a:r>
              <a:rPr lang="en-US" sz="2000" dirty="0">
                <a:latin typeface="Times New Roman" panose="02020603050405020304" pitchFamily="18" charset="0"/>
                <a:cs typeface="Times New Roman" panose="02020603050405020304" pitchFamily="18" charset="0"/>
              </a:rPr>
              <a:t>A verse from </a:t>
            </a:r>
            <a:r>
              <a:rPr lang="en-US" sz="2000" i="1" dirty="0">
                <a:latin typeface="Times New Roman" panose="02020603050405020304" pitchFamily="18" charset="0"/>
                <a:cs typeface="Times New Roman" panose="02020603050405020304" pitchFamily="18" charset="0"/>
              </a:rPr>
              <a:t>The Traveling Tinker and the Country Ale-Wife</a:t>
            </a:r>
            <a:r>
              <a:rPr lang="en-US" sz="2000" dirty="0">
                <a:latin typeface="Times New Roman" panose="02020603050405020304" pitchFamily="18" charset="0"/>
                <a:cs typeface="Times New Roman" panose="02020603050405020304" pitchFamily="18" charset="0"/>
              </a:rPr>
              <a:t> reads:</a:t>
            </a:r>
          </a:p>
          <a:p>
            <a:endParaRPr lang="en-US" sz="2000" dirty="0">
              <a:latin typeface="Times New Roman" panose="02020603050405020304" pitchFamily="18" charset="0"/>
              <a:cs typeface="Times New Roman" panose="02020603050405020304" pitchFamily="18" charset="0"/>
            </a:endParaRPr>
          </a:p>
          <a:p>
            <a:pPr marL="0" indent="0" algn="ctr">
              <a:buNone/>
            </a:pPr>
            <a:r>
              <a:rPr lang="en-US" sz="1600" dirty="0">
                <a:latin typeface="Times New Roman" panose="02020603050405020304" pitchFamily="18" charset="0"/>
                <a:cs typeface="Times New Roman" panose="02020603050405020304" pitchFamily="18" charset="0"/>
              </a:rPr>
              <a:t>A Comely Dame of Islington had got a leaky Copper</a:t>
            </a:r>
          </a:p>
          <a:p>
            <a:pPr marL="0" indent="0" algn="ctr">
              <a:buNone/>
            </a:pPr>
            <a:r>
              <a:rPr lang="en-US" sz="1600" dirty="0">
                <a:latin typeface="Times New Roman" panose="02020603050405020304" pitchFamily="18" charset="0"/>
                <a:cs typeface="Times New Roman" panose="02020603050405020304" pitchFamily="18" charset="0"/>
              </a:rPr>
              <a:t>The Hole that let the Liquor run was wanting for a stopper</a:t>
            </a:r>
          </a:p>
          <a:p>
            <a:pPr marL="0" indent="0" algn="ctr">
              <a:buNone/>
            </a:pPr>
            <a:r>
              <a:rPr lang="en-US" sz="1600" dirty="0">
                <a:latin typeface="Times New Roman" panose="02020603050405020304" pitchFamily="18" charset="0"/>
                <a:cs typeface="Times New Roman" panose="02020603050405020304" pitchFamily="18" charset="0"/>
              </a:rPr>
              <a:t>A Jolly Tinker undertook, and promised her most fairly</a:t>
            </a:r>
          </a:p>
          <a:p>
            <a:pPr marL="0" indent="0" algn="ctr">
              <a:buNone/>
            </a:pPr>
            <a:r>
              <a:rPr lang="en-US" sz="1600" dirty="0">
                <a:latin typeface="Times New Roman" panose="02020603050405020304" pitchFamily="18" charset="0"/>
                <a:cs typeface="Times New Roman" panose="02020603050405020304" pitchFamily="18" charset="0"/>
              </a:rPr>
              <a:t>With a thump, thump, thump and </a:t>
            </a:r>
            <a:r>
              <a:rPr lang="en-US" sz="1600" dirty="0" err="1">
                <a:latin typeface="Times New Roman" panose="02020603050405020304" pitchFamily="18" charset="0"/>
                <a:cs typeface="Times New Roman" panose="02020603050405020304" pitchFamily="18" charset="0"/>
              </a:rPr>
              <a:t>knick</a:t>
            </a:r>
            <a:r>
              <a:rPr lang="en-US" sz="1600" dirty="0">
                <a:latin typeface="Times New Roman" panose="02020603050405020304" pitchFamily="18" charset="0"/>
                <a:cs typeface="Times New Roman" panose="02020603050405020304" pitchFamily="18" charset="0"/>
              </a:rPr>
              <a:t> knack knock</a:t>
            </a:r>
          </a:p>
          <a:p>
            <a:pPr marL="0" indent="0" algn="ctr">
              <a:buNone/>
            </a:pPr>
            <a:r>
              <a:rPr lang="en-US" sz="1600" dirty="0">
                <a:latin typeface="Times New Roman" panose="02020603050405020304" pitchFamily="18" charset="0"/>
                <a:cs typeface="Times New Roman" panose="02020603050405020304" pitchFamily="18" charset="0"/>
              </a:rPr>
              <a:t>To do her Business rarely</a:t>
            </a:r>
          </a:p>
          <a:p>
            <a:pPr marL="0" indent="0" algn="ctr">
              <a:buNone/>
            </a:pPr>
            <a:endParaRPr lang="en-US" sz="2000" dirty="0">
              <a:latin typeface="Times New Roman" panose="02020603050405020304" pitchFamily="18" charset="0"/>
              <a:cs typeface="Times New Roman" panose="02020603050405020304" pitchFamily="18" charset="0"/>
            </a:endParaRPr>
          </a:p>
        </p:txBody>
      </p:sp>
      <p:pic>
        <p:nvPicPr>
          <p:cNvPr id="1026" name="Picture 2" descr="Wit and Mirth: or Pills to Purge Melancholy | laytonCollection">
            <a:extLst>
              <a:ext uri="{FF2B5EF4-FFF2-40B4-BE49-F238E27FC236}">
                <a16:creationId xmlns:a16="http://schemas.microsoft.com/office/drawing/2014/main" id="{772EC647-37F1-65ED-5263-EF59AB01927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799" t="4214" r="3142" b="4214"/>
          <a:stretch>
            <a:fillRect/>
          </a:stretch>
        </p:blipFill>
        <p:spPr bwMode="auto">
          <a:xfrm>
            <a:off x="6389076" y="1485656"/>
            <a:ext cx="531055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CE4BBF-9D3F-8641-345F-6CBB8E5B66A4}"/>
              </a:ext>
            </a:extLst>
          </p:cNvPr>
          <p:cNvSpPr txBox="1"/>
          <p:nvPr/>
        </p:nvSpPr>
        <p:spPr>
          <a:xfrm>
            <a:off x="6576645" y="5954436"/>
            <a:ext cx="6096000" cy="230832"/>
          </a:xfrm>
          <a:prstGeom prst="rect">
            <a:avLst/>
          </a:prstGeom>
          <a:noFill/>
        </p:spPr>
        <p:txBody>
          <a:bodyPr wrap="square">
            <a:spAutoFit/>
          </a:bodyPr>
          <a:lstStyle/>
          <a:p>
            <a:r>
              <a:rPr lang="en-US" sz="900" dirty="0"/>
              <a:t>https://thomaslayton.org.uk/wp-content/uploads/2018/05/2774-Durfey-Wit-Mirth-IMG_7896.jpg</a:t>
            </a:r>
          </a:p>
        </p:txBody>
      </p:sp>
    </p:spTree>
    <p:extLst>
      <p:ext uri="{BB962C8B-B14F-4D97-AF65-F5344CB8AC3E}">
        <p14:creationId xmlns:p14="http://schemas.microsoft.com/office/powerpoint/2010/main" val="105410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DD1E-B298-36CE-45B6-5A88615751B7}"/>
              </a:ext>
            </a:extLst>
          </p:cNvPr>
          <p:cNvSpPr>
            <a:spLocks noGrp="1"/>
          </p:cNvSpPr>
          <p:nvPr>
            <p:ph type="title"/>
          </p:nvPr>
        </p:nvSpPr>
        <p:spPr>
          <a:xfrm>
            <a:off x="838200" y="165834"/>
            <a:ext cx="10515600" cy="795460"/>
          </a:xfrm>
        </p:spPr>
        <p:txBody>
          <a:bodyPr>
            <a:normAutofit/>
          </a:bodyPr>
          <a:lstStyle/>
          <a:p>
            <a:pPr algn="ctr"/>
            <a:r>
              <a:rPr lang="en-US" sz="3200" dirty="0">
                <a:latin typeface="Times New Roman" panose="02020603050405020304" pitchFamily="18" charset="0"/>
                <a:cs typeface="Times New Roman" panose="02020603050405020304" pitchFamily="18" charset="0"/>
              </a:rPr>
              <a:t>The Lusty Young Smith</a:t>
            </a:r>
          </a:p>
        </p:txBody>
      </p:sp>
      <p:sp>
        <p:nvSpPr>
          <p:cNvPr id="3" name="Content Placeholder 2">
            <a:extLst>
              <a:ext uri="{FF2B5EF4-FFF2-40B4-BE49-F238E27FC236}">
                <a16:creationId xmlns:a16="http://schemas.microsoft.com/office/drawing/2014/main" id="{EE343D58-DD22-270F-F747-C406DF252E44}"/>
              </a:ext>
            </a:extLst>
          </p:cNvPr>
          <p:cNvSpPr>
            <a:spLocks noGrp="1"/>
          </p:cNvSpPr>
          <p:nvPr>
            <p:ph idx="1"/>
          </p:nvPr>
        </p:nvSpPr>
        <p:spPr>
          <a:xfrm>
            <a:off x="480647" y="1125415"/>
            <a:ext cx="11242430" cy="5369170"/>
          </a:xfrm>
        </p:spPr>
        <p:txBody>
          <a:bodyPr numCol="3">
            <a:normAutofit fontScale="47500" lnSpcReduction="20000"/>
          </a:bodyPr>
          <a:lstStyle/>
          <a:p>
            <a:r>
              <a:rPr lang="en-US" sz="2900" dirty="0">
                <a:latin typeface="Times New Roman" panose="02020603050405020304" pitchFamily="18" charset="0"/>
                <a:cs typeface="Times New Roman" panose="02020603050405020304" pitchFamily="18" charset="0"/>
              </a:rPr>
              <a:t>A lusty-young smith at his vice stood a-filing</a:t>
            </a:r>
          </a:p>
          <a:p>
            <a:r>
              <a:rPr lang="en-US" sz="2900" dirty="0">
                <a:latin typeface="Times New Roman" panose="02020603050405020304" pitchFamily="18" charset="0"/>
                <a:cs typeface="Times New Roman" panose="02020603050405020304" pitchFamily="18" charset="0"/>
              </a:rPr>
              <a:t>His hammer laid by but his forge still a-glow</a:t>
            </a:r>
          </a:p>
          <a:p>
            <a:r>
              <a:rPr lang="en-US" sz="2900" dirty="0">
                <a:latin typeface="Times New Roman" panose="02020603050405020304" pitchFamily="18" charset="0"/>
                <a:cs typeface="Times New Roman" panose="02020603050405020304" pitchFamily="18" charset="0"/>
              </a:rPr>
              <a:t>When to him a buxom young damsel came smiling</a:t>
            </a:r>
          </a:p>
          <a:p>
            <a:r>
              <a:rPr lang="en-US" sz="2900" dirty="0">
                <a:latin typeface="Times New Roman" panose="02020603050405020304" pitchFamily="18" charset="0"/>
                <a:cs typeface="Times New Roman" panose="02020603050405020304" pitchFamily="18" charset="0"/>
              </a:rPr>
              <a:t>And asked if to work at her forge he would go.</a:t>
            </a: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"I will" said the smith and they parted together</a:t>
            </a:r>
          </a:p>
          <a:p>
            <a:r>
              <a:rPr lang="en-US" sz="2900" dirty="0">
                <a:latin typeface="Times New Roman" panose="02020603050405020304" pitchFamily="18" charset="0"/>
                <a:cs typeface="Times New Roman" panose="02020603050405020304" pitchFamily="18" charset="0"/>
              </a:rPr>
              <a:t>Along to the young damsel's forge they did go</a:t>
            </a:r>
          </a:p>
          <a:p>
            <a:r>
              <a:rPr lang="en-US" sz="2900" dirty="0">
                <a:latin typeface="Times New Roman" panose="02020603050405020304" pitchFamily="18" charset="0"/>
                <a:cs typeface="Times New Roman" panose="02020603050405020304" pitchFamily="18" charset="0"/>
              </a:rPr>
              <a:t>They stripped to go </a:t>
            </a:r>
            <a:r>
              <a:rPr lang="en-US" sz="2900" dirty="0" err="1">
                <a:latin typeface="Times New Roman" panose="02020603050405020304" pitchFamily="18" charset="0"/>
                <a:cs typeface="Times New Roman" panose="02020603050405020304" pitchFamily="18" charset="0"/>
              </a:rPr>
              <a:t>to't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twas</a:t>
            </a:r>
            <a:r>
              <a:rPr lang="en-US" sz="2900" dirty="0">
                <a:latin typeface="Times New Roman" panose="02020603050405020304" pitchFamily="18" charset="0"/>
                <a:cs typeface="Times New Roman" panose="02020603050405020304" pitchFamily="18" charset="0"/>
              </a:rPr>
              <a:t> hot work and hot weather</a:t>
            </a:r>
          </a:p>
          <a:p>
            <a:r>
              <a:rPr lang="en-US" sz="2900" dirty="0">
                <a:latin typeface="Times New Roman" panose="02020603050405020304" pitchFamily="18" charset="0"/>
                <a:cs typeface="Times New Roman" panose="02020603050405020304" pitchFamily="18" charset="0"/>
              </a:rPr>
              <a:t>She kindled a fire and soon made him blow</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Her husband she said no good work could afford her</a:t>
            </a:r>
          </a:p>
          <a:p>
            <a:r>
              <a:rPr lang="en-US" sz="2900" dirty="0">
                <a:latin typeface="Times New Roman" panose="02020603050405020304" pitchFamily="18" charset="0"/>
                <a:cs typeface="Times New Roman" panose="02020603050405020304" pitchFamily="18" charset="0"/>
              </a:rPr>
              <a:t>His strength and his tool were worn out long ago</a:t>
            </a:r>
          </a:p>
          <a:p>
            <a:r>
              <a:rPr lang="en-US" sz="2900" dirty="0">
                <a:latin typeface="Times New Roman" panose="02020603050405020304" pitchFamily="18" charset="0"/>
                <a:cs typeface="Times New Roman" panose="02020603050405020304" pitchFamily="18" charset="0"/>
              </a:rPr>
              <a:t>The smith said "Well mine are in very good order</a:t>
            </a:r>
          </a:p>
          <a:p>
            <a:r>
              <a:rPr lang="en-US" sz="2900" dirty="0">
                <a:latin typeface="Times New Roman" panose="02020603050405020304" pitchFamily="18" charset="0"/>
                <a:cs typeface="Times New Roman" panose="02020603050405020304" pitchFamily="18" charset="0"/>
              </a:rPr>
              <a:t>And now I am ready my skill for to show"</a:t>
            </a: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Red-hot grew his iron as both did desire</a:t>
            </a:r>
          </a:p>
          <a:p>
            <a:r>
              <a:rPr lang="en-US" sz="2900" dirty="0">
                <a:latin typeface="Times New Roman" panose="02020603050405020304" pitchFamily="18" charset="0"/>
                <a:cs typeface="Times New Roman" panose="02020603050405020304" pitchFamily="18" charset="0"/>
              </a:rPr>
              <a:t>And he was too wise not to strike while </a:t>
            </a:r>
            <a:r>
              <a:rPr lang="en-US" sz="2900" dirty="0" err="1">
                <a:latin typeface="Times New Roman" panose="02020603050405020304" pitchFamily="18" charset="0"/>
                <a:cs typeface="Times New Roman" panose="02020603050405020304" pitchFamily="18" charset="0"/>
              </a:rPr>
              <a:t>twas</a:t>
            </a:r>
            <a:r>
              <a:rPr lang="en-US" sz="2900" dirty="0">
                <a:latin typeface="Times New Roman" panose="02020603050405020304" pitchFamily="18" charset="0"/>
                <a:cs typeface="Times New Roman" panose="02020603050405020304" pitchFamily="18" charset="0"/>
              </a:rPr>
              <a:t> so</a:t>
            </a:r>
          </a:p>
          <a:p>
            <a:r>
              <a:rPr lang="en-US" sz="2900" dirty="0" err="1">
                <a:latin typeface="Times New Roman" panose="02020603050405020304" pitchFamily="18" charset="0"/>
                <a:cs typeface="Times New Roman" panose="02020603050405020304" pitchFamily="18" charset="0"/>
              </a:rPr>
              <a:t>Quoth</a:t>
            </a:r>
            <a:r>
              <a:rPr lang="en-US" sz="2900" dirty="0">
                <a:latin typeface="Times New Roman" panose="02020603050405020304" pitchFamily="18" charset="0"/>
                <a:cs typeface="Times New Roman" panose="02020603050405020304" pitchFamily="18" charset="0"/>
              </a:rPr>
              <a:t> she "What I get I get out of the fire</a:t>
            </a:r>
          </a:p>
          <a:p>
            <a:r>
              <a:rPr lang="en-US" sz="2900" dirty="0">
                <a:latin typeface="Times New Roman" panose="02020603050405020304" pitchFamily="18" charset="0"/>
                <a:cs typeface="Times New Roman" panose="02020603050405020304" pitchFamily="18" charset="0"/>
              </a:rPr>
              <a:t>So prithee strike home and redouble the blow"</a:t>
            </a: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Six times did his iron by vigorous heating</a:t>
            </a:r>
          </a:p>
          <a:p>
            <a:r>
              <a:rPr lang="en-US" sz="2900" dirty="0">
                <a:latin typeface="Times New Roman" panose="02020603050405020304" pitchFamily="18" charset="0"/>
                <a:cs typeface="Times New Roman" panose="02020603050405020304" pitchFamily="18" charset="0"/>
              </a:rPr>
              <a:t>Grow soft in the forge in a minute or so</a:t>
            </a:r>
          </a:p>
          <a:p>
            <a:r>
              <a:rPr lang="en-US" sz="2900" dirty="0">
                <a:latin typeface="Times New Roman" panose="02020603050405020304" pitchFamily="18" charset="0"/>
                <a:cs typeface="Times New Roman" panose="02020603050405020304" pitchFamily="18" charset="0"/>
              </a:rPr>
              <a:t>And though it was hardened at her fair entreating</a:t>
            </a:r>
          </a:p>
          <a:p>
            <a:r>
              <a:rPr lang="en-US" sz="2900" dirty="0">
                <a:latin typeface="Times New Roman" panose="02020603050405020304" pitchFamily="18" charset="0"/>
                <a:cs typeface="Times New Roman" panose="02020603050405020304" pitchFamily="18" charset="0"/>
              </a:rPr>
              <a:t>The more it was softened it hardened more slow.</a:t>
            </a: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smith then would go: </a:t>
            </a:r>
            <a:r>
              <a:rPr lang="en-US" sz="2900" dirty="0" err="1">
                <a:latin typeface="Times New Roman" panose="02020603050405020304" pitchFamily="18" charset="0"/>
                <a:cs typeface="Times New Roman" panose="02020603050405020304" pitchFamily="18" charset="0"/>
              </a:rPr>
              <a:t>quoth</a:t>
            </a:r>
            <a:r>
              <a:rPr lang="en-US" sz="2900" dirty="0">
                <a:latin typeface="Times New Roman" panose="02020603050405020304" pitchFamily="18" charset="0"/>
                <a:cs typeface="Times New Roman" panose="02020603050405020304" pitchFamily="18" charset="0"/>
              </a:rPr>
              <a:t> the dame full of sorrow</a:t>
            </a:r>
          </a:p>
          <a:p>
            <a:r>
              <a:rPr lang="en-US" sz="2900" dirty="0">
                <a:latin typeface="Times New Roman" panose="02020603050405020304" pitchFamily="18" charset="0"/>
                <a:cs typeface="Times New Roman" panose="02020603050405020304" pitchFamily="18" charset="0"/>
              </a:rPr>
              <a:t>"Oh what would I give could my husband do so!</a:t>
            </a:r>
          </a:p>
          <a:p>
            <a:r>
              <a:rPr lang="en-US" sz="2900" dirty="0">
                <a:latin typeface="Times New Roman" panose="02020603050405020304" pitchFamily="18" charset="0"/>
                <a:cs typeface="Times New Roman" panose="02020603050405020304" pitchFamily="18" charset="0"/>
              </a:rPr>
              <a:t>Good lad with your hammer come hither tomorrow</a:t>
            </a:r>
          </a:p>
          <a:p>
            <a:r>
              <a:rPr lang="en-US" sz="2900" dirty="0">
                <a:latin typeface="Times New Roman" panose="02020603050405020304" pitchFamily="18" charset="0"/>
                <a:cs typeface="Times New Roman" panose="02020603050405020304" pitchFamily="18" charset="0"/>
              </a:rPr>
              <a:t>But say, can't you use it once worn ere you go?"</a:t>
            </a:r>
          </a:p>
          <a:p>
            <a:r>
              <a:rPr lang="en-US" sz="2900" dirty="0">
                <a:latin typeface="Times New Roman" panose="02020603050405020304" pitchFamily="18" charset="0"/>
                <a:cs typeface="Times New Roman" panose="02020603050405020304" pitchFamily="18" charset="0"/>
              </a:rPr>
              <a:t>With a jingle dang jingle dang, jingle dang jingle</a:t>
            </a:r>
          </a:p>
          <a:p>
            <a:r>
              <a:rPr lang="en-US" sz="2900" dirty="0">
                <a:latin typeface="Times New Roman" panose="02020603050405020304" pitchFamily="18" charset="0"/>
                <a:cs typeface="Times New Roman" panose="02020603050405020304" pitchFamily="18" charset="0"/>
              </a:rPr>
              <a:t>With a jingle dang jingle dang jingle hi ho.</a:t>
            </a:r>
          </a:p>
          <a:p>
            <a:endParaRPr lang="en-US" sz="2900" dirty="0">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574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1031-B68A-4EA1-9448-CBB9E68D678F}"/>
              </a:ext>
            </a:extLst>
          </p:cNvPr>
          <p:cNvSpPr>
            <a:spLocks noGrp="1"/>
          </p:cNvSpPr>
          <p:nvPr>
            <p:ph type="title"/>
          </p:nvPr>
        </p:nvSpPr>
        <p:spPr>
          <a:xfrm>
            <a:off x="838200" y="130665"/>
            <a:ext cx="10515600" cy="842352"/>
          </a:xfrm>
        </p:spPr>
        <p:txBody>
          <a:bodyPr>
            <a:normAutofit/>
          </a:bodyPr>
          <a:lstStyle/>
          <a:p>
            <a:pPr algn="ctr"/>
            <a:r>
              <a:rPr lang="en-US" sz="3200" dirty="0">
                <a:latin typeface="Times New Roman" panose="02020603050405020304" pitchFamily="18" charset="0"/>
                <a:cs typeface="Times New Roman" panose="02020603050405020304" pitchFamily="18" charset="0"/>
              </a:rPr>
              <a:t>The Fair Maid of Islington</a:t>
            </a:r>
          </a:p>
        </p:txBody>
      </p:sp>
      <p:sp>
        <p:nvSpPr>
          <p:cNvPr id="3" name="Content Placeholder 2">
            <a:extLst>
              <a:ext uri="{FF2B5EF4-FFF2-40B4-BE49-F238E27FC236}">
                <a16:creationId xmlns:a16="http://schemas.microsoft.com/office/drawing/2014/main" id="{83B98FF6-9245-AD27-23A8-0273755B528D}"/>
              </a:ext>
            </a:extLst>
          </p:cNvPr>
          <p:cNvSpPr>
            <a:spLocks noGrp="1"/>
          </p:cNvSpPr>
          <p:nvPr>
            <p:ph idx="1"/>
          </p:nvPr>
        </p:nvSpPr>
        <p:spPr>
          <a:xfrm>
            <a:off x="492369" y="1113692"/>
            <a:ext cx="11418277" cy="5380893"/>
          </a:xfrm>
        </p:spPr>
        <p:txBody>
          <a:bodyPr numCol="2">
            <a:normAutofit fontScale="85000" lnSpcReduction="10000"/>
          </a:bodyPr>
          <a:lstStyle/>
          <a:p>
            <a:r>
              <a:rPr lang="en-US" sz="2000" dirty="0">
                <a:latin typeface="Times New Roman" panose="02020603050405020304" pitchFamily="18" charset="0"/>
                <a:cs typeface="Times New Roman" panose="02020603050405020304" pitchFamily="18" charset="0"/>
              </a:rPr>
              <a:t>There was a fair maid of Islington as I have heard man tell</a:t>
            </a:r>
          </a:p>
          <a:p>
            <a:r>
              <a:rPr lang="en-US" sz="2000" dirty="0">
                <a:latin typeface="Times New Roman" panose="02020603050405020304" pitchFamily="18" charset="0"/>
                <a:cs typeface="Times New Roman" panose="02020603050405020304" pitchFamily="18" charset="0"/>
              </a:rPr>
              <a:t>And she was a-going to London town her apples and pears to sell.</a:t>
            </a:r>
          </a:p>
          <a:p>
            <a:r>
              <a:rPr lang="en-US" sz="2000" dirty="0">
                <a:latin typeface="Times New Roman" panose="02020603050405020304" pitchFamily="18" charset="0"/>
                <a:cs typeface="Times New Roman" panose="02020603050405020304" pitchFamily="18" charset="0"/>
              </a:rPr>
              <a:t>As she was a-going along the road a vintner did her spy.</a:t>
            </a:r>
          </a:p>
          <a:p>
            <a:r>
              <a:rPr lang="en-US" sz="2000" dirty="0">
                <a:latin typeface="Times New Roman" panose="02020603050405020304" pitchFamily="18" charset="0"/>
                <a:cs typeface="Times New Roman" panose="02020603050405020304" pitchFamily="18" charset="0"/>
              </a:rPr>
              <a:t>“And what shall I give you, me lad, a night with you to lie?”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you would lie with me a night you must give to me five pounds.”</a:t>
            </a:r>
          </a:p>
          <a:p>
            <a:r>
              <a:rPr lang="en-US" sz="2000" dirty="0">
                <a:latin typeface="Times New Roman" panose="02020603050405020304" pitchFamily="18" charset="0"/>
                <a:cs typeface="Times New Roman" panose="02020603050405020304" pitchFamily="18" charset="0"/>
              </a:rPr>
              <a:t>“A match, a match,” the vintner said, “and so let this go round.”</a:t>
            </a:r>
          </a:p>
          <a:p>
            <a:r>
              <a:rPr lang="en-US" sz="2000" dirty="0">
                <a:latin typeface="Times New Roman" panose="02020603050405020304" pitchFamily="18" charset="0"/>
                <a:cs typeface="Times New Roman" panose="02020603050405020304" pitchFamily="18" charset="0"/>
              </a:rPr>
              <a:t>But when he’d lain with her all night her money she did crave,</a:t>
            </a:r>
          </a:p>
          <a:p>
            <a:r>
              <a:rPr lang="en-US" sz="2000" dirty="0">
                <a:latin typeface="Times New Roman" panose="02020603050405020304" pitchFamily="18" charset="0"/>
                <a:cs typeface="Times New Roman" panose="02020603050405020304" pitchFamily="18" charset="0"/>
              </a:rPr>
              <a:t>“Oh no, oh no,” the vintner said, “the devil a penny you’ll have!”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maid she made no more ado but to the justice went.</a:t>
            </a:r>
          </a:p>
          <a:p>
            <a:r>
              <a:rPr lang="en-US" sz="2000" dirty="0">
                <a:latin typeface="Times New Roman" panose="02020603050405020304" pitchFamily="18" charset="0"/>
                <a:cs typeface="Times New Roman" panose="02020603050405020304" pitchFamily="18" charset="0"/>
              </a:rPr>
              <a:t>“This vintner’s hired a cellar of me and he will not pay the rent.”</a:t>
            </a:r>
          </a:p>
          <a:p>
            <a:r>
              <a:rPr lang="en-US" sz="2000" dirty="0">
                <a:latin typeface="Times New Roman" panose="02020603050405020304" pitchFamily="18" charset="0"/>
                <a:cs typeface="Times New Roman" panose="02020603050405020304" pitchFamily="18" charset="0"/>
              </a:rPr>
              <a:t>And straight the justice for him sent and asked the reason why</a:t>
            </a:r>
          </a:p>
          <a:p>
            <a:r>
              <a:rPr lang="en-US" sz="2000" dirty="0">
                <a:latin typeface="Times New Roman" panose="02020603050405020304" pitchFamily="18" charset="0"/>
                <a:cs typeface="Times New Roman" panose="02020603050405020304" pitchFamily="18" charset="0"/>
              </a:rPr>
              <a:t>That he would give this maid no rent to which he did reply: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“Although I hired a cellar of her and the possession was mine</a:t>
            </a:r>
          </a:p>
          <a:p>
            <a:r>
              <a:rPr lang="en-US" sz="2000" dirty="0">
                <a:latin typeface="Times New Roman" panose="02020603050405020304" pitchFamily="18" charset="0"/>
                <a:cs typeface="Times New Roman" panose="02020603050405020304" pitchFamily="18" charset="0"/>
              </a:rPr>
              <a:t>I never put anything into it but one small pipe of wine.”</a:t>
            </a:r>
          </a:p>
          <a:p>
            <a:r>
              <a:rPr lang="en-US" sz="2000" dirty="0">
                <a:latin typeface="Times New Roman" panose="02020603050405020304" pitchFamily="18" charset="0"/>
                <a:cs typeface="Times New Roman" panose="02020603050405020304" pitchFamily="18" charset="0"/>
              </a:rPr>
              <a:t>This fair maid being ripe of wit she straight replied again,</a:t>
            </a:r>
          </a:p>
          <a:p>
            <a:r>
              <a:rPr lang="en-US" sz="2000" dirty="0">
                <a:latin typeface="Times New Roman" panose="02020603050405020304" pitchFamily="18" charset="0"/>
                <a:cs typeface="Times New Roman" panose="02020603050405020304" pitchFamily="18" charset="0"/>
              </a:rPr>
              <a:t>“There lay two </a:t>
            </a:r>
            <a:r>
              <a:rPr lang="en-US" sz="2000" dirty="0" err="1">
                <a:latin typeface="Times New Roman" panose="02020603050405020304" pitchFamily="18" charset="0"/>
                <a:cs typeface="Times New Roman" panose="02020603050405020304" pitchFamily="18" charset="0"/>
              </a:rPr>
              <a:t>oxes</a:t>
            </a:r>
            <a:r>
              <a:rPr lang="en-US" sz="2000" dirty="0">
                <a:latin typeface="Times New Roman" panose="02020603050405020304" pitchFamily="18" charset="0"/>
                <a:cs typeface="Times New Roman" panose="02020603050405020304" pitchFamily="18" charset="0"/>
              </a:rPr>
              <a:t> at the door why didn’t you roll them 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justice laughed and told the vintner if he a tenant be</a:t>
            </a:r>
          </a:p>
          <a:p>
            <a:r>
              <a:rPr lang="en-US" sz="2000" dirty="0">
                <a:latin typeface="Times New Roman" panose="02020603050405020304" pitchFamily="18" charset="0"/>
                <a:cs typeface="Times New Roman" panose="02020603050405020304" pitchFamily="18" charset="0"/>
              </a:rPr>
              <a:t>He must expect to pay the purse; he couldn’t sit rent free.</a:t>
            </a:r>
          </a:p>
          <a:p>
            <a:r>
              <a:rPr lang="en-US" sz="2000" dirty="0">
                <a:latin typeface="Times New Roman" panose="02020603050405020304" pitchFamily="18" charset="0"/>
                <a:cs typeface="Times New Roman" panose="02020603050405020304" pitchFamily="18" charset="0"/>
              </a:rPr>
              <a:t>And when this maid her money got she put it in her purse</a:t>
            </a:r>
          </a:p>
          <a:p>
            <a:r>
              <a:rPr lang="en-US" sz="2000" dirty="0">
                <a:latin typeface="Times New Roman" panose="02020603050405020304" pitchFamily="18" charset="0"/>
                <a:cs typeface="Times New Roman" panose="02020603050405020304" pitchFamily="18" charset="0"/>
              </a:rPr>
              <a:t>And clapped her hands on the cellar door and said it was none the worse.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92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4501-1A7B-888B-2B36-E3EE49BDDB34}"/>
              </a:ext>
            </a:extLst>
          </p:cNvPr>
          <p:cNvSpPr>
            <a:spLocks noGrp="1"/>
          </p:cNvSpPr>
          <p:nvPr>
            <p:ph type="title"/>
          </p:nvPr>
        </p:nvSpPr>
        <p:spPr>
          <a:xfrm>
            <a:off x="838200" y="95494"/>
            <a:ext cx="4988169" cy="924413"/>
          </a:xfrm>
        </p:spPr>
        <p:txBody>
          <a:bodyPr>
            <a:normAutofit fontScale="90000"/>
          </a:bodyPr>
          <a:lstStyle/>
          <a:p>
            <a:pPr algn="ctr"/>
            <a:r>
              <a:rPr lang="en-US" sz="3200" i="1" dirty="0">
                <a:latin typeface="Times New Roman" panose="02020603050405020304" pitchFamily="18" charset="0"/>
                <a:cs typeface="Times New Roman" panose="02020603050405020304" pitchFamily="18" charset="0"/>
              </a:rPr>
              <a:t>The Merry Muses of Caledonia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Robert Burns 1799</a:t>
            </a:r>
          </a:p>
        </p:txBody>
      </p:sp>
      <p:sp>
        <p:nvSpPr>
          <p:cNvPr id="3" name="Content Placeholder 2">
            <a:extLst>
              <a:ext uri="{FF2B5EF4-FFF2-40B4-BE49-F238E27FC236}">
                <a16:creationId xmlns:a16="http://schemas.microsoft.com/office/drawing/2014/main" id="{54A104C2-F9B0-C40E-13B7-F1E183380CEF}"/>
              </a:ext>
            </a:extLst>
          </p:cNvPr>
          <p:cNvSpPr>
            <a:spLocks noGrp="1"/>
          </p:cNvSpPr>
          <p:nvPr>
            <p:ph sz="half" idx="1"/>
          </p:nvPr>
        </p:nvSpPr>
        <p:spPr>
          <a:xfrm>
            <a:off x="838200" y="1547446"/>
            <a:ext cx="5181600" cy="472224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Published after Burns’ death, and in the first editions, without attribution.</a:t>
            </a:r>
          </a:p>
          <a:p>
            <a:r>
              <a:rPr lang="en-US" sz="2400" dirty="0">
                <a:latin typeface="Times New Roman" panose="02020603050405020304" pitchFamily="18" charset="0"/>
                <a:cs typeface="Times New Roman" panose="02020603050405020304" pitchFamily="18" charset="0"/>
              </a:rPr>
              <a:t>For Burns scholars, the collection is supplemented by Burns’ correspondence.</a:t>
            </a:r>
          </a:p>
          <a:p>
            <a:r>
              <a:rPr lang="en-US" sz="2400" dirty="0">
                <a:latin typeface="Times New Roman" panose="02020603050405020304" pitchFamily="18" charset="0"/>
                <a:cs typeface="Times New Roman" panose="02020603050405020304" pitchFamily="18" charset="0"/>
              </a:rPr>
              <a:t>A mix of traditional songs and verses composed by Burns himself.</a:t>
            </a:r>
          </a:p>
          <a:p>
            <a:r>
              <a:rPr lang="en-US" sz="2400" dirty="0">
                <a:latin typeface="Times New Roman" panose="02020603050405020304" pitchFamily="18" charset="0"/>
                <a:cs typeface="Times New Roman" panose="02020603050405020304" pitchFamily="18" charset="0"/>
              </a:rPr>
              <a:t>One verse, The Fornicator, relates a true story, Burns’ reprimand in church for having impregnated Elizabeth Paton, a servant girl.</a:t>
            </a:r>
          </a:p>
          <a:p>
            <a:r>
              <a:rPr lang="en-US" sz="2400" dirty="0">
                <a:latin typeface="Times New Roman" panose="02020603050405020304" pitchFamily="18" charset="0"/>
                <a:cs typeface="Times New Roman" panose="02020603050405020304" pitchFamily="18" charset="0"/>
              </a:rPr>
              <a:t>Look for records by Ewan MacColl and especially Jean Redpath that feature songs from the collection.</a:t>
            </a:r>
          </a:p>
          <a:p>
            <a:endParaRPr lang="en-US"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703DCE8A-C4D9-E5F5-7B75-0521FEA7BC49}"/>
              </a:ext>
            </a:extLst>
          </p:cNvPr>
          <p:cNvPicPr>
            <a:picLocks noGrp="1" noChangeAspect="1"/>
          </p:cNvPicPr>
          <p:nvPr>
            <p:ph sz="half" idx="2"/>
          </p:nvPr>
        </p:nvPicPr>
        <p:blipFill>
          <a:blip r:embed="rId2"/>
          <a:stretch>
            <a:fillRect/>
          </a:stretch>
        </p:blipFill>
        <p:spPr>
          <a:xfrm>
            <a:off x="7900620" y="206500"/>
            <a:ext cx="3353534" cy="6063190"/>
          </a:xfrm>
          <a:prstGeom prst="rect">
            <a:avLst/>
          </a:prstGeom>
        </p:spPr>
      </p:pic>
      <p:sp>
        <p:nvSpPr>
          <p:cNvPr id="7" name="TextBox 6">
            <a:extLst>
              <a:ext uri="{FF2B5EF4-FFF2-40B4-BE49-F238E27FC236}">
                <a16:creationId xmlns:a16="http://schemas.microsoft.com/office/drawing/2014/main" id="{AEF570BC-B8BE-A636-23C2-459775A23811}"/>
              </a:ext>
            </a:extLst>
          </p:cNvPr>
          <p:cNvSpPr txBox="1"/>
          <p:nvPr/>
        </p:nvSpPr>
        <p:spPr>
          <a:xfrm>
            <a:off x="8018585" y="6420668"/>
            <a:ext cx="6096000" cy="230832"/>
          </a:xfrm>
          <a:prstGeom prst="rect">
            <a:avLst/>
          </a:prstGeom>
          <a:noFill/>
        </p:spPr>
        <p:txBody>
          <a:bodyPr wrap="square">
            <a:spAutoFit/>
          </a:bodyPr>
          <a:lstStyle/>
          <a:p>
            <a:r>
              <a:rPr lang="en-US" sz="900" dirty="0"/>
              <a:t>https://en.wikipedia.org/wiki/The_Merry_Muses_of_Caledonia</a:t>
            </a:r>
          </a:p>
        </p:txBody>
      </p:sp>
    </p:spTree>
    <p:extLst>
      <p:ext uri="{BB962C8B-B14F-4D97-AF65-F5344CB8AC3E}">
        <p14:creationId xmlns:p14="http://schemas.microsoft.com/office/powerpoint/2010/main" val="114423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2026-BE0B-718A-5A5E-86F5E36FD4ED}"/>
              </a:ext>
            </a:extLst>
          </p:cNvPr>
          <p:cNvSpPr>
            <a:spLocks noGrp="1"/>
          </p:cNvSpPr>
          <p:nvPr>
            <p:ph type="title"/>
          </p:nvPr>
        </p:nvSpPr>
        <p:spPr>
          <a:xfrm>
            <a:off x="838200" y="189279"/>
            <a:ext cx="10515600" cy="736844"/>
          </a:xfrm>
        </p:spPr>
        <p:txBody>
          <a:bodyPr>
            <a:normAutofit/>
          </a:bodyPr>
          <a:lstStyle/>
          <a:p>
            <a:pPr algn="ctr"/>
            <a:r>
              <a:rPr lang="en-US" sz="3200" dirty="0">
                <a:latin typeface="Times New Roman" panose="02020603050405020304" pitchFamily="18" charset="0"/>
                <a:cs typeface="Times New Roman" panose="02020603050405020304" pitchFamily="18" charset="0"/>
              </a:rPr>
              <a:t>The Fornicator</a:t>
            </a:r>
          </a:p>
        </p:txBody>
      </p:sp>
      <p:sp>
        <p:nvSpPr>
          <p:cNvPr id="3" name="Content Placeholder 2">
            <a:extLst>
              <a:ext uri="{FF2B5EF4-FFF2-40B4-BE49-F238E27FC236}">
                <a16:creationId xmlns:a16="http://schemas.microsoft.com/office/drawing/2014/main" id="{855CE676-7174-6BCF-DEF3-D2C223164C28}"/>
              </a:ext>
            </a:extLst>
          </p:cNvPr>
          <p:cNvSpPr>
            <a:spLocks noGrp="1"/>
          </p:cNvSpPr>
          <p:nvPr>
            <p:ph idx="1"/>
          </p:nvPr>
        </p:nvSpPr>
        <p:spPr>
          <a:xfrm>
            <a:off x="838200" y="1160584"/>
            <a:ext cx="10515600" cy="5287107"/>
          </a:xfrm>
        </p:spPr>
        <p:txBody>
          <a:bodyPr numCol="3">
            <a:normAutofit fontScale="70000" lnSpcReduction="20000"/>
          </a:bodyPr>
          <a:lstStyle/>
          <a:p>
            <a:r>
              <a:rPr lang="en-US" sz="2000" dirty="0">
                <a:latin typeface="Times New Roman" panose="02020603050405020304" pitchFamily="18" charset="0"/>
                <a:cs typeface="Times New Roman" panose="02020603050405020304" pitchFamily="18" charset="0"/>
              </a:rPr>
              <a:t>Ye jovial boys who love the joys.</a:t>
            </a:r>
          </a:p>
          <a:p>
            <a:r>
              <a:rPr lang="en-US" sz="2000" dirty="0">
                <a:latin typeface="Times New Roman" panose="02020603050405020304" pitchFamily="18" charset="0"/>
                <a:cs typeface="Times New Roman" panose="02020603050405020304" pitchFamily="18" charset="0"/>
              </a:rPr>
              <a:t>The blissful joys of Lovers; </a:t>
            </a:r>
          </a:p>
          <a:p>
            <a:r>
              <a:rPr lang="en-US" sz="2000" dirty="0">
                <a:latin typeface="Times New Roman" panose="02020603050405020304" pitchFamily="18" charset="0"/>
                <a:cs typeface="Times New Roman" panose="02020603050405020304" pitchFamily="18" charset="0"/>
              </a:rPr>
              <a:t>Yet dare avow with dauntless brow,</a:t>
            </a:r>
          </a:p>
          <a:p>
            <a:r>
              <a:rPr lang="en-US" sz="2000" dirty="0">
                <a:latin typeface="Times New Roman" panose="02020603050405020304" pitchFamily="18" charset="0"/>
                <a:cs typeface="Times New Roman" panose="02020603050405020304" pitchFamily="18" charset="0"/>
              </a:rPr>
              <a:t>When </a:t>
            </a:r>
            <a:r>
              <a:rPr lang="en-US" sz="2000" dirty="0" err="1">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bony lass discovers;	</a:t>
            </a:r>
          </a:p>
          <a:p>
            <a:r>
              <a:rPr lang="en-US" sz="2000" dirty="0">
                <a:latin typeface="Times New Roman" panose="02020603050405020304" pitchFamily="18" charset="0"/>
                <a:cs typeface="Times New Roman" panose="02020603050405020304" pitchFamily="18" charset="0"/>
              </a:rPr>
              <a:t>Pray draw near and lend an ear,</a:t>
            </a:r>
          </a:p>
          <a:p>
            <a:r>
              <a:rPr lang="en-US" sz="2000" dirty="0">
                <a:latin typeface="Times New Roman" panose="02020603050405020304" pitchFamily="18" charset="0"/>
                <a:cs typeface="Times New Roman" panose="02020603050405020304" pitchFamily="18" charset="0"/>
              </a:rPr>
              <a:t>And welcome in a Prater,	</a:t>
            </a:r>
          </a:p>
          <a:p>
            <a:r>
              <a:rPr lang="en-US" sz="2000" dirty="0">
                <a:latin typeface="Times New Roman" panose="02020603050405020304" pitchFamily="18" charset="0"/>
                <a:cs typeface="Times New Roman" panose="02020603050405020304" pitchFamily="18" charset="0"/>
              </a:rPr>
              <a:t>For I've lately been on quarantine,      </a:t>
            </a:r>
          </a:p>
          <a:p>
            <a:r>
              <a:rPr lang="en-US" sz="2000" dirty="0">
                <a:latin typeface="Times New Roman" panose="02020603050405020304" pitchFamily="18" charset="0"/>
                <a:cs typeface="Times New Roman" panose="02020603050405020304" pitchFamily="18" charset="0"/>
              </a:rPr>
              <a:t>A proven Fornicator.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Before the Congregation wide</a:t>
            </a: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pass'd</a:t>
            </a:r>
            <a:r>
              <a:rPr lang="en-US" sz="2000" dirty="0">
                <a:latin typeface="Times New Roman" panose="02020603050405020304" pitchFamily="18" charset="0"/>
                <a:cs typeface="Times New Roman" panose="02020603050405020304" pitchFamily="18" charset="0"/>
              </a:rPr>
              <a:t> the muster fairly, </a:t>
            </a:r>
          </a:p>
          <a:p>
            <a:r>
              <a:rPr lang="en-US" sz="2000" dirty="0">
                <a:latin typeface="Times New Roman" panose="02020603050405020304" pitchFamily="18" charset="0"/>
                <a:cs typeface="Times New Roman" panose="02020603050405020304" pitchFamily="18" charset="0"/>
              </a:rPr>
              <a:t>My handsome Betsey by my side,</a:t>
            </a:r>
          </a:p>
          <a:p>
            <a:r>
              <a:rPr lang="en-US" sz="2000" dirty="0">
                <a:latin typeface="Times New Roman" panose="02020603050405020304" pitchFamily="18" charset="0"/>
                <a:cs typeface="Times New Roman" panose="02020603050405020304" pitchFamily="18" charset="0"/>
              </a:rPr>
              <a:t>We gat our ditty rarely; </a:t>
            </a:r>
          </a:p>
          <a:p>
            <a:r>
              <a:rPr lang="en-US" sz="2000" dirty="0">
                <a:latin typeface="Times New Roman" panose="02020603050405020304" pitchFamily="18" charset="0"/>
                <a:cs typeface="Times New Roman" panose="02020603050405020304" pitchFamily="18" charset="0"/>
              </a:rPr>
              <a:t>But my downcast eye by chance did spy</a:t>
            </a:r>
          </a:p>
          <a:p>
            <a:r>
              <a:rPr lang="en-US" sz="2000" dirty="0">
                <a:latin typeface="Times New Roman" panose="02020603050405020304" pitchFamily="18" charset="0"/>
                <a:cs typeface="Times New Roman" panose="02020603050405020304" pitchFamily="18" charset="0"/>
              </a:rPr>
              <a:t>What made my lips to water, </a:t>
            </a:r>
          </a:p>
          <a:p>
            <a:r>
              <a:rPr lang="en-US" sz="2000" dirty="0">
                <a:latin typeface="Times New Roman" panose="02020603050405020304" pitchFamily="18" charset="0"/>
                <a:cs typeface="Times New Roman" panose="02020603050405020304" pitchFamily="18" charset="0"/>
              </a:rPr>
              <a:t>Those limbs so clean where I, between,</a:t>
            </a:r>
          </a:p>
          <a:p>
            <a:r>
              <a:rPr lang="en-US" sz="2000" dirty="0" err="1">
                <a:latin typeface="Times New Roman" panose="02020603050405020304" pitchFamily="18" charset="0"/>
                <a:cs typeface="Times New Roman" panose="02020603050405020304" pitchFamily="18" charset="0"/>
              </a:rPr>
              <a:t>Commenc'd</a:t>
            </a:r>
            <a:r>
              <a:rPr lang="en-US" sz="2000" dirty="0">
                <a:latin typeface="Times New Roman" panose="02020603050405020304" pitchFamily="18" charset="0"/>
                <a:cs typeface="Times New Roman" panose="02020603050405020304" pitchFamily="18" charset="0"/>
              </a:rPr>
              <a:t> a Fornicator.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 rueful face and signs of grace</a:t>
            </a: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pay'd</a:t>
            </a:r>
            <a:r>
              <a:rPr lang="en-US" sz="2000" dirty="0">
                <a:latin typeface="Times New Roman" panose="02020603050405020304" pitchFamily="18" charset="0"/>
                <a:cs typeface="Times New Roman" panose="02020603050405020304" pitchFamily="18" charset="0"/>
              </a:rPr>
              <a:t> the buttock-hire, </a:t>
            </a:r>
          </a:p>
          <a:p>
            <a:r>
              <a:rPr lang="en-US" sz="2000" dirty="0">
                <a:latin typeface="Times New Roman" panose="02020603050405020304" pitchFamily="18" charset="0"/>
                <a:cs typeface="Times New Roman" panose="02020603050405020304" pitchFamily="18" charset="0"/>
              </a:rPr>
              <a:t>The night was dark and thro' the park</a:t>
            </a:r>
          </a:p>
          <a:p>
            <a:r>
              <a:rPr lang="en-US" sz="2000" dirty="0">
                <a:latin typeface="Times New Roman" panose="02020603050405020304" pitchFamily="18" charset="0"/>
                <a:cs typeface="Times New Roman" panose="02020603050405020304" pitchFamily="18" charset="0"/>
              </a:rPr>
              <a:t>I could not but convoy her; </a:t>
            </a:r>
          </a:p>
          <a:p>
            <a:r>
              <a:rPr lang="en-US" sz="2000" dirty="0">
                <a:latin typeface="Times New Roman" panose="02020603050405020304" pitchFamily="18" charset="0"/>
                <a:cs typeface="Times New Roman" panose="02020603050405020304" pitchFamily="18" charset="0"/>
              </a:rPr>
              <a:t>A parting kiss, what could I less,</a:t>
            </a:r>
          </a:p>
          <a:p>
            <a:r>
              <a:rPr lang="en-US" sz="2000" dirty="0">
                <a:latin typeface="Times New Roman" panose="02020603050405020304" pitchFamily="18" charset="0"/>
                <a:cs typeface="Times New Roman" panose="02020603050405020304" pitchFamily="18" charset="0"/>
              </a:rPr>
              <a:t>My vows began to scatter, </a:t>
            </a:r>
          </a:p>
          <a:p>
            <a:r>
              <a:rPr lang="en-US" sz="2000" dirty="0">
                <a:latin typeface="Times New Roman" panose="02020603050405020304" pitchFamily="18" charset="0"/>
                <a:cs typeface="Times New Roman" panose="02020603050405020304" pitchFamily="18" charset="0"/>
              </a:rPr>
              <a:t>My Betsey fell-</a:t>
            </a:r>
            <a:r>
              <a:rPr lang="en-US" sz="2000" dirty="0" err="1">
                <a:latin typeface="Times New Roman" panose="02020603050405020304" pitchFamily="18" charset="0"/>
                <a:cs typeface="Times New Roman" panose="02020603050405020304" pitchFamily="18" charset="0"/>
              </a:rPr>
              <a:t>lal</a:t>
            </a:r>
            <a:r>
              <a:rPr lang="en-US" sz="2000" dirty="0">
                <a:latin typeface="Times New Roman" panose="02020603050405020304" pitchFamily="18" charset="0"/>
                <a:cs typeface="Times New Roman" panose="02020603050405020304" pitchFamily="18" charset="0"/>
              </a:rPr>
              <a:t> de dal </a:t>
            </a:r>
            <a:r>
              <a:rPr lang="en-US" sz="2000" dirty="0" err="1">
                <a:latin typeface="Times New Roman" panose="02020603050405020304" pitchFamily="18" charset="0"/>
                <a:cs typeface="Times New Roman" panose="02020603050405020304" pitchFamily="18" charset="0"/>
              </a:rPr>
              <a:t>lal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lal</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I am a Fornicator.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But for her sake this vow I make,</a:t>
            </a:r>
          </a:p>
          <a:p>
            <a:r>
              <a:rPr lang="en-US" sz="2000" dirty="0">
                <a:latin typeface="Times New Roman" panose="02020603050405020304" pitchFamily="18" charset="0"/>
                <a:cs typeface="Times New Roman" panose="02020603050405020304" pitchFamily="18" charset="0"/>
              </a:rPr>
              <a:t>And solemnly I swear it,	</a:t>
            </a:r>
          </a:p>
          <a:p>
            <a:r>
              <a:rPr lang="en-US" sz="2000" dirty="0">
                <a:latin typeface="Times New Roman" panose="02020603050405020304" pitchFamily="18" charset="0"/>
                <a:cs typeface="Times New Roman" panose="02020603050405020304" pitchFamily="18" charset="0"/>
              </a:rPr>
              <a:t>That while I own a single crown,</a:t>
            </a:r>
          </a:p>
          <a:p>
            <a:r>
              <a:rPr lang="en-US" sz="2000" dirty="0">
                <a:latin typeface="Times New Roman" panose="02020603050405020304" pitchFamily="18" charset="0"/>
                <a:cs typeface="Times New Roman" panose="02020603050405020304" pitchFamily="18" charset="0"/>
              </a:rPr>
              <a:t>She's welcome for to share it; </a:t>
            </a:r>
          </a:p>
          <a:p>
            <a:r>
              <a:rPr lang="en-US" sz="2000" dirty="0">
                <a:latin typeface="Times New Roman" panose="02020603050405020304" pitchFamily="18" charset="0"/>
                <a:cs typeface="Times New Roman" panose="02020603050405020304" pitchFamily="18" charset="0"/>
              </a:rPr>
              <a:t>And my roguish boy his Mother's joy,</a:t>
            </a:r>
          </a:p>
          <a:p>
            <a:r>
              <a:rPr lang="en-US" sz="2000" dirty="0">
                <a:latin typeface="Times New Roman" panose="02020603050405020304" pitchFamily="18" charset="0"/>
                <a:cs typeface="Times New Roman" panose="02020603050405020304" pitchFamily="18" charset="0"/>
              </a:rPr>
              <a:t>And the darling of his Pater,	</a:t>
            </a:r>
          </a:p>
          <a:p>
            <a:r>
              <a:rPr lang="en-US" sz="2000" dirty="0">
                <a:latin typeface="Times New Roman" panose="02020603050405020304" pitchFamily="18" charset="0"/>
                <a:cs typeface="Times New Roman" panose="02020603050405020304" pitchFamily="18" charset="0"/>
              </a:rPr>
              <a:t>For him I boast my pains and cost,       </a:t>
            </a:r>
          </a:p>
          <a:p>
            <a:r>
              <a:rPr lang="en-US" sz="2000" dirty="0">
                <a:latin typeface="Times New Roman" panose="02020603050405020304" pitchFamily="18" charset="0"/>
                <a:cs typeface="Times New Roman" panose="02020603050405020304" pitchFamily="18" charset="0"/>
              </a:rPr>
              <a:t>Although a Fornicator.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Ye </a:t>
            </a:r>
            <a:r>
              <a:rPr lang="en-US" sz="2000" dirty="0" err="1">
                <a:latin typeface="Times New Roman" panose="02020603050405020304" pitchFamily="18" charset="0"/>
                <a:cs typeface="Times New Roman" panose="02020603050405020304" pitchFamily="18" charset="0"/>
              </a:rPr>
              <a:t>wenching</a:t>
            </a:r>
            <a:r>
              <a:rPr lang="en-US" sz="2000" dirty="0">
                <a:latin typeface="Times New Roman" panose="02020603050405020304" pitchFamily="18" charset="0"/>
                <a:cs typeface="Times New Roman" panose="02020603050405020304" pitchFamily="18" charset="0"/>
              </a:rPr>
              <a:t> blades whose hireling jades  </a:t>
            </a:r>
          </a:p>
          <a:p>
            <a:r>
              <a:rPr lang="en-US" sz="2000" dirty="0">
                <a:latin typeface="Times New Roman" panose="02020603050405020304" pitchFamily="18" charset="0"/>
                <a:cs typeface="Times New Roman" panose="02020603050405020304" pitchFamily="18" charset="0"/>
              </a:rPr>
              <a:t>Have </a:t>
            </a:r>
            <a:r>
              <a:rPr lang="en-US" sz="2000" dirty="0" err="1">
                <a:latin typeface="Times New Roman" panose="02020603050405020304" pitchFamily="18" charset="0"/>
                <a:cs typeface="Times New Roman" panose="02020603050405020304" pitchFamily="18" charset="0"/>
              </a:rPr>
              <a:t>tipt</a:t>
            </a:r>
            <a:r>
              <a:rPr lang="en-US" sz="2000" dirty="0">
                <a:latin typeface="Times New Roman" panose="02020603050405020304" pitchFamily="18" charset="0"/>
                <a:cs typeface="Times New Roman" panose="02020603050405020304" pitchFamily="18" charset="0"/>
              </a:rPr>
              <a:t> you off blue-</a:t>
            </a:r>
            <a:r>
              <a:rPr lang="en-US" sz="2000" dirty="0" err="1">
                <a:latin typeface="Times New Roman" panose="02020603050405020304" pitchFamily="18" charset="0"/>
                <a:cs typeface="Times New Roman" panose="02020603050405020304" pitchFamily="18" charset="0"/>
              </a:rPr>
              <a:t>boram</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 tell ye plain, I do disdain </a:t>
            </a:r>
          </a:p>
          <a:p>
            <a:r>
              <a:rPr lang="en-US" sz="2000" dirty="0">
                <a:latin typeface="Times New Roman" panose="02020603050405020304" pitchFamily="18" charset="0"/>
                <a:cs typeface="Times New Roman" panose="02020603050405020304" pitchFamily="18" charset="0"/>
              </a:rPr>
              <a:t>To rank you in the Quorum;</a:t>
            </a:r>
          </a:p>
          <a:p>
            <a:r>
              <a:rPr lang="en-US" sz="2000" dirty="0">
                <a:latin typeface="Times New Roman" panose="02020603050405020304" pitchFamily="18" charset="0"/>
                <a:cs typeface="Times New Roman" panose="02020603050405020304" pitchFamily="18" charset="0"/>
              </a:rPr>
              <a:t>But a bony lass upon the grass</a:t>
            </a:r>
          </a:p>
          <a:p>
            <a:r>
              <a:rPr lang="en-US" sz="2000" dirty="0">
                <a:latin typeface="Times New Roman" panose="02020603050405020304" pitchFamily="18" charset="0"/>
                <a:cs typeface="Times New Roman" panose="02020603050405020304" pitchFamily="18" charset="0"/>
              </a:rPr>
              <a:t>To teach her esse Mater, </a:t>
            </a:r>
          </a:p>
          <a:p>
            <a:r>
              <a:rPr lang="en-US" sz="2000" dirty="0">
                <a:latin typeface="Times New Roman" panose="02020603050405020304" pitchFamily="18" charset="0"/>
                <a:cs typeface="Times New Roman" panose="02020603050405020304" pitchFamily="18" charset="0"/>
              </a:rPr>
              <a:t>And no reward but for regard,</a:t>
            </a:r>
          </a:p>
          <a:p>
            <a:r>
              <a:rPr lang="en-US" sz="2000" dirty="0">
                <a:latin typeface="Times New Roman" panose="02020603050405020304" pitchFamily="18" charset="0"/>
                <a:cs typeface="Times New Roman" panose="02020603050405020304" pitchFamily="18" charset="0"/>
              </a:rPr>
              <a:t>O that's a Fornicator.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Your warlike Kings and Heros bold,      </a:t>
            </a:r>
          </a:p>
          <a:p>
            <a:r>
              <a:rPr lang="en-US" sz="2000" dirty="0">
                <a:latin typeface="Times New Roman" panose="02020603050405020304" pitchFamily="18" charset="0"/>
                <a:cs typeface="Times New Roman" panose="02020603050405020304" pitchFamily="18" charset="0"/>
              </a:rPr>
              <a:t>Great Captains and Commanders;</a:t>
            </a:r>
          </a:p>
          <a:p>
            <a:r>
              <a:rPr lang="en-US" sz="2000" dirty="0">
                <a:latin typeface="Times New Roman" panose="02020603050405020304" pitchFamily="18" charset="0"/>
                <a:cs typeface="Times New Roman" panose="02020603050405020304" pitchFamily="18" charset="0"/>
              </a:rPr>
              <a:t>Your mighty Cesars </a:t>
            </a:r>
            <a:r>
              <a:rPr lang="en-US" sz="2000" dirty="0" err="1">
                <a:latin typeface="Times New Roman" panose="02020603050405020304" pitchFamily="18" charset="0"/>
                <a:cs typeface="Times New Roman" panose="02020603050405020304" pitchFamily="18" charset="0"/>
              </a:rPr>
              <a:t>fam'd</a:t>
            </a:r>
            <a:r>
              <a:rPr lang="en-US" sz="2000" dirty="0">
                <a:latin typeface="Times New Roman" panose="02020603050405020304" pitchFamily="18" charset="0"/>
                <a:cs typeface="Times New Roman" panose="02020603050405020304" pitchFamily="18" charset="0"/>
              </a:rPr>
              <a:t> of old,	</a:t>
            </a:r>
          </a:p>
          <a:p>
            <a:r>
              <a:rPr lang="en-US" sz="2000" dirty="0">
                <a:latin typeface="Times New Roman" panose="02020603050405020304" pitchFamily="18" charset="0"/>
                <a:cs typeface="Times New Roman" panose="02020603050405020304" pitchFamily="18" charset="0"/>
              </a:rPr>
              <a:t>And Conquering Alexanders;	</a:t>
            </a:r>
          </a:p>
          <a:p>
            <a:r>
              <a:rPr lang="en-US" sz="2000" dirty="0">
                <a:latin typeface="Times New Roman" panose="02020603050405020304" pitchFamily="18" charset="0"/>
                <a:cs typeface="Times New Roman" panose="02020603050405020304" pitchFamily="18" charset="0"/>
              </a:rPr>
              <a:t>fields they fought and laurels bought</a:t>
            </a:r>
          </a:p>
          <a:p>
            <a:r>
              <a:rPr lang="en-US" sz="2000" dirty="0">
                <a:latin typeface="Times New Roman" panose="02020603050405020304" pitchFamily="18" charset="0"/>
                <a:cs typeface="Times New Roman" panose="02020603050405020304" pitchFamily="18" charset="0"/>
              </a:rPr>
              <a:t>And bulwarks strong did batter, </a:t>
            </a:r>
          </a:p>
          <a:p>
            <a:r>
              <a:rPr lang="en-US" sz="2000" dirty="0">
                <a:latin typeface="Times New Roman" panose="02020603050405020304" pitchFamily="18" charset="0"/>
                <a:cs typeface="Times New Roman" panose="02020603050405020304" pitchFamily="18" charset="0"/>
              </a:rPr>
              <a:t>But still they </a:t>
            </a:r>
            <a:r>
              <a:rPr lang="en-US" sz="2000" dirty="0" err="1">
                <a:latin typeface="Times New Roman" panose="02020603050405020304" pitchFamily="18" charset="0"/>
                <a:cs typeface="Times New Roman" panose="02020603050405020304" pitchFamily="18" charset="0"/>
              </a:rPr>
              <a:t>grac'd</a:t>
            </a:r>
            <a:r>
              <a:rPr lang="en-US" sz="2000" dirty="0">
                <a:latin typeface="Times New Roman" panose="02020603050405020304" pitchFamily="18" charset="0"/>
                <a:cs typeface="Times New Roman" panose="02020603050405020304" pitchFamily="18" charset="0"/>
              </a:rPr>
              <a:t> our noble list</a:t>
            </a:r>
          </a:p>
          <a:p>
            <a:r>
              <a:rPr lang="en-US" sz="2000" dirty="0">
                <a:latin typeface="Times New Roman" panose="02020603050405020304" pitchFamily="18" charset="0"/>
                <a:cs typeface="Times New Roman" panose="02020603050405020304" pitchFamily="18" charset="0"/>
              </a:rPr>
              <a:t>And ranked Fornicator!!!</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9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33F2-8820-56E8-F195-E7D7B0384151}"/>
              </a:ext>
            </a:extLst>
          </p:cNvPr>
          <p:cNvSpPr>
            <a:spLocks noGrp="1"/>
          </p:cNvSpPr>
          <p:nvPr>
            <p:ph type="title"/>
          </p:nvPr>
        </p:nvSpPr>
        <p:spPr>
          <a:xfrm>
            <a:off x="838200" y="61424"/>
            <a:ext cx="10515600" cy="619613"/>
          </a:xfrm>
        </p:spPr>
        <p:txBody>
          <a:bodyPr>
            <a:normAutofit/>
          </a:bodyPr>
          <a:lstStyle/>
          <a:p>
            <a:pPr algn="ctr"/>
            <a:r>
              <a:rPr lang="en-US" sz="3200" dirty="0">
                <a:latin typeface="Times New Roman" panose="02020603050405020304" pitchFamily="18" charset="0"/>
                <a:cs typeface="Times New Roman" panose="02020603050405020304" pitchFamily="18" charset="0"/>
              </a:rPr>
              <a:t>The Ploughman</a:t>
            </a:r>
          </a:p>
        </p:txBody>
      </p:sp>
      <p:sp>
        <p:nvSpPr>
          <p:cNvPr id="3" name="Content Placeholder 2">
            <a:extLst>
              <a:ext uri="{FF2B5EF4-FFF2-40B4-BE49-F238E27FC236}">
                <a16:creationId xmlns:a16="http://schemas.microsoft.com/office/drawing/2014/main" id="{C020D2C1-36E7-2C62-18EA-48E1B1A9782F}"/>
              </a:ext>
            </a:extLst>
          </p:cNvPr>
          <p:cNvSpPr>
            <a:spLocks noGrp="1"/>
          </p:cNvSpPr>
          <p:nvPr>
            <p:ph idx="1"/>
          </p:nvPr>
        </p:nvSpPr>
        <p:spPr>
          <a:xfrm>
            <a:off x="480647" y="1101968"/>
            <a:ext cx="11312768" cy="5369169"/>
          </a:xfrm>
        </p:spPr>
        <p:txBody>
          <a:bodyPr numCol="3">
            <a:normAutofit fontScale="70000" lnSpcReduction="20000"/>
          </a:bodyPr>
          <a:lstStyle/>
          <a:p>
            <a:r>
              <a:rPr lang="en-US" sz="2000" dirty="0">
                <a:latin typeface="Times New Roman" panose="02020603050405020304" pitchFamily="18" charset="0"/>
                <a:cs typeface="Times New Roman" panose="02020603050405020304" pitchFamily="18" charset="0"/>
              </a:rPr>
              <a:t>Then up </a:t>
            </a:r>
            <a:r>
              <a:rPr lang="en-US" sz="2000" dirty="0" err="1">
                <a:latin typeface="Times New Roman" panose="02020603050405020304" pitchFamily="18" charset="0"/>
                <a:cs typeface="Times New Roman" panose="02020603050405020304" pitchFamily="18" charset="0"/>
              </a:rPr>
              <a:t>wi't</a:t>
            </a:r>
            <a:r>
              <a:rPr lang="en-US" sz="2000" dirty="0">
                <a:latin typeface="Times New Roman" panose="02020603050405020304" pitchFamily="18" charset="0"/>
                <a:cs typeface="Times New Roman" panose="02020603050405020304" pitchFamily="18" charset="0"/>
              </a:rPr>
              <a:t> a', my ploughman lad,</a:t>
            </a:r>
          </a:p>
          <a:p>
            <a:r>
              <a:rPr lang="en-US" sz="2000" dirty="0">
                <a:latin typeface="Times New Roman" panose="02020603050405020304" pitchFamily="18" charset="0"/>
                <a:cs typeface="Times New Roman" panose="02020603050405020304" pitchFamily="18" charset="0"/>
              </a:rPr>
              <a:t>And hey, my merry ploughman!</a:t>
            </a:r>
          </a:p>
          <a:p>
            <a:r>
              <a:rPr lang="en-US" sz="2000" dirty="0">
                <a:latin typeface="Times New Roman" panose="02020603050405020304" pitchFamily="18" charset="0"/>
                <a:cs typeface="Times New Roman" panose="02020603050405020304" pitchFamily="18" charset="0"/>
              </a:rPr>
              <a:t>Of a' the trades that I do ken,</a:t>
            </a:r>
          </a:p>
          <a:p>
            <a:r>
              <a:rPr lang="en-US" sz="2000" dirty="0">
                <a:latin typeface="Times New Roman" panose="02020603050405020304" pitchFamily="18" charset="0"/>
                <a:cs typeface="Times New Roman" panose="02020603050405020304" pitchFamily="18" charset="0"/>
              </a:rPr>
              <a:t>Commend me to the ploughman!</a:t>
            </a:r>
          </a:p>
          <a:p>
            <a:r>
              <a:rPr lang="en-US" sz="2000" dirty="0">
                <a:latin typeface="Times New Roman" panose="02020603050405020304" pitchFamily="18" charset="0"/>
                <a:cs typeface="Times New Roman" panose="02020603050405020304" pitchFamily="18" charset="0"/>
              </a:rPr>
              <a:t>1.</a:t>
            </a:r>
          </a:p>
          <a:p>
            <a:r>
              <a:rPr lang="en-US" sz="2000" dirty="0">
                <a:latin typeface="Times New Roman" panose="02020603050405020304" pitchFamily="18" charset="0"/>
                <a:cs typeface="Times New Roman" panose="02020603050405020304" pitchFamily="18" charset="0"/>
              </a:rPr>
              <a:t>The ploughman, he's a </a:t>
            </a:r>
            <a:r>
              <a:rPr lang="en-US" sz="2000" dirty="0" err="1">
                <a:latin typeface="Times New Roman" panose="02020603050405020304" pitchFamily="18" charset="0"/>
                <a:cs typeface="Times New Roman" panose="02020603050405020304" pitchFamily="18" charset="0"/>
              </a:rPr>
              <a:t>bonie</a:t>
            </a:r>
            <a:r>
              <a:rPr lang="en-US" sz="2000" dirty="0">
                <a:latin typeface="Times New Roman" panose="02020603050405020304" pitchFamily="18" charset="0"/>
                <a:cs typeface="Times New Roman" panose="02020603050405020304" pitchFamily="18" charset="0"/>
              </a:rPr>
              <a:t> lad,</a:t>
            </a:r>
          </a:p>
          <a:p>
            <a:r>
              <a:rPr lang="en-US" sz="2000" dirty="0">
                <a:latin typeface="Times New Roman" panose="02020603050405020304" pitchFamily="18" charset="0"/>
                <a:cs typeface="Times New Roman" panose="02020603050405020304" pitchFamily="18" charset="0"/>
              </a:rPr>
              <a:t>His mind is ever true, jo!</a:t>
            </a:r>
          </a:p>
          <a:p>
            <a:r>
              <a:rPr lang="en-US" sz="2000" dirty="0">
                <a:latin typeface="Times New Roman" panose="02020603050405020304" pitchFamily="18" charset="0"/>
                <a:cs typeface="Times New Roman" panose="02020603050405020304" pitchFamily="18" charset="0"/>
              </a:rPr>
              <a:t>His garters knit below his knee,</a:t>
            </a:r>
          </a:p>
          <a:p>
            <a:r>
              <a:rPr lang="en-US" sz="2000" dirty="0">
                <a:latin typeface="Times New Roman" panose="02020603050405020304" pitchFamily="18" charset="0"/>
                <a:cs typeface="Times New Roman" panose="02020603050405020304" pitchFamily="18" charset="0"/>
              </a:rPr>
              <a:t>His bonnet it is blue, jo.</a:t>
            </a:r>
          </a:p>
          <a:p>
            <a:r>
              <a:rPr lang="en-US" sz="2000" dirty="0">
                <a:latin typeface="Times New Roman" panose="02020603050405020304" pitchFamily="18" charset="0"/>
                <a:cs typeface="Times New Roman" panose="02020603050405020304" pitchFamily="18" charset="0"/>
              </a:rPr>
              <a:t>2.</a:t>
            </a: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hae</a:t>
            </a:r>
            <a:r>
              <a:rPr lang="en-US" sz="2000" dirty="0">
                <a:latin typeface="Times New Roman" panose="02020603050405020304" pitchFamily="18" charset="0"/>
                <a:cs typeface="Times New Roman" panose="02020603050405020304" pitchFamily="18" charset="0"/>
              </a:rPr>
              <a:t> been east, I </a:t>
            </a:r>
            <a:r>
              <a:rPr lang="en-US" sz="2000" dirty="0" err="1">
                <a:latin typeface="Times New Roman" panose="02020603050405020304" pitchFamily="18" charset="0"/>
                <a:cs typeface="Times New Roman" panose="02020603050405020304" pitchFamily="18" charset="0"/>
              </a:rPr>
              <a:t>hae</a:t>
            </a:r>
            <a:r>
              <a:rPr lang="en-US" sz="2000" dirty="0">
                <a:latin typeface="Times New Roman" panose="02020603050405020304" pitchFamily="18" charset="0"/>
                <a:cs typeface="Times New Roman" panose="02020603050405020304" pitchFamily="18" charset="0"/>
              </a:rPr>
              <a:t> been west,</a:t>
            </a: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hae</a:t>
            </a:r>
            <a:r>
              <a:rPr lang="en-US" sz="2000" dirty="0">
                <a:latin typeface="Times New Roman" panose="02020603050405020304" pitchFamily="18" charset="0"/>
                <a:cs typeface="Times New Roman" panose="02020603050405020304" pitchFamily="18" charset="0"/>
              </a:rPr>
              <a:t> been at St. Johnston;</a:t>
            </a:r>
          </a:p>
          <a:p>
            <a:r>
              <a:rPr lang="en-US" sz="2000" dirty="0">
                <a:latin typeface="Times New Roman" panose="02020603050405020304" pitchFamily="18" charset="0"/>
                <a:cs typeface="Times New Roman" panose="02020603050405020304" pitchFamily="18" charset="0"/>
              </a:rPr>
              <a:t>The boniest sight that e'er I saw</a:t>
            </a:r>
          </a:p>
          <a:p>
            <a:r>
              <a:rPr lang="en-US" sz="2000" dirty="0">
                <a:latin typeface="Times New Roman" panose="02020603050405020304" pitchFamily="18" charset="0"/>
                <a:cs typeface="Times New Roman" panose="02020603050405020304" pitchFamily="18" charset="0"/>
              </a:rPr>
              <a:t>Was the ploughman </a:t>
            </a:r>
            <a:r>
              <a:rPr lang="en-US" sz="2000" dirty="0" err="1">
                <a:latin typeface="Times New Roman" panose="02020603050405020304" pitchFamily="18" charset="0"/>
                <a:cs typeface="Times New Roman" panose="02020603050405020304" pitchFamily="18" charset="0"/>
              </a:rPr>
              <a:t>laddie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dancin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3.</a:t>
            </a:r>
          </a:p>
          <a:p>
            <a:r>
              <a:rPr lang="en-US" sz="2000" dirty="0" err="1">
                <a:latin typeface="Times New Roman" panose="02020603050405020304" pitchFamily="18" charset="0"/>
                <a:cs typeface="Times New Roman" panose="02020603050405020304" pitchFamily="18" charset="0"/>
              </a:rPr>
              <a:t>Snaw</a:t>
            </a:r>
            <a:r>
              <a:rPr lang="en-US" sz="2000" dirty="0">
                <a:latin typeface="Times New Roman" panose="02020603050405020304" pitchFamily="18" charset="0"/>
                <a:cs typeface="Times New Roman" panose="02020603050405020304" pitchFamily="18" charset="0"/>
              </a:rPr>
              <a:t>-white stockings on his legs</a:t>
            </a:r>
          </a:p>
          <a:p>
            <a:r>
              <a:rPr lang="en-US" sz="2000" dirty="0">
                <a:latin typeface="Times New Roman" panose="02020603050405020304" pitchFamily="18" charset="0"/>
                <a:cs typeface="Times New Roman" panose="02020603050405020304" pitchFamily="18" charset="0"/>
              </a:rPr>
              <a:t>And </a:t>
            </a:r>
            <a:r>
              <a:rPr lang="en-US" sz="2000" dirty="0" err="1">
                <a:latin typeface="Times New Roman" panose="02020603050405020304" pitchFamily="18" charset="0"/>
                <a:cs typeface="Times New Roman" panose="02020603050405020304" pitchFamily="18" charset="0"/>
              </a:rPr>
              <a:t>siller</a:t>
            </a:r>
            <a:r>
              <a:rPr lang="en-US" sz="2000" dirty="0">
                <a:latin typeface="Times New Roman" panose="02020603050405020304" pitchFamily="18" charset="0"/>
                <a:cs typeface="Times New Roman" panose="02020603050405020304" pitchFamily="18" charset="0"/>
              </a:rPr>
              <a:t> buckles </a:t>
            </a:r>
            <a:r>
              <a:rPr lang="en-US" sz="2000" dirty="0" err="1">
                <a:latin typeface="Times New Roman" panose="02020603050405020304" pitchFamily="18" charset="0"/>
                <a:cs typeface="Times New Roman" panose="02020603050405020304" pitchFamily="18" charset="0"/>
              </a:rPr>
              <a:t>glancin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guid</a:t>
            </a:r>
            <a:r>
              <a:rPr lang="en-US" sz="2000" dirty="0">
                <a:latin typeface="Times New Roman" panose="02020603050405020304" pitchFamily="18" charset="0"/>
                <a:cs typeface="Times New Roman" panose="02020603050405020304" pitchFamily="18" charset="0"/>
              </a:rPr>
              <a:t> blue bonnet on his head,</a:t>
            </a:r>
          </a:p>
          <a:p>
            <a:r>
              <a:rPr lang="en-US" sz="2000" dirty="0">
                <a:latin typeface="Times New Roman" panose="02020603050405020304" pitchFamily="18" charset="0"/>
                <a:cs typeface="Times New Roman" panose="02020603050405020304" pitchFamily="18" charset="0"/>
              </a:rPr>
              <a:t>And O, but he was handsome!</a:t>
            </a:r>
          </a:p>
          <a:p>
            <a:r>
              <a:rPr lang="en-US" sz="2000" dirty="0">
                <a:latin typeface="Times New Roman" panose="02020603050405020304" pitchFamily="18" charset="0"/>
                <a:cs typeface="Times New Roman" panose="02020603050405020304" pitchFamily="18" charset="0"/>
              </a:rPr>
              <a:t>4.</a:t>
            </a:r>
          </a:p>
          <a:p>
            <a:r>
              <a:rPr lang="en-US" sz="2000" dirty="0">
                <a:latin typeface="Times New Roman" panose="02020603050405020304" pitchFamily="18" charset="0"/>
                <a:cs typeface="Times New Roman" panose="02020603050405020304" pitchFamily="18" charset="0"/>
              </a:rPr>
              <a:t>Commend me to the barn-yard</a:t>
            </a:r>
          </a:p>
          <a:p>
            <a:r>
              <a:rPr lang="en-US" sz="2000" dirty="0">
                <a:latin typeface="Times New Roman" panose="02020603050405020304" pitchFamily="18" charset="0"/>
                <a:cs typeface="Times New Roman" panose="02020603050405020304" pitchFamily="18" charset="0"/>
              </a:rPr>
              <a:t>And the corn mou, man!</a:t>
            </a:r>
          </a:p>
          <a:p>
            <a:r>
              <a:rPr lang="en-US" sz="2000" dirty="0">
                <a:latin typeface="Times New Roman" panose="02020603050405020304" pitchFamily="18" charset="0"/>
                <a:cs typeface="Times New Roman" panose="02020603050405020304" pitchFamily="18" charset="0"/>
              </a:rPr>
              <a:t>I never get my </a:t>
            </a:r>
            <a:r>
              <a:rPr lang="en-US" sz="2000" dirty="0" err="1">
                <a:latin typeface="Times New Roman" panose="02020603050405020304" pitchFamily="18" charset="0"/>
                <a:cs typeface="Times New Roman" panose="02020603050405020304" pitchFamily="18" charset="0"/>
              </a:rPr>
              <a:t>coggie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fou</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Till I met </a:t>
            </a:r>
            <a:r>
              <a:rPr lang="en-US" sz="2000" dirty="0" err="1">
                <a:latin typeface="Times New Roman" panose="02020603050405020304" pitchFamily="18" charset="0"/>
                <a:cs typeface="Times New Roman" panose="02020603050405020304" pitchFamily="18" charset="0"/>
              </a:rPr>
              <a:t>wi</a:t>
            </a:r>
            <a:r>
              <a:rPr lang="en-US" sz="2000" dirty="0">
                <a:latin typeface="Times New Roman" panose="02020603050405020304" pitchFamily="18" charset="0"/>
                <a:cs typeface="Times New Roman" panose="02020603050405020304" pitchFamily="18" charset="0"/>
              </a:rPr>
              <a:t>' the ploughman.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I Came Over Cairney Mount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I came o’er the Cairney mount,</a:t>
            </a:r>
          </a:p>
          <a:p>
            <a:r>
              <a:rPr lang="en-US" sz="2000" dirty="0">
                <a:latin typeface="Times New Roman" panose="02020603050405020304" pitchFamily="18" charset="0"/>
                <a:cs typeface="Times New Roman" panose="02020603050405020304" pitchFamily="18" charset="0"/>
              </a:rPr>
              <a:t>And down </a:t>
            </a:r>
            <a:r>
              <a:rPr lang="en-US" sz="2000" dirty="0" err="1">
                <a:latin typeface="Times New Roman" panose="02020603050405020304" pitchFamily="18" charset="0"/>
                <a:cs typeface="Times New Roman" panose="02020603050405020304" pitchFamily="18" charset="0"/>
              </a:rPr>
              <a:t>amang</a:t>
            </a:r>
            <a:r>
              <a:rPr lang="en-US" sz="2000" dirty="0">
                <a:latin typeface="Times New Roman" panose="02020603050405020304" pitchFamily="18" charset="0"/>
                <a:cs typeface="Times New Roman" panose="02020603050405020304" pitchFamily="18" charset="0"/>
              </a:rPr>
              <a:t> the blooming heather,</a:t>
            </a:r>
          </a:p>
          <a:p>
            <a:r>
              <a:rPr lang="en-US" sz="2000" dirty="0">
                <a:latin typeface="Times New Roman" panose="02020603050405020304" pitchFamily="18" charset="0"/>
                <a:cs typeface="Times New Roman" panose="02020603050405020304" pitchFamily="18" charset="0"/>
              </a:rPr>
              <a:t>The Highland </a:t>
            </a:r>
            <a:r>
              <a:rPr lang="en-US" sz="2000" dirty="0" err="1">
                <a:latin typeface="Times New Roman" panose="02020603050405020304" pitchFamily="18" charset="0"/>
                <a:cs typeface="Times New Roman" panose="02020603050405020304" pitchFamily="18" charset="0"/>
              </a:rPr>
              <a:t>laddie</a:t>
            </a:r>
            <a:r>
              <a:rPr lang="en-US" sz="2000" dirty="0">
                <a:latin typeface="Times New Roman" panose="02020603050405020304" pitchFamily="18" charset="0"/>
                <a:cs typeface="Times New Roman" panose="02020603050405020304" pitchFamily="18" charset="0"/>
              </a:rPr>
              <a:t> drew his dirk</a:t>
            </a:r>
          </a:p>
          <a:p>
            <a:r>
              <a:rPr lang="en-US" sz="2000" dirty="0">
                <a:latin typeface="Times New Roman" panose="02020603050405020304" pitchFamily="18" charset="0"/>
                <a:cs typeface="Times New Roman" panose="02020603050405020304" pitchFamily="18" charset="0"/>
              </a:rPr>
              <a:t>And </a:t>
            </a:r>
            <a:r>
              <a:rPr lang="en-US" sz="2000" dirty="0" err="1">
                <a:latin typeface="Times New Roman" panose="02020603050405020304" pitchFamily="18" charset="0"/>
                <a:cs typeface="Times New Roman" panose="02020603050405020304" pitchFamily="18" charset="0"/>
              </a:rPr>
              <a:t>sheath’d</a:t>
            </a:r>
            <a:r>
              <a:rPr lang="en-US" sz="2000" dirty="0">
                <a:latin typeface="Times New Roman" panose="02020603050405020304" pitchFamily="18" charset="0"/>
                <a:cs typeface="Times New Roman" panose="02020603050405020304" pitchFamily="18" charset="0"/>
              </a:rPr>
              <a:t> it in my wanton leather.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Chorus (after each verse):</a:t>
            </a:r>
          </a:p>
          <a:p>
            <a:r>
              <a:rPr lang="en-US" sz="2000" dirty="0">
                <a:latin typeface="Times New Roman" panose="02020603050405020304" pitchFamily="18" charset="0"/>
                <a:cs typeface="Times New Roman" panose="02020603050405020304" pitchFamily="18" charset="0"/>
              </a:rPr>
              <a:t>O my bonnie, bonnie Highland lad,</a:t>
            </a:r>
          </a:p>
          <a:p>
            <a:r>
              <a:rPr lang="en-US" sz="2000" dirty="0">
                <a:latin typeface="Times New Roman" panose="02020603050405020304" pitchFamily="18" charset="0"/>
                <a:cs typeface="Times New Roman" panose="02020603050405020304" pitchFamily="18" charset="0"/>
              </a:rPr>
              <a:t>My handsome, charming Highland </a:t>
            </a:r>
            <a:r>
              <a:rPr lang="en-US" sz="2000" dirty="0" err="1">
                <a:latin typeface="Times New Roman" panose="02020603050405020304" pitchFamily="18" charset="0"/>
                <a:cs typeface="Times New Roman" panose="02020603050405020304" pitchFamily="18" charset="0"/>
              </a:rPr>
              <a:t>laddie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When I am sick and like to die,</a:t>
            </a:r>
          </a:p>
          <a:p>
            <a:r>
              <a:rPr lang="en-US" sz="2000" dirty="0">
                <a:latin typeface="Times New Roman" panose="02020603050405020304" pitchFamily="18" charset="0"/>
                <a:cs typeface="Times New Roman" panose="02020603050405020304" pitchFamily="18" charset="0"/>
              </a:rPr>
              <a:t>He’ll row me in his Highland </a:t>
            </a:r>
            <a:r>
              <a:rPr lang="en-US" sz="2000" dirty="0" err="1">
                <a:latin typeface="Times New Roman" panose="02020603050405020304" pitchFamily="18" charset="0"/>
                <a:cs typeface="Times New Roman" panose="02020603050405020304" pitchFamily="18" charset="0"/>
              </a:rPr>
              <a:t>plaidie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 me he </a:t>
            </a:r>
            <a:r>
              <a:rPr lang="en-US" sz="2000" dirty="0" err="1">
                <a:latin typeface="Times New Roman" panose="02020603050405020304" pitchFamily="18" charset="0"/>
                <a:cs typeface="Times New Roman" panose="02020603050405020304" pitchFamily="18" charset="0"/>
              </a:rPr>
              <a:t>play’d</a:t>
            </a:r>
            <a:r>
              <a:rPr lang="en-US" sz="2000" dirty="0">
                <a:latin typeface="Times New Roman" panose="02020603050405020304" pitchFamily="18" charset="0"/>
                <a:cs typeface="Times New Roman" panose="02020603050405020304" pitchFamily="18" charset="0"/>
              </a:rPr>
              <a:t> his warlike pranks,</a:t>
            </a:r>
          </a:p>
          <a:p>
            <a:r>
              <a:rPr lang="en-US" sz="2000" dirty="0">
                <a:latin typeface="Times New Roman" panose="02020603050405020304" pitchFamily="18" charset="0"/>
                <a:cs typeface="Times New Roman" panose="02020603050405020304" pitchFamily="18" charset="0"/>
              </a:rPr>
              <a:t>And on me boldly did adventure,</a:t>
            </a:r>
          </a:p>
          <a:p>
            <a:r>
              <a:rPr lang="en-US" sz="2000" dirty="0">
                <a:latin typeface="Times New Roman" panose="02020603050405020304" pitchFamily="18" charset="0"/>
                <a:cs typeface="Times New Roman" panose="02020603050405020304" pitchFamily="18" charset="0"/>
              </a:rPr>
              <a:t>He did attack me on both flanks,</a:t>
            </a:r>
          </a:p>
          <a:p>
            <a:r>
              <a:rPr lang="en-US" sz="2000" dirty="0">
                <a:latin typeface="Times New Roman" panose="02020603050405020304" pitchFamily="18" charset="0"/>
                <a:cs typeface="Times New Roman" panose="02020603050405020304" pitchFamily="18" charset="0"/>
              </a:rPr>
              <a:t>And pushed me fiercely in the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furious battle then began,</a:t>
            </a:r>
          </a:p>
          <a:p>
            <a:r>
              <a:rPr lang="en-US" sz="2000" dirty="0">
                <a:latin typeface="Times New Roman" panose="02020603050405020304" pitchFamily="18" charset="0"/>
                <a:cs typeface="Times New Roman" panose="02020603050405020304" pitchFamily="18" charset="0"/>
              </a:rPr>
              <a:t>Wi’ equal courage and desire,</a:t>
            </a:r>
          </a:p>
          <a:p>
            <a:r>
              <a:rPr lang="en-US" sz="2000" dirty="0" err="1">
                <a:latin typeface="Times New Roman" panose="02020603050405020304" pitchFamily="18" charset="0"/>
                <a:cs typeface="Times New Roman" panose="02020603050405020304" pitchFamily="18" charset="0"/>
              </a:rPr>
              <a:t>Altho</a:t>
            </a:r>
            <a:r>
              <a:rPr lang="en-US" sz="2000" dirty="0">
                <a:latin typeface="Times New Roman" panose="02020603050405020304" pitchFamily="18" charset="0"/>
                <a:cs typeface="Times New Roman" panose="02020603050405020304" pitchFamily="18" charset="0"/>
              </a:rPr>
              <a:t>’ he struck me three to one,</a:t>
            </a:r>
          </a:p>
          <a:p>
            <a:r>
              <a:rPr lang="en-US" sz="2000" dirty="0">
                <a:latin typeface="Times New Roman" panose="02020603050405020304" pitchFamily="18" charset="0"/>
                <a:cs typeface="Times New Roman" panose="02020603050405020304" pitchFamily="18" charset="0"/>
              </a:rPr>
              <a:t>I stood my ground and </a:t>
            </a:r>
            <a:r>
              <a:rPr lang="en-US" sz="2000" dirty="0" err="1">
                <a:latin typeface="Times New Roman" panose="02020603050405020304" pitchFamily="18" charset="0"/>
                <a:cs typeface="Times New Roman" panose="02020603050405020304" pitchFamily="18" charset="0"/>
              </a:rPr>
              <a:t>receiv’d</a:t>
            </a:r>
            <a:r>
              <a:rPr lang="en-US" sz="2000" dirty="0">
                <a:latin typeface="Times New Roman" panose="02020603050405020304" pitchFamily="18" charset="0"/>
                <a:cs typeface="Times New Roman" panose="02020603050405020304" pitchFamily="18" charset="0"/>
              </a:rPr>
              <a:t> his fire.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But our ammunition being spent</a:t>
            </a:r>
          </a:p>
          <a:p>
            <a:r>
              <a:rPr lang="en-US" sz="2000" dirty="0">
                <a:latin typeface="Times New Roman" panose="02020603050405020304" pitchFamily="18" charset="0"/>
                <a:cs typeface="Times New Roman" panose="02020603050405020304" pitchFamily="18" charset="0"/>
              </a:rPr>
              <a:t>And we quite out o’ breath an’ sweating,</a:t>
            </a:r>
          </a:p>
          <a:p>
            <a:r>
              <a:rPr lang="en-US" sz="2000" dirty="0">
                <a:latin typeface="Times New Roman" panose="02020603050405020304" pitchFamily="18" charset="0"/>
                <a:cs typeface="Times New Roman" panose="02020603050405020304" pitchFamily="18" charset="0"/>
              </a:rPr>
              <a:t>We did agree with ae consent</a:t>
            </a:r>
          </a:p>
          <a:p>
            <a:r>
              <a:rPr lang="en-US" sz="2000" dirty="0">
                <a:latin typeface="Times New Roman" panose="02020603050405020304" pitchFamily="18" charset="0"/>
                <a:cs typeface="Times New Roman" panose="02020603050405020304" pitchFamily="18" charset="0"/>
              </a:rPr>
              <a:t>To fight it out at the next meeting.</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06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emplate>Office Theme</Template>
  <TotalTime>2473</TotalTime>
  <Words>4299</Words>
  <Application>Microsoft Office PowerPoint</Application>
  <PresentationFormat>Widescreen</PresentationFormat>
  <Paragraphs>549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Times New Roman</vt:lpstr>
      <vt:lpstr>Office Theme</vt:lpstr>
      <vt:lpstr>Funny Folk Songs in Traditional Music Bawdy Songs</vt:lpstr>
      <vt:lpstr>Why explore bawdy song traditions?</vt:lpstr>
      <vt:lpstr>Lavenders Green Dilly-Dilly</vt:lpstr>
      <vt:lpstr>Wit and Mirth: Pills to Purge Melancholy</vt:lpstr>
      <vt:lpstr>The Lusty Young Smith</vt:lpstr>
      <vt:lpstr>The Fair Maid of Islington</vt:lpstr>
      <vt:lpstr>The Merry Muses of Caledonia Robert Burns 1799</vt:lpstr>
      <vt:lpstr>The Fornicator</vt:lpstr>
      <vt:lpstr>The Ploughman</vt:lpstr>
      <vt:lpstr>As I Came Over Cairney Mount</vt:lpstr>
      <vt:lpstr>Vance Randolph and “Unprintable” Songs in the Ozark Tradition</vt:lpstr>
      <vt:lpstr>The Little Ball of Yarn Mrs. Mary Ann Hayes version</vt:lpstr>
      <vt:lpstr>Blow the Candle Out</vt:lpstr>
      <vt:lpstr>Dirty Blues: Juke Joints and Afterhours Clubs in the Jazz Age</vt:lpstr>
      <vt:lpstr>Hesitation Blues Jelly Roll Morton version</vt:lpstr>
      <vt:lpstr>The New Dirty Dozen Memphis Minnie version</vt:lpstr>
      <vt:lpstr>Need A Little Sugar in My Bowl Bessie Smith Version</vt:lpstr>
      <vt:lpstr>Who Broke the Lock</vt:lpstr>
      <vt:lpstr>Candy Man Mississippi John Hurt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Gosner, Kevin M - (kgosner)</dc:creator>
  <cp:lastModifiedBy>Gosner, Kevin M - (kgosner)</cp:lastModifiedBy>
  <cp:revision>25</cp:revision>
  <dcterms:created xsi:type="dcterms:W3CDTF">2026-01-31T19:19:57Z</dcterms:created>
  <dcterms:modified xsi:type="dcterms:W3CDTF">2026-02-03T16:47:13Z</dcterms:modified>
</cp:coreProperties>
</file>