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57" r:id="rId4"/>
  </p:sldMasterIdLst>
  <p:notesMasterIdLst>
    <p:notesMasterId r:id="rId22"/>
  </p:notesMasterIdLst>
  <p:handoutMasterIdLst>
    <p:handoutMasterId r:id="rId23"/>
  </p:handoutMasterIdLst>
  <p:sldIdLst>
    <p:sldId id="386" r:id="rId5"/>
    <p:sldId id="483" r:id="rId6"/>
    <p:sldId id="485" r:id="rId7"/>
    <p:sldId id="486" r:id="rId8"/>
    <p:sldId id="490" r:id="rId9"/>
    <p:sldId id="489" r:id="rId10"/>
    <p:sldId id="458" r:id="rId11"/>
    <p:sldId id="492" r:id="rId12"/>
    <p:sldId id="472" r:id="rId13"/>
    <p:sldId id="484" r:id="rId14"/>
    <p:sldId id="463" r:id="rId15"/>
    <p:sldId id="466" r:id="rId16"/>
    <p:sldId id="478" r:id="rId17"/>
    <p:sldId id="493" r:id="rId18"/>
    <p:sldId id="491" r:id="rId19"/>
    <p:sldId id="494" r:id="rId20"/>
    <p:sldId id="495" r:id="rId2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64">
          <p15:clr>
            <a:srgbClr val="A4A3A4"/>
          </p15:clr>
        </p15:guide>
        <p15:guide id="2" pos="18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ie Wollan" initials="AKW" lastIdx="1" clrIdx="0"/>
  <p:cmAuthor id="2" name="Betsy Downing" initials="BD" lastIdx="5" clrIdx="1">
    <p:extLst>
      <p:ext uri="{19B8F6BF-5375-455C-9EA6-DF929625EA0E}">
        <p15:presenceInfo xmlns:p15="http://schemas.microsoft.com/office/powerpoint/2012/main" userId="Betsy Down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5F21"/>
    <a:srgbClr val="F78F1E"/>
    <a:srgbClr val="7E8083"/>
    <a:srgbClr val="EAEAEA"/>
    <a:srgbClr val="FFFFFF"/>
    <a:srgbClr val="686A6E"/>
    <a:srgbClr val="49B9D2"/>
    <a:srgbClr val="E6E61A"/>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033" autoAdjust="0"/>
    <p:restoredTop sz="89935" autoAdjust="0"/>
  </p:normalViewPr>
  <p:slideViewPr>
    <p:cSldViewPr snapToGrid="0">
      <p:cViewPr varScale="1">
        <p:scale>
          <a:sx n="87" d="100"/>
          <a:sy n="87" d="100"/>
        </p:scale>
        <p:origin x="2352" y="280"/>
      </p:cViewPr>
      <p:guideLst>
        <p:guide orient="horz" pos="864"/>
        <p:guide pos="1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44" d="100"/>
          <a:sy n="144" d="100"/>
        </p:scale>
        <p:origin x="1896" y="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66" tIns="46583" rIns="93166" bIns="46583" rtlCol="0"/>
          <a:lstStyle>
            <a:lvl1pPr algn="l">
              <a:defRPr sz="1200">
                <a:latin typeface="Arial" pitchFamily="34" charset="0"/>
                <a:ea typeface="ＭＳ Ｐゴシック" pitchFamily="1" charset="-128"/>
                <a:cs typeface="+mn-cs"/>
              </a:defRPr>
            </a:lvl1pPr>
          </a:lstStyle>
          <a:p>
            <a:pPr>
              <a:defRPr/>
            </a:pPr>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wrap="square" lIns="93166" tIns="46583" rIns="93166" bIns="46583" numCol="1" anchor="t" anchorCtr="0" compatLnSpc="1">
            <a:prstTxWarp prst="textNoShape">
              <a:avLst/>
            </a:prstTxWarp>
          </a:bodyPr>
          <a:lstStyle>
            <a:lvl1pPr algn="r">
              <a:defRPr sz="1200"/>
            </a:lvl1pPr>
          </a:lstStyle>
          <a:p>
            <a:pPr>
              <a:defRPr/>
            </a:pPr>
            <a:fld id="{4C6A2B9E-B600-5540-B3B7-5DB61B9243AA}" type="datetimeFigureOut">
              <a:rPr lang="en-US"/>
              <a:pPr>
                <a:defRPr/>
              </a:pPr>
              <a:t>1/30/2026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3166" tIns="46583" rIns="93166" bIns="46583" rtlCol="0" anchor="b"/>
          <a:lstStyle>
            <a:lvl1pPr algn="l">
              <a:defRPr sz="1200">
                <a:latin typeface="Arial" pitchFamily="34" charset="0"/>
                <a:ea typeface="ＭＳ Ｐゴシック" pitchFamily="1"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wrap="square" lIns="93166" tIns="46583" rIns="93166" bIns="46583" numCol="1" anchor="b" anchorCtr="0" compatLnSpc="1">
            <a:prstTxWarp prst="textNoShape">
              <a:avLst/>
            </a:prstTxWarp>
          </a:bodyPr>
          <a:lstStyle>
            <a:lvl1pPr algn="r">
              <a:defRPr sz="1200"/>
            </a:lvl1pPr>
          </a:lstStyle>
          <a:p>
            <a:pPr>
              <a:defRPr/>
            </a:pPr>
            <a:fld id="{9351B524-9D2C-9449-9B51-6D0F420BD239}" type="slidenum">
              <a:rPr lang="en-US"/>
              <a:pPr>
                <a:defRPr/>
              </a:pPr>
              <a:t>‹#›</a:t>
            </a:fld>
            <a:endParaRPr lang="en-US" dirty="0"/>
          </a:p>
        </p:txBody>
      </p:sp>
    </p:spTree>
    <p:extLst>
      <p:ext uri="{BB962C8B-B14F-4D97-AF65-F5344CB8AC3E}">
        <p14:creationId xmlns:p14="http://schemas.microsoft.com/office/powerpoint/2010/main" val="1535087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38475" cy="465138"/>
          </a:xfrm>
          <a:prstGeom prst="rect">
            <a:avLst/>
          </a:prstGeom>
          <a:noFill/>
          <a:ln>
            <a:noFill/>
          </a:ln>
        </p:spPr>
        <p:txBody>
          <a:bodyPr vert="horz" wrap="square" lIns="93166" tIns="46583" rIns="93166" bIns="46583"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5123" name="Rectangle 3"/>
          <p:cNvSpPr>
            <a:spLocks noGrp="1" noChangeArrowheads="1"/>
          </p:cNvSpPr>
          <p:nvPr>
            <p:ph type="dt" idx="1"/>
          </p:nvPr>
        </p:nvSpPr>
        <p:spPr bwMode="auto">
          <a:xfrm>
            <a:off x="3971926" y="1"/>
            <a:ext cx="3038475" cy="465138"/>
          </a:xfrm>
          <a:prstGeom prst="rect">
            <a:avLst/>
          </a:prstGeom>
          <a:noFill/>
          <a:ln>
            <a:noFill/>
          </a:ln>
        </p:spPr>
        <p:txBody>
          <a:bodyPr vert="horz" wrap="square" lIns="93166" tIns="46583" rIns="93166" bIns="46583"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35039" y="4416425"/>
            <a:ext cx="5140325" cy="4183063"/>
          </a:xfrm>
          <a:prstGeom prst="rect">
            <a:avLst/>
          </a:prstGeom>
          <a:noFill/>
          <a:ln>
            <a:noFill/>
          </a:ln>
        </p:spPr>
        <p:txBody>
          <a:bodyPr vert="horz" wrap="square" lIns="93166" tIns="46583" rIns="93166"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31264"/>
            <a:ext cx="3038475" cy="465137"/>
          </a:xfrm>
          <a:prstGeom prst="rect">
            <a:avLst/>
          </a:prstGeom>
          <a:noFill/>
          <a:ln>
            <a:noFill/>
          </a:ln>
        </p:spPr>
        <p:txBody>
          <a:bodyPr vert="horz" wrap="square" lIns="93166" tIns="46583" rIns="93166" bIns="46583"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6" y="8831264"/>
            <a:ext cx="3038475" cy="465137"/>
          </a:xfrm>
          <a:prstGeom prst="rect">
            <a:avLst/>
          </a:prstGeom>
          <a:noFill/>
          <a:ln>
            <a:noFill/>
          </a:ln>
        </p:spPr>
        <p:txBody>
          <a:bodyPr vert="horz" wrap="square" lIns="93166" tIns="46583" rIns="93166" bIns="46583" numCol="1" anchor="b" anchorCtr="0" compatLnSpc="1">
            <a:prstTxWarp prst="textNoShape">
              <a:avLst/>
            </a:prstTxWarp>
          </a:bodyPr>
          <a:lstStyle>
            <a:lvl1pPr algn="r">
              <a:defRPr sz="1200"/>
            </a:lvl1pPr>
          </a:lstStyle>
          <a:p>
            <a:pPr>
              <a:defRPr/>
            </a:pPr>
            <a:fld id="{99A46095-D8CD-B943-9263-524BD5E90D6E}" type="slidenum">
              <a:rPr lang="en-US"/>
              <a:pPr>
                <a:defRPr/>
              </a:pPr>
              <a:t>‹#›</a:t>
            </a:fld>
            <a:endParaRPr lang="en-US" dirty="0"/>
          </a:p>
        </p:txBody>
      </p:sp>
    </p:spTree>
    <p:extLst>
      <p:ext uri="{BB962C8B-B14F-4D97-AF65-F5344CB8AC3E}">
        <p14:creationId xmlns:p14="http://schemas.microsoft.com/office/powerpoint/2010/main" val="4012005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x.com/CWMadel/status/2015783448091283559?ref_src=twsrc%5Egoogle%7Ctwcamp%5Eserp%7Ctwgr%5Etwe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awandcrime.com/2020-election/fox-news-and-tucker-carlson-part-ways-less-than-week-after-787-5m-settlement-in-dominion-case/" TargetMode="External"/><Relationship Id="rId7" Type="http://schemas.openxmlformats.org/officeDocument/2006/relationships/hyperlink" Target="https://apnews.com/hub/israel-hamas-wa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apnews.com/article/marco-rubio-palestinian-demonstrations-universities-24561e3ee9031aad5a83b09925efd674" TargetMode="External"/><Relationship Id="rId5" Type="http://schemas.openxmlformats.org/officeDocument/2006/relationships/hyperlink" Target="https://lawandcrime.com/u-s-capitol-breach/jan-6-protestor-at-center-of-right-wing-false-flag-conspiracy-theory-wants-tucker-carlson-to-apologize/" TargetMode="External"/><Relationship Id="rId4" Type="http://schemas.openxmlformats.org/officeDocument/2006/relationships/hyperlink" Target="https://lawandcrime.com/2020-election/dominions-billion-dollar-brawl-against-fox-news-suddenly-ends-with-shocking-settlement-moments-before-opening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nhc.org/doge-activities-at-neighborworks-america-sparks-nhc-call-to-action/" TargetMode="External"/><Relationship Id="rId3" Type="http://schemas.openxmlformats.org/officeDocument/2006/relationships/hyperlink" Target="https://apnews.com/article/doge-vera-institute-nonprofits-independence-civil-society-trump-3ddbc5aa709d1b829e56cf0a1b69bd0f" TargetMode="External"/><Relationship Id="rId7" Type="http://schemas.openxmlformats.org/officeDocument/2006/relationships/hyperlink" Target="https://gothamist.com/news/house-gop-panel-probes-nyc-chinese-american-nonprofit-over-rights-training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nytimes.com/2025/05/19/us/politics/institute-of-peace-trump.html" TargetMode="External"/><Relationship Id="rId5" Type="http://schemas.openxmlformats.org/officeDocument/2006/relationships/hyperlink" Target="https://democracyforward.org/updates/federal-judge-rules-department-of-justice-likely-retaliated-against-american-bar-association-in-abruptly-cancelling-grants-to-support-domestic-and-sexual-violence-survivors/" TargetMode="External"/><Relationship Id="rId4" Type="http://schemas.openxmlformats.org/officeDocument/2006/relationships/hyperlink" Target="https://www.nytimes.com/2025/05/29/us/harvard-international-students-trump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Ian_Bremm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A46095-D8CD-B943-9263-524BD5E90D6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A21A7-2A0A-9800-1D54-B370CF248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5705F-CCF1-4161-BD62-56E4FC507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24FAB-B9E9-33B2-0FB8-B942B1D6E388}"/>
              </a:ext>
            </a:extLst>
          </p:cNvPr>
          <p:cNvSpPr>
            <a:spLocks noGrp="1"/>
          </p:cNvSpPr>
          <p:nvPr>
            <p:ph type="body" idx="1"/>
          </p:nvPr>
        </p:nvSpPr>
        <p:spPr>
          <a:xfrm>
            <a:off x="457200" y="4416425"/>
            <a:ext cx="5943599" cy="4183063"/>
          </a:xfrm>
        </p:spPr>
        <p:txBody>
          <a:bodyPr/>
          <a:lstStyle/>
          <a:p>
            <a:r>
              <a:rPr lang="en-US" sz="1200" b="1" i="0" kern="1200" dirty="0">
                <a:solidFill>
                  <a:schemeClr val="tx1"/>
                </a:solidFill>
                <a:effectLst/>
                <a:latin typeface="Arial" charset="0"/>
                <a:ea typeface="ＭＳ Ｐゴシック" charset="0"/>
                <a:cs typeface="ＭＳ Ｐゴシック" charset="0"/>
              </a:rPr>
              <a:t>U.S. Agency for International Development (USAID):</a:t>
            </a:r>
            <a:r>
              <a:rPr lang="en-US" sz="1200" b="0" i="0" kern="1200" dirty="0">
                <a:solidFill>
                  <a:schemeClr val="tx1"/>
                </a:solidFill>
                <a:effectLst/>
                <a:latin typeface="Arial" charset="0"/>
                <a:ea typeface="ＭＳ Ｐゴシック" charset="0"/>
                <a:cs typeface="ＭＳ Ｐゴシック" charset="0"/>
              </a:rPr>
              <a:t> Almost entirely dismantled. As of mid-2025, only about 15 positions remained from an original workforce of over 10,000. Its remaining functions were transferred to the State Department.</a:t>
            </a:r>
          </a:p>
          <a:p>
            <a:r>
              <a:rPr lang="en-US" sz="1200" b="1" i="0" kern="1200" dirty="0">
                <a:solidFill>
                  <a:schemeClr val="tx1"/>
                </a:solidFill>
                <a:effectLst/>
                <a:latin typeface="Arial" charset="0"/>
                <a:ea typeface="ＭＳ Ｐゴシック" charset="0"/>
                <a:cs typeface="ＭＳ Ｐゴシック" charset="0"/>
              </a:rPr>
              <a:t>Consumer Financial Protection Bureau (CFPB):</a:t>
            </a:r>
            <a:r>
              <a:rPr lang="en-US" sz="1200" b="0" i="0" kern="1200" dirty="0">
                <a:solidFill>
                  <a:schemeClr val="tx1"/>
                </a:solidFill>
                <a:effectLst/>
                <a:latin typeface="Arial" charset="0"/>
                <a:ea typeface="ＭＳ Ｐゴシック" charset="0"/>
                <a:cs typeface="ＭＳ Ｐゴシック" charset="0"/>
              </a:rPr>
              <a:t> Effectively shuttered after mass layoffs reduced its workforce from 1,700 to nearly zero. Its data and websites were briefly removed from the internet before court-ordered reinstatements began in early 2025.</a:t>
            </a:r>
          </a:p>
          <a:p>
            <a:r>
              <a:rPr lang="en-US" sz="1200" b="1" i="0" kern="1200" dirty="0">
                <a:solidFill>
                  <a:schemeClr val="tx1"/>
                </a:solidFill>
                <a:effectLst/>
                <a:latin typeface="Arial" charset="0"/>
                <a:ea typeface="ＭＳ Ｐゴシック" charset="0"/>
                <a:cs typeface="ＭＳ Ｐゴシック" charset="0"/>
              </a:rPr>
              <a:t>Federal Mediation and Conciliation Service (FMCS):</a:t>
            </a:r>
            <a:r>
              <a:rPr lang="en-US" sz="1200" b="0" i="0" kern="1200" dirty="0">
                <a:solidFill>
                  <a:schemeClr val="tx1"/>
                </a:solidFill>
                <a:effectLst/>
                <a:latin typeface="Arial" charset="0"/>
                <a:ea typeface="ＭＳ Ｐゴシック" charset="0"/>
                <a:cs typeface="ＭＳ Ｐゴシック" charset="0"/>
              </a:rPr>
              <a:t> Reported as shuttered by DOGE in March 2025.</a:t>
            </a:r>
          </a:p>
          <a:p>
            <a:r>
              <a:rPr lang="en-US" sz="1200" b="1" i="0" kern="1200" dirty="0">
                <a:solidFill>
                  <a:schemeClr val="tx1"/>
                </a:solidFill>
                <a:effectLst/>
                <a:latin typeface="Arial" charset="0"/>
                <a:ea typeface="ＭＳ Ｐゴシック" charset="0"/>
                <a:cs typeface="ＭＳ Ｐゴシック" charset="0"/>
              </a:rPr>
              <a:t>Department of Education:</a:t>
            </a:r>
            <a:r>
              <a:rPr lang="en-US" sz="1200" b="0" i="0" kern="1200" dirty="0">
                <a:solidFill>
                  <a:schemeClr val="tx1"/>
                </a:solidFill>
                <a:effectLst/>
                <a:latin typeface="Arial" charset="0"/>
                <a:ea typeface="ＭＳ Ｐゴシック" charset="0"/>
                <a:cs typeface="ＭＳ Ｐゴシック" charset="0"/>
              </a:rPr>
              <a:t> Targeted for total dismantling. It lost over 1,300 workers in early 2025, reducing its headquarters and regional operations significantly. </a:t>
            </a:r>
          </a:p>
          <a:p>
            <a:endParaRPr lang="en-US" b="1" dirty="0"/>
          </a:p>
          <a:p>
            <a:endParaRPr lang="en-US" b="1" dirty="0"/>
          </a:p>
          <a:p>
            <a:r>
              <a:rPr lang="en-US" b="1" dirty="0"/>
              <a:t>1. Massive Workforce Reductions</a:t>
            </a:r>
          </a:p>
          <a:p>
            <a:r>
              <a:rPr lang="en-US" dirty="0"/>
              <a:t>DOGE facilitated the largest peacetime federal workforce cut on record. </a:t>
            </a:r>
          </a:p>
          <a:p>
            <a:r>
              <a:rPr lang="en-US" b="1" dirty="0"/>
              <a:t>Total Job Losses:</a:t>
            </a:r>
            <a:r>
              <a:rPr lang="en-US" dirty="0"/>
              <a:t> </a:t>
            </a:r>
            <a:r>
              <a:rPr lang="en-US" dirty="0">
                <a:highlight>
                  <a:srgbClr val="FFFF00"/>
                </a:highlight>
              </a:rPr>
              <a:t>By November 2025, federal employment fell by </a:t>
            </a:r>
            <a:r>
              <a:rPr lang="en-US" b="1" dirty="0">
                <a:highlight>
                  <a:srgbClr val="FFFF00"/>
                </a:highlight>
              </a:rPr>
              <a:t>271,000</a:t>
            </a:r>
            <a:r>
              <a:rPr lang="en-US" dirty="0">
                <a:highlight>
                  <a:srgbClr val="FFFF00"/>
                </a:highlight>
              </a:rPr>
              <a:t>, a 9% decline in less than ten months.</a:t>
            </a:r>
          </a:p>
          <a:p>
            <a:r>
              <a:rPr lang="en-US" b="1" dirty="0"/>
              <a:t>Targeted Layoffs:</a:t>
            </a:r>
            <a:r>
              <a:rPr lang="en-US" dirty="0"/>
              <a:t> Reductions heavily impacted probationary employees—</a:t>
            </a:r>
            <a:r>
              <a:rPr lang="en-US" dirty="0">
                <a:highlight>
                  <a:srgbClr val="FFFF00"/>
                </a:highlight>
              </a:rPr>
              <a:t>those with less than two years of service</a:t>
            </a:r>
            <a:r>
              <a:rPr lang="en-US" dirty="0"/>
              <a:t>—at agencies like the IRS (6,700 fired), Department of Education (2,200), and VA (17,000).</a:t>
            </a:r>
          </a:p>
          <a:p>
            <a:r>
              <a:rPr lang="en-US" b="1" dirty="0"/>
              <a:t>Voluntary Departures:</a:t>
            </a:r>
            <a:r>
              <a:rPr lang="en-US" dirty="0"/>
              <a:t> </a:t>
            </a:r>
            <a:r>
              <a:rPr lang="en-US" dirty="0">
                <a:highlight>
                  <a:srgbClr val="FFFF00"/>
                </a:highlight>
              </a:rPr>
              <a:t>Large spikes in departures in late 2025 were driven by civil service buyout offers rather than normal attrition. </a:t>
            </a:r>
          </a:p>
          <a:p>
            <a:r>
              <a:rPr lang="en-US" b="1" dirty="0"/>
              <a:t>2. Spending and Contract Terminations</a:t>
            </a:r>
          </a:p>
          <a:p>
            <a:r>
              <a:rPr lang="en-US" dirty="0"/>
              <a:t>Despite claims of massive savings, DOGE's impact on total federal spending was limited as major budget drivers (Social Security and Medicare) remained mostly untouched. </a:t>
            </a:r>
          </a:p>
          <a:p>
            <a:r>
              <a:rPr lang="en-US" b="1" dirty="0"/>
              <a:t>Savings Accuracy:</a:t>
            </a:r>
            <a:r>
              <a:rPr lang="en-US" dirty="0"/>
              <a:t> </a:t>
            </a:r>
            <a:r>
              <a:rPr lang="en-US" dirty="0">
                <a:highlight>
                  <a:srgbClr val="FFFF00"/>
                </a:highlight>
              </a:rPr>
              <a:t>DOGE's "Wall of Receipts" claimed over </a:t>
            </a:r>
            <a:r>
              <a:rPr lang="en-US" b="1" dirty="0">
                <a:highlight>
                  <a:srgbClr val="FFFF00"/>
                </a:highlight>
              </a:rPr>
              <a:t>$200 billion</a:t>
            </a:r>
            <a:r>
              <a:rPr lang="en-US" dirty="0">
                <a:highlight>
                  <a:srgbClr val="FFFF00"/>
                </a:highlight>
              </a:rPr>
              <a:t> in savings by early 2026, but independent analyses found these figures were often inflated by double-counting or misclassifying "ceiling values" (maximum potential spending) as actual savings.</a:t>
            </a:r>
          </a:p>
          <a:p>
            <a:r>
              <a:rPr lang="en-US" b="1" dirty="0"/>
              <a:t>Agency Disruptions:</a:t>
            </a:r>
            <a:r>
              <a:rPr lang="en-US" dirty="0"/>
              <a:t> </a:t>
            </a:r>
            <a:r>
              <a:rPr lang="en-US" dirty="0">
                <a:highlight>
                  <a:srgbClr val="FFFF00"/>
                </a:highlight>
              </a:rPr>
              <a:t>The termination of more than 1,000 contracts and grants led to significant service disruptions. USAID was nearly dismantled, leading to estimates of hundreds of thousands of deaths globally due to halted humanitarian aid.</a:t>
            </a:r>
          </a:p>
          <a:p>
            <a:r>
              <a:rPr lang="en-US" b="1" dirty="0"/>
              <a:t>Technological Loss:</a:t>
            </a:r>
            <a:r>
              <a:rPr lang="en-US" dirty="0"/>
              <a:t> </a:t>
            </a:r>
            <a:r>
              <a:rPr lang="en-US" dirty="0">
                <a:highlight>
                  <a:srgbClr val="FFFF00"/>
                </a:highlight>
              </a:rPr>
              <a:t>DOGE eliminated units like </a:t>
            </a:r>
            <a:r>
              <a:rPr lang="en-US" b="1" dirty="0">
                <a:highlight>
                  <a:srgbClr val="FFFF00"/>
                </a:highlight>
              </a:rPr>
              <a:t>18F</a:t>
            </a:r>
            <a:r>
              <a:rPr lang="en-US" dirty="0">
                <a:highlight>
                  <a:srgbClr val="FFFF00"/>
                </a:highlight>
              </a:rPr>
              <a:t>, which developed digital services like the IRS Direct File system. </a:t>
            </a:r>
          </a:p>
          <a:p>
            <a:r>
              <a:rPr lang="en-US" b="1" dirty="0"/>
              <a:t>3. Data Access and Security Concerns</a:t>
            </a:r>
          </a:p>
          <a:p>
            <a:r>
              <a:rPr lang="en-US" dirty="0"/>
              <a:t>DOGE operatives gained unprecedented "administrator-level" access to sensitive federal systems. </a:t>
            </a:r>
          </a:p>
          <a:p>
            <a:r>
              <a:rPr lang="en-US" b="1" dirty="0"/>
              <a:t>Sensitive Information:</a:t>
            </a:r>
            <a:r>
              <a:rPr lang="en-US" dirty="0"/>
              <a:t> Staff accessed databases containing Social Security numbers, private health records (HHS), and financial data (Treasury, CFPB).</a:t>
            </a:r>
          </a:p>
          <a:p>
            <a:r>
              <a:rPr lang="en-US" b="1" dirty="0"/>
              <a:t>Privacy Breaches:</a:t>
            </a:r>
            <a:r>
              <a:rPr lang="en-US" dirty="0"/>
              <a:t> Whistleblowers and lawsuits alleged that DOGE mishandled data, including uploading a database of 300 million Americans' information to an unsecured server.</a:t>
            </a:r>
          </a:p>
          <a:p>
            <a:r>
              <a:rPr lang="en-US" b="1" dirty="0"/>
              <a:t>Targeting DEI:</a:t>
            </a:r>
            <a:r>
              <a:rPr lang="en-US" dirty="0"/>
              <a:t> Personnel used system access to identify and purge employees associated with Diversity, Equity, and Inclusion (DEI) initiatives. </a:t>
            </a:r>
          </a:p>
          <a:p>
            <a:r>
              <a:rPr lang="en-US" b="1" dirty="0"/>
              <a:t>4. Legal and Institutional Conflict</a:t>
            </a:r>
          </a:p>
          <a:p>
            <a:r>
              <a:rPr lang="en-US" dirty="0"/>
              <a:t>DOGE’s activities sparked a wave of litigation and institutional friction. </a:t>
            </a:r>
          </a:p>
          <a:p>
            <a:r>
              <a:rPr lang="en-US" b="1" dirty="0"/>
              <a:t>Court Battles:</a:t>
            </a:r>
            <a:r>
              <a:rPr lang="en-US" dirty="0"/>
              <a:t> At least 16 lawsuits were filed. Judges issued preliminary injunctions to block DOGE from accessing Treasury payment systems and to prevent the dismantling of the </a:t>
            </a:r>
            <a:r>
              <a:rPr lang="en-US" b="1" dirty="0"/>
              <a:t>Consumer Financial Protection Bureau (CFPB)</a:t>
            </a:r>
            <a:r>
              <a:rPr lang="en-US" dirty="0"/>
              <a:t>.</a:t>
            </a:r>
          </a:p>
          <a:p>
            <a:r>
              <a:rPr lang="en-US" b="1" dirty="0"/>
              <a:t>Agency Resignations:</a:t>
            </a:r>
            <a:r>
              <a:rPr lang="en-US" dirty="0"/>
              <a:t> Senior career officials at the Treasury, Social Security Administration, and FEMA resigned or were fired after clashing with DOGE over data security and payment halts.</a:t>
            </a:r>
          </a:p>
          <a:p>
            <a:r>
              <a:rPr lang="en-US" b="1" dirty="0"/>
              <a:t>Dissolution:</a:t>
            </a:r>
            <a:r>
              <a:rPr lang="en-US" dirty="0"/>
              <a:t> Elon Musk stepped back from his role in May 2025, calling the project "somewhat successful" but noting he would not do it again. By November 2025, reports indicated that DOGE as a distinct entity had effectively ceased to exist, with its functions moving under the Office of Management and Budget (OMB)</a:t>
            </a:r>
          </a:p>
          <a:p>
            <a:endParaRPr lang="en-US" dirty="0"/>
          </a:p>
          <a:p>
            <a:r>
              <a:rPr lang="en-US" dirty="0"/>
              <a:t>Click on the link at the bottom of the slide</a:t>
            </a:r>
          </a:p>
        </p:txBody>
      </p:sp>
    </p:spTree>
    <p:extLst>
      <p:ext uri="{BB962C8B-B14F-4D97-AF65-F5344CB8AC3E}">
        <p14:creationId xmlns:p14="http://schemas.microsoft.com/office/powerpoint/2010/main" val="300027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8D81C-41A8-2FF7-C2A0-70C2D0FA6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5F896-6302-67F5-2BA2-EE4A14D93FE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4E255BA6-4C36-DF88-0634-21032A96DF2E}"/>
              </a:ext>
            </a:extLst>
          </p:cNvPr>
          <p:cNvSpPr>
            <a:spLocks noGrp="1"/>
          </p:cNvSpPr>
          <p:nvPr>
            <p:ph type="body" idx="1"/>
          </p:nvPr>
        </p:nvSpPr>
        <p:spPr/>
        <p:txBody>
          <a:bodyPr/>
          <a:lstStyle/>
          <a:p>
            <a:r>
              <a:rPr lang="en-US" dirty="0"/>
              <a:t>In March 2025, a group of prominent retired military leaders, including high-ranking generals, urged members of the </a:t>
            </a:r>
            <a:r>
              <a:rPr lang="en-US" b="1" dirty="0"/>
              <a:t>119th Congress</a:t>
            </a:r>
            <a:r>
              <a:rPr lang="en-US" dirty="0"/>
              <a:t> to support the </a:t>
            </a:r>
            <a:r>
              <a:rPr lang="en-US" b="1" dirty="0"/>
              <a:t>U.S. Agency for International Development (USAID)</a:t>
            </a:r>
            <a:r>
              <a:rPr lang="en-US" dirty="0"/>
              <a:t> amidst moves by the administration to dismantle the agency.</a:t>
            </a:r>
            <a:endParaRPr lang="en-US" sz="1200" b="0" i="1" kern="1200" dirty="0">
              <a:solidFill>
                <a:schemeClr val="tx1"/>
              </a:solidFill>
              <a:effectLst/>
              <a:latin typeface="Arial" charset="0"/>
              <a:ea typeface="ＭＳ Ｐゴシック" charset="0"/>
              <a:cs typeface="ＭＳ Ｐゴシック" charset="0"/>
            </a:endParaRPr>
          </a:p>
          <a:p>
            <a:endParaRPr lang="en-US" i="1" dirty="0"/>
          </a:p>
          <a:p>
            <a:endParaRPr lang="en-US" sz="1200" b="0" i="1" kern="1200" dirty="0">
              <a:solidFill>
                <a:schemeClr val="tx1"/>
              </a:solidFill>
              <a:effectLst/>
              <a:latin typeface="Arial" charset="0"/>
              <a:ea typeface="ＭＳ Ｐゴシック" charset="0"/>
              <a:cs typeface="ＭＳ Ｐゴシック" charset="0"/>
            </a:endParaRPr>
          </a:p>
          <a:p>
            <a:r>
              <a:rPr lang="en-US" sz="1200" b="0" i="1" kern="1200" dirty="0">
                <a:solidFill>
                  <a:schemeClr val="tx1"/>
                </a:solidFill>
                <a:effectLst/>
                <a:latin typeface="Arial" charset="0"/>
                <a:ea typeface="ＭＳ Ｐゴシック" charset="0"/>
                <a:cs typeface="ＭＳ Ｐゴシック" charset="0"/>
              </a:rPr>
              <a:t>“</a:t>
            </a:r>
            <a:r>
              <a:rPr lang="en-US" sz="1200" b="0" i="1" kern="1200" dirty="0">
                <a:solidFill>
                  <a:schemeClr val="tx1"/>
                </a:solidFill>
                <a:effectLst/>
                <a:highlight>
                  <a:srgbClr val="FFFF00"/>
                </a:highlight>
                <a:latin typeface="Arial" charset="0"/>
                <a:ea typeface="ＭＳ Ｐゴシック" charset="0"/>
                <a:cs typeface="ＭＳ Ｐゴシック" charset="0"/>
              </a:rPr>
              <a:t>Gutting U.S. international assistance infrastructure will not help the American people win the battle for the 21st century. </a:t>
            </a:r>
            <a:r>
              <a:rPr lang="en-US" sz="1200" b="0" i="1" kern="1200" dirty="0">
                <a:solidFill>
                  <a:schemeClr val="tx1"/>
                </a:solidFill>
                <a:effectLst/>
                <a:latin typeface="Arial" charset="0"/>
                <a:ea typeface="ＭＳ Ｐゴシック" charset="0"/>
                <a:cs typeface="ＭＳ Ｐゴシック" charset="0"/>
              </a:rPr>
              <a:t>Instead, we are seeing significant unintended damage from the abrupt and chaotic dismantling of programs, which will ultimately put America at a disadvantage to our rivals. These actions undermine Secretary of State Marco Rubio’s doctrine that every dollar we spend should make America safer, stronger and more prosperous. We need to play both offense and defense to advance a “peace through strength” agenda to outcompete rivals like China; prevent costly wars; and stop disease, drugs and terror from reaching our borders. Withdrawing from America’s leadership role on the global playing field risks leaving a void for our adversaries to fill.”</a:t>
            </a:r>
            <a:endParaRPr lang="en-US" dirty="0"/>
          </a:p>
        </p:txBody>
      </p:sp>
      <p:sp>
        <p:nvSpPr>
          <p:cNvPr id="4" name="Slide Number Placeholder 3">
            <a:extLst>
              <a:ext uri="{FF2B5EF4-FFF2-40B4-BE49-F238E27FC236}">
                <a16:creationId xmlns:a16="http://schemas.microsoft.com/office/drawing/2014/main" id="{E832849F-4F13-50C7-8007-BDEA4380AC51}"/>
              </a:ext>
            </a:extLst>
          </p:cNvPr>
          <p:cNvSpPr>
            <a:spLocks noGrp="1"/>
          </p:cNvSpPr>
          <p:nvPr>
            <p:ph type="sldNum" sz="quarter" idx="5"/>
          </p:nvPr>
        </p:nvSpPr>
        <p:spPr/>
        <p:txBody>
          <a:bodyPr/>
          <a:lstStyle/>
          <a:p>
            <a:pPr>
              <a:defRPr/>
            </a:pPr>
            <a:fld id="{99A46095-D8CD-B943-9263-524BD5E90D6E}" type="slidenum">
              <a:rPr lang="en-US" smtClean="0"/>
              <a:pPr>
                <a:defRPr/>
              </a:pPr>
              <a:t>11</a:t>
            </a:fld>
            <a:endParaRPr lang="en-US" dirty="0"/>
          </a:p>
        </p:txBody>
      </p:sp>
    </p:spTree>
    <p:extLst>
      <p:ext uri="{BB962C8B-B14F-4D97-AF65-F5344CB8AC3E}">
        <p14:creationId xmlns:p14="http://schemas.microsoft.com/office/powerpoint/2010/main" val="760993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6200-B09E-C8D5-0114-7B7566697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3D366-FB75-BF88-36DE-DB40A205E9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B006E-6F0B-0850-5941-C5AB3750D413}"/>
              </a:ext>
            </a:extLst>
          </p:cNvPr>
          <p:cNvSpPr>
            <a:spLocks noGrp="1"/>
          </p:cNvSpPr>
          <p:nvPr>
            <p:ph type="body" idx="1"/>
          </p:nvPr>
        </p:nvSpPr>
        <p:spPr/>
        <p:txBody>
          <a:bodyPr/>
          <a:lstStyle/>
          <a:p>
            <a:r>
              <a:rPr lang="en-US" dirty="0"/>
              <a:t>In 2011, White traveled to Benghazi with the envoy J. Christopher Stevens, who was later murdered in a terrorist attack. On that mission, she survived a car bombing of her hotel. She also managed to hire boat captains willing to transport food into the starving eastern half of Libya. Her persistence occasionally irked her superiors back home, like the time she assumed control of the Syrian DART (Disaster Assistance Response Team) without telling them that she was pregnant.</a:t>
            </a:r>
          </a:p>
        </p:txBody>
      </p:sp>
      <p:sp>
        <p:nvSpPr>
          <p:cNvPr id="4" name="Slide Number Placeholder 3">
            <a:extLst>
              <a:ext uri="{FF2B5EF4-FFF2-40B4-BE49-F238E27FC236}">
                <a16:creationId xmlns:a16="http://schemas.microsoft.com/office/drawing/2014/main" id="{B25AEBAB-BFAE-9316-7E00-DA29DBE3372D}"/>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A46095-D8CD-B943-9263-524BD5E90D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16866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EE61-12FF-CB51-2687-C9EBF4DC7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419AD-7E00-E2DD-056E-67D219957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9B926-AEEE-9C01-F76D-3693CC0D507E}"/>
              </a:ext>
            </a:extLst>
          </p:cNvPr>
          <p:cNvSpPr>
            <a:spLocks noGrp="1"/>
          </p:cNvSpPr>
          <p:nvPr>
            <p:ph type="body" idx="1"/>
          </p:nvPr>
        </p:nvSpPr>
        <p:spPr/>
        <p:txBody>
          <a:bodyPr/>
          <a:lstStyle/>
          <a:p>
            <a:r>
              <a:rPr lang="en-US" dirty="0"/>
              <a:t>Some of the agencies most impacted included FEMA, the National Weather Service, USAID, CFPB, SSA and the IRS</a:t>
            </a:r>
          </a:p>
          <a:p>
            <a:r>
              <a:rPr lang="en-US" dirty="0"/>
              <a:t>The United States ranks 14</a:t>
            </a:r>
            <a:r>
              <a:rPr lang="en-US" baseline="30000" dirty="0"/>
              <a:t>th</a:t>
            </a:r>
            <a:r>
              <a:rPr lang="en-US" dirty="0"/>
              <a:t> in infant mortality among the top twenty nations as measured by GDP. It should be noted that the sole purpose of the Division of Healthy Start and Services is focused on developing pre and post-natal program services for woman and families near or below the poverty line. </a:t>
            </a:r>
          </a:p>
          <a:p>
            <a:pPr>
              <a:buNone/>
            </a:pPr>
            <a:endParaRPr lang="en-US" dirty="0"/>
          </a:p>
        </p:txBody>
      </p:sp>
      <p:sp>
        <p:nvSpPr>
          <p:cNvPr id="4" name="Slide Number Placeholder 3">
            <a:extLst>
              <a:ext uri="{FF2B5EF4-FFF2-40B4-BE49-F238E27FC236}">
                <a16:creationId xmlns:a16="http://schemas.microsoft.com/office/drawing/2014/main" id="{383ADD34-6E1F-C4BA-26C6-C4D4F902FC8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A46095-D8CD-B943-9263-524BD5E90D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34068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BBC5C-3507-3EF9-07C1-5921FDDE8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3636C-A8B8-2170-33EA-8972D52701CF}"/>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7EE46B8-F82F-61F9-F936-460567D08256}"/>
              </a:ext>
            </a:extLst>
          </p:cNvPr>
          <p:cNvSpPr>
            <a:spLocks noGrp="1"/>
          </p:cNvSpPr>
          <p:nvPr>
            <p:ph type="body" idx="1"/>
          </p:nvPr>
        </p:nvSpPr>
        <p:spPr/>
        <p:txBody>
          <a:bodyPr/>
          <a:lstStyle/>
          <a:p>
            <a:r>
              <a:rPr lang="en-US" b="1" dirty="0"/>
              <a:t>Some of the agencies most impacted included FEMA, the National Weather Service, USAID, CFPB, SSA and the IRS</a:t>
            </a:r>
          </a:p>
          <a:p>
            <a:endParaRPr lang="en-US" b="1" dirty="0"/>
          </a:p>
          <a:p>
            <a:r>
              <a:rPr lang="en-US" b="1" dirty="0"/>
              <a:t>Some of the agencies most impacted included FEMA, the National Weather Service, USAID, CFPB, SSA and the IRS</a:t>
            </a:r>
          </a:p>
          <a:p>
            <a:r>
              <a:rPr lang="en-US" b="1" dirty="0"/>
              <a:t>The United States ranks 14</a:t>
            </a:r>
            <a:r>
              <a:rPr lang="en-US" b="1" baseline="30000" dirty="0"/>
              <a:t>th</a:t>
            </a:r>
            <a:r>
              <a:rPr lang="en-US" b="1" dirty="0"/>
              <a:t> in infant mortality among the top twenty nations as measured by GDP. It should be noted that the sole purpose of the Division of Healthy Start and Services is focused on developing pre and post-natal program services for woman and families near or below the poverty line. </a:t>
            </a:r>
          </a:p>
          <a:p>
            <a:r>
              <a:rPr lang="en-US" b="1" dirty="0"/>
              <a:t>It also appears the DOCE employees have potentially compromised personal information on million of Americans, including SSN’s names and addresses. (Click on the link at the bottom of the </a:t>
            </a:r>
            <a:r>
              <a:rPr lang="en-US" b="1" dirty="0" err="1"/>
              <a:t>sliden</a:t>
            </a:r>
            <a:r>
              <a:rPr lang="en-US" b="1" dirty="0"/>
              <a:t>) </a:t>
            </a:r>
          </a:p>
          <a:p>
            <a:endParaRPr lang="en-US" b="1" dirty="0"/>
          </a:p>
          <a:p>
            <a:endParaRPr lang="en-US" b="1" dirty="0"/>
          </a:p>
          <a:p>
            <a:endParaRPr lang="en-US" b="1" dirty="0"/>
          </a:p>
          <a:p>
            <a:pPr>
              <a:buNone/>
            </a:pPr>
            <a:endParaRPr lang="en-US" dirty="0"/>
          </a:p>
        </p:txBody>
      </p:sp>
      <p:sp>
        <p:nvSpPr>
          <p:cNvPr id="4" name="Slide Number Placeholder 3">
            <a:extLst>
              <a:ext uri="{FF2B5EF4-FFF2-40B4-BE49-F238E27FC236}">
                <a16:creationId xmlns:a16="http://schemas.microsoft.com/office/drawing/2014/main" id="{2BA52AED-7373-63B6-0A5A-5689A54AE49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A46095-D8CD-B943-9263-524BD5E90D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927959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C1848-060D-9720-2F2A-2BB4E18F2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ADAAA-05C7-C13F-B42E-91A5043C2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1248B-EF71-31AB-33F9-7C71FC1A2D1B}"/>
              </a:ext>
            </a:extLst>
          </p:cNvPr>
          <p:cNvSpPr>
            <a:spLocks noGrp="1"/>
          </p:cNvSpPr>
          <p:nvPr>
            <p:ph type="body" idx="1"/>
          </p:nvPr>
        </p:nvSpPr>
        <p:spPr>
          <a:xfrm>
            <a:off x="457200" y="4416425"/>
            <a:ext cx="5943599" cy="4183063"/>
          </a:xfrm>
        </p:spPr>
        <p:txBody>
          <a:bodyPr/>
          <a:lstStyle/>
          <a:p>
            <a:pPr marL="457200" lvl="1" indent="0" defTabSz="457200" eaLnBrk="1" hangingPunct="1">
              <a:spcBef>
                <a:spcPct val="20000"/>
              </a:spcBef>
              <a:buClr>
                <a:schemeClr val="tx2"/>
              </a:buClr>
              <a:buSzPct val="100000"/>
              <a:buFontTx/>
              <a:buNone/>
            </a:pPr>
            <a:r>
              <a:rPr lang="en-US" b="1" dirty="0"/>
              <a:t>Legal and Financial Action</a:t>
            </a:r>
          </a:p>
          <a:p>
            <a:pPr marL="919163" lvl="1" indent="-461963" defTabSz="457200" eaLnBrk="1" hangingPunct="1">
              <a:spcBef>
                <a:spcPct val="20000"/>
              </a:spcBef>
              <a:buClr>
                <a:schemeClr val="tx2"/>
              </a:buClr>
              <a:buSzPct val="100000"/>
              <a:buFont typeface="+mj-lt"/>
              <a:buAutoNum type="alphaUcPeriod"/>
            </a:pPr>
            <a:r>
              <a:rPr lang="en-US" dirty="0"/>
              <a:t>President Trump sued the </a:t>
            </a:r>
            <a:r>
              <a:rPr lang="en-US" b="1" i="1" dirty="0"/>
              <a:t>Wall Street Journal</a:t>
            </a:r>
            <a:r>
              <a:rPr lang="en-US" dirty="0"/>
              <a:t> for $10 billion over a reported lewd drawing.  He pursued a $10 billion lawsuit against </a:t>
            </a:r>
            <a:r>
              <a:rPr lang="en-US" b="1" dirty="0"/>
              <a:t>CBS</a:t>
            </a:r>
            <a:r>
              <a:rPr lang="en-US" dirty="0"/>
              <a:t>, which Paramount eventually settled for $16 million.</a:t>
            </a:r>
          </a:p>
          <a:p>
            <a:pPr marL="919163" marR="0" lvl="1" indent="-461963" algn="l" defTabSz="457200" rtl="0" eaLnBrk="1" fontAlgn="base" latinLnBrk="0" hangingPunct="1">
              <a:lnSpc>
                <a:spcPct val="100000"/>
              </a:lnSpc>
              <a:spcBef>
                <a:spcPct val="20000"/>
              </a:spcBef>
              <a:spcAft>
                <a:spcPct val="0"/>
              </a:spcAft>
              <a:buClr>
                <a:schemeClr val="tx2"/>
              </a:buClr>
              <a:buSzPct val="100000"/>
              <a:buFont typeface="+mj-lt"/>
              <a:buAutoNum type="alphaUcPeriod"/>
              <a:tabLst/>
              <a:defRPr/>
            </a:pPr>
            <a:r>
              <a:rPr lang="en-US" sz="1200" kern="1200" dirty="0">
                <a:solidFill>
                  <a:schemeClr val="tx1"/>
                </a:solidFill>
                <a:effectLst/>
                <a:latin typeface="Arial" charset="0"/>
                <a:ea typeface="ＭＳ Ｐゴシック" charset="0"/>
                <a:cs typeface="+mn-cs"/>
              </a:rPr>
              <a:t>On May 1, 2025, instructing the </a:t>
            </a:r>
            <a:r>
              <a:rPr lang="en-US" sz="1200" b="1" kern="1200" dirty="0">
                <a:solidFill>
                  <a:schemeClr val="tx1"/>
                </a:solidFill>
                <a:effectLst/>
                <a:latin typeface="Arial" charset="0"/>
                <a:ea typeface="ＭＳ Ｐゴシック" charset="0"/>
                <a:cs typeface="+mn-cs"/>
              </a:rPr>
              <a:t>Corporation for Public Broadcasting (CPB)</a:t>
            </a:r>
            <a:r>
              <a:rPr lang="en-US" sz="1200" kern="1200" dirty="0">
                <a:solidFill>
                  <a:schemeClr val="tx1"/>
                </a:solidFill>
                <a:effectLst/>
                <a:latin typeface="Arial" charset="0"/>
                <a:ea typeface="ＭＳ Ｐゴシック" charset="0"/>
                <a:cs typeface="+mn-cs"/>
              </a:rPr>
              <a:t> to cease all direct federal funding for </a:t>
            </a:r>
            <a:r>
              <a:rPr lang="en-US" sz="1200" b="1" kern="1200" dirty="0">
                <a:solidFill>
                  <a:schemeClr val="tx1"/>
                </a:solidFill>
                <a:effectLst/>
                <a:latin typeface="Arial" charset="0"/>
                <a:ea typeface="ＭＳ Ｐゴシック" charset="0"/>
                <a:cs typeface="+mn-cs"/>
              </a:rPr>
              <a:t>NPR</a:t>
            </a:r>
            <a:r>
              <a:rPr lang="en-US" sz="1200" kern="1200" dirty="0">
                <a:solidFill>
                  <a:schemeClr val="tx1"/>
                </a:solidFill>
                <a:effectLst/>
                <a:latin typeface="Arial" charset="0"/>
                <a:ea typeface="ＭＳ Ｐゴシック" charset="0"/>
                <a:cs typeface="+mn-cs"/>
              </a:rPr>
              <a:t> and </a:t>
            </a:r>
            <a:r>
              <a:rPr lang="en-US" sz="1200" b="1" kern="1200" dirty="0">
                <a:solidFill>
                  <a:schemeClr val="tx1"/>
                </a:solidFill>
                <a:effectLst/>
                <a:latin typeface="Arial" charset="0"/>
                <a:ea typeface="ＭＳ Ｐゴシック" charset="0"/>
                <a:cs typeface="+mn-cs"/>
              </a:rPr>
              <a:t>PBS</a:t>
            </a:r>
            <a:r>
              <a:rPr lang="en-US" sz="1200" kern="1200" dirty="0">
                <a:solidFill>
                  <a:schemeClr val="tx1"/>
                </a:solidFill>
                <a:effectLst/>
                <a:latin typeface="Arial" charset="0"/>
                <a:ea typeface="ＭＳ Ｐゴシック" charset="0"/>
                <a:cs typeface="+mn-cs"/>
              </a:rPr>
              <a:t>. This resulted in a $1.1 billion reduction in funds for these stations.</a:t>
            </a:r>
          </a:p>
          <a:p>
            <a:pPr marL="919163" lvl="1" indent="-461963" defTabSz="457200" eaLnBrk="1" hangingPunct="1">
              <a:spcBef>
                <a:spcPct val="20000"/>
              </a:spcBef>
              <a:buClr>
                <a:schemeClr val="tx2"/>
              </a:buClr>
              <a:buSzPct val="100000"/>
              <a:buFont typeface="+mj-lt"/>
              <a:buAutoNum type="alphaUcPeriod"/>
            </a:pPr>
            <a:r>
              <a:rPr lang="en-US" dirty="0"/>
              <a:t>Cut funding for the </a:t>
            </a:r>
            <a:r>
              <a:rPr lang="en-US" b="1" dirty="0"/>
              <a:t>U.S. Agency for Global Media</a:t>
            </a:r>
            <a:r>
              <a:rPr lang="en-US" dirty="0"/>
              <a:t>, affecting outlets like </a:t>
            </a:r>
            <a:r>
              <a:rPr lang="en-US" b="1" dirty="0"/>
              <a:t>Voice of America (VOA)</a:t>
            </a:r>
            <a:r>
              <a:rPr lang="en-US" dirty="0"/>
              <a:t> and </a:t>
            </a:r>
            <a:r>
              <a:rPr lang="en-US" b="1" dirty="0"/>
              <a:t>Radio Free Europe</a:t>
            </a:r>
            <a:r>
              <a:rPr lang="en-US" dirty="0"/>
              <a:t>, leading to hundreds of layoffs. </a:t>
            </a:r>
          </a:p>
          <a:p>
            <a:pPr lvl="1" defTabSz="457200">
              <a:buClr>
                <a:schemeClr val="tx2"/>
              </a:buClr>
              <a:buSzPct val="100000"/>
            </a:pPr>
            <a:r>
              <a:rPr lang="en-US" b="1" dirty="0"/>
              <a:t>Administrative and Regulatory Pressures</a:t>
            </a:r>
            <a:endParaRPr lang="en-US" dirty="0"/>
          </a:p>
          <a:p>
            <a:pPr marL="919163" lvl="1" indent="-461963" defTabSz="457200" eaLnBrk="1" hangingPunct="1">
              <a:spcBef>
                <a:spcPct val="20000"/>
              </a:spcBef>
              <a:buClr>
                <a:schemeClr val="tx2"/>
              </a:buClr>
              <a:buSzPct val="100000"/>
              <a:buFont typeface="+mj-lt"/>
              <a:buAutoNum type="alphaUcPeriod"/>
            </a:pPr>
            <a:r>
              <a:rPr lang="en-US" dirty="0"/>
              <a:t>FCC launched at least eight probes into media organizations, including NPR and PBS and the broadcast licenses of networks like CBS, ABC, and NBC.</a:t>
            </a:r>
          </a:p>
          <a:p>
            <a:pPr marL="919163" lvl="1" indent="-461963" defTabSz="457200" eaLnBrk="1" hangingPunct="1">
              <a:spcBef>
                <a:spcPct val="20000"/>
              </a:spcBef>
              <a:buClr>
                <a:schemeClr val="tx2"/>
              </a:buClr>
              <a:buSzPct val="100000"/>
              <a:buFont typeface="+mj-lt"/>
              <a:buAutoNum type="alphaUcPeriod"/>
            </a:pPr>
            <a:r>
              <a:rPr lang="en-US" dirty="0"/>
              <a:t>In 2025, the Department of Defense implemented new rules requiring reporters to agree not to use "unauthorized material," even if unclassified</a:t>
            </a:r>
          </a:p>
          <a:p>
            <a:pPr marL="919163" lvl="1" indent="-461963" defTabSz="457200" eaLnBrk="1" hangingPunct="1">
              <a:spcBef>
                <a:spcPct val="20000"/>
              </a:spcBef>
              <a:buClr>
                <a:schemeClr val="tx2"/>
              </a:buClr>
              <a:buSzPct val="100000"/>
              <a:buFont typeface="+mj-lt"/>
              <a:buAutoNum type="alphaUcPeriod"/>
            </a:pPr>
            <a:r>
              <a:rPr lang="en-US" dirty="0"/>
              <a:t>The administration indefinitely banned Associated Press reporters from certain pool events for using the term "Gulf of Mexico" instead of "Gulf of America".</a:t>
            </a:r>
          </a:p>
          <a:p>
            <a:pPr marL="919163" marR="0" lvl="1" indent="-461963" algn="l" defTabSz="457200" rtl="0" eaLnBrk="1" fontAlgn="base" latinLnBrk="0" hangingPunct="1">
              <a:lnSpc>
                <a:spcPct val="100000"/>
              </a:lnSpc>
              <a:spcBef>
                <a:spcPct val="20000"/>
              </a:spcBef>
              <a:spcAft>
                <a:spcPct val="0"/>
              </a:spcAft>
              <a:buClr>
                <a:schemeClr val="tx2"/>
              </a:buClr>
              <a:buSzPct val="100000"/>
              <a:buFont typeface="+mj-lt"/>
              <a:buAutoNum type="alphaUcPeriod"/>
              <a:tabLst/>
              <a:defRPr/>
            </a:pPr>
            <a:r>
              <a:rPr lang="en-US" dirty="0"/>
              <a:t>The White House launched a new website featuring a "Hall of Shame" that publicly listed journalists and outlets the administration considered "liars" or biased</a:t>
            </a:r>
          </a:p>
          <a:p>
            <a:r>
              <a:rPr lang="en-US" b="1" dirty="0"/>
              <a:t>           Rhetoric and Intimidation</a:t>
            </a:r>
          </a:p>
          <a:p>
            <a:pPr marL="919163" lvl="1" indent="-461963" defTabSz="457200" eaLnBrk="1" hangingPunct="1">
              <a:spcBef>
                <a:spcPct val="20000"/>
              </a:spcBef>
              <a:buClr>
                <a:schemeClr val="tx2"/>
              </a:buClr>
              <a:buSzPct val="100000"/>
              <a:buFont typeface="+mj-lt"/>
              <a:buAutoNum type="alphaUcPeriod"/>
            </a:pPr>
            <a:r>
              <a:rPr lang="en-US" dirty="0"/>
              <a:t>President Trump continued to label journalists as "the enemy of the people". During press briefings, he notably berated reporters, calling one female correspondent "piggy"</a:t>
            </a:r>
          </a:p>
          <a:p>
            <a:pPr marL="919163" lvl="1" indent="-461963" defTabSz="457200" eaLnBrk="1" hangingPunct="1">
              <a:spcBef>
                <a:spcPct val="20000"/>
              </a:spcBef>
              <a:buClr>
                <a:schemeClr val="tx2"/>
              </a:buClr>
              <a:buSzPct val="100000"/>
              <a:buFont typeface="+mj-lt"/>
              <a:buAutoNum type="alphaUcPeriod"/>
            </a:pPr>
            <a:r>
              <a:rPr lang="en-US" dirty="0"/>
              <a:t>DOJ Policy Shifts: Attorney General Pam Bondi rescinded a memo that had previously protected journalists from being compelled to testify or provide records to identify anonymous sources of government leaks.</a:t>
            </a:r>
          </a:p>
          <a:p>
            <a:pPr marL="919163" lvl="1" indent="-461963" defTabSz="457200" eaLnBrk="1" hangingPunct="1">
              <a:spcBef>
                <a:spcPct val="20000"/>
              </a:spcBef>
              <a:buClr>
                <a:schemeClr val="tx2"/>
              </a:buClr>
              <a:buSzPct val="100000"/>
              <a:buFont typeface="+mj-lt"/>
              <a:buAutoNum type="alphaUcPeriod"/>
            </a:pPr>
            <a:r>
              <a:rPr lang="en-US" dirty="0"/>
              <a:t>Social Media: As of late 2025, Trump had made over 200 anti-media posts on social media. </a:t>
            </a:r>
          </a:p>
          <a:p>
            <a:pPr marR="0" lvl="1" algn="l" defTabSz="457200" rtl="0" eaLnBrk="1" fontAlgn="base" latinLnBrk="0" hangingPunct="1">
              <a:lnSpc>
                <a:spcPct val="100000"/>
              </a:lnSpc>
              <a:spcBef>
                <a:spcPct val="20000"/>
              </a:spcBef>
              <a:spcAft>
                <a:spcPct val="0"/>
              </a:spcAft>
              <a:buClr>
                <a:schemeClr val="tx2"/>
              </a:buClr>
              <a:buSzPct val="100000"/>
              <a:tabLst/>
              <a:defRPr/>
            </a:pPr>
            <a:endParaRPr lang="en-US" sz="1200" kern="1200" dirty="0">
              <a:solidFill>
                <a:schemeClr val="tx1"/>
              </a:solidFill>
              <a:effectLst/>
              <a:latin typeface="Arial" charset="0"/>
              <a:ea typeface="ＭＳ Ｐゴシック" charset="0"/>
              <a:cs typeface="+mn-cs"/>
            </a:endParaRPr>
          </a:p>
          <a:p>
            <a:pPr marL="919163" marR="0" lvl="1" indent="-461963" algn="l" defTabSz="457200" rtl="0" eaLnBrk="1" fontAlgn="base" latinLnBrk="0" hangingPunct="1">
              <a:lnSpc>
                <a:spcPct val="100000"/>
              </a:lnSpc>
              <a:spcBef>
                <a:spcPct val="20000"/>
              </a:spcBef>
              <a:spcAft>
                <a:spcPct val="0"/>
              </a:spcAft>
              <a:buClr>
                <a:schemeClr val="tx2"/>
              </a:buClr>
              <a:buSzPct val="100000"/>
              <a:buFont typeface="+mj-lt"/>
              <a:buAutoNum type="alphaUcPeriod"/>
              <a:tabLst/>
              <a:defRPr/>
            </a:pPr>
            <a:endParaRPr lang="en-US" sz="1800" dirty="0"/>
          </a:p>
          <a:p>
            <a:pPr marL="919163" marR="0" lvl="1" indent="-461963" algn="l" defTabSz="457200" rtl="0" eaLnBrk="1" fontAlgn="base" latinLnBrk="0" hangingPunct="1">
              <a:lnSpc>
                <a:spcPct val="100000"/>
              </a:lnSpc>
              <a:spcBef>
                <a:spcPct val="20000"/>
              </a:spcBef>
              <a:spcAft>
                <a:spcPct val="0"/>
              </a:spcAft>
              <a:buClr>
                <a:schemeClr val="tx2"/>
              </a:buClr>
              <a:buSzPct val="100000"/>
              <a:buFont typeface="+mj-lt"/>
              <a:buAutoNum type="alphaUcPeriod"/>
              <a:tabLst/>
              <a:defRPr/>
            </a:pPr>
            <a:endParaRPr lang="en-US" sz="1800" dirty="0"/>
          </a:p>
          <a:p>
            <a:pPr marL="457200" marR="0" lvl="1" indent="0" algn="l" defTabSz="457200" rtl="0" eaLnBrk="1" fontAlgn="base" latinLnBrk="0" hangingPunct="1">
              <a:lnSpc>
                <a:spcPct val="100000"/>
              </a:lnSpc>
              <a:spcBef>
                <a:spcPct val="20000"/>
              </a:spcBef>
              <a:spcAft>
                <a:spcPct val="0"/>
              </a:spcAft>
              <a:buClr>
                <a:schemeClr val="tx2"/>
              </a:buClr>
              <a:buSzPct val="100000"/>
              <a:buFontTx/>
              <a:buNone/>
              <a:tabLst/>
              <a:defRPr/>
            </a:pPr>
            <a:endParaRPr lang="en-US" sz="1800" dirty="0"/>
          </a:p>
          <a:p>
            <a:pPr marL="919163" lvl="1" indent="-461963" defTabSz="457200" eaLnBrk="1" hangingPunct="1">
              <a:spcBef>
                <a:spcPct val="20000"/>
              </a:spcBef>
              <a:buClr>
                <a:schemeClr val="tx2"/>
              </a:buClr>
              <a:buSzPct val="100000"/>
              <a:buFont typeface="+mj-lt"/>
              <a:buAutoNum type="alphaUcPeriod"/>
            </a:pPr>
            <a:endParaRPr lang="en-US" sz="1800" dirty="0"/>
          </a:p>
        </p:txBody>
      </p:sp>
    </p:spTree>
    <p:extLst>
      <p:ext uri="{BB962C8B-B14F-4D97-AF65-F5344CB8AC3E}">
        <p14:creationId xmlns:p14="http://schemas.microsoft.com/office/powerpoint/2010/main" val="382344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109C9-6A0A-CEB7-A41C-79FFBF019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12FB9-65E3-454F-5037-655AB746D43B}"/>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3012E258-5043-8288-7598-59B9B9E15408}"/>
              </a:ext>
            </a:extLst>
          </p:cNvPr>
          <p:cNvSpPr>
            <a:spLocks noGrp="1"/>
          </p:cNvSpPr>
          <p:nvPr>
            <p:ph type="body" idx="1"/>
          </p:nvPr>
        </p:nvSpPr>
        <p:spPr/>
        <p:txBody>
          <a:bodyPr/>
          <a:lstStyle/>
          <a:p>
            <a:r>
              <a:rPr lang="en-US" dirty="0"/>
              <a:t>Click on the link at the bottom of the Slide</a:t>
            </a:r>
            <a:endParaRPr lang="en-US" sz="1200" b="0" i="1" kern="1200" dirty="0">
              <a:solidFill>
                <a:schemeClr val="tx1"/>
              </a:solidFill>
              <a:effectLst/>
              <a:latin typeface="Arial" charset="0"/>
              <a:ea typeface="ＭＳ Ｐゴシック" charset="0"/>
              <a:cs typeface="ＭＳ Ｐゴシック" charset="0"/>
            </a:endParaRPr>
          </a:p>
          <a:p>
            <a:endParaRPr lang="en-US" i="1" dirty="0"/>
          </a:p>
          <a:p>
            <a:endParaRPr lang="en-US" sz="1200" b="0" i="1" kern="1200" dirty="0">
              <a:solidFill>
                <a:schemeClr val="tx1"/>
              </a:solidFill>
              <a:effectLst/>
              <a:latin typeface="Arial" charset="0"/>
              <a:ea typeface="ＭＳ Ｐゴシック" charset="0"/>
              <a:cs typeface="ＭＳ Ｐゴシック" charset="0"/>
            </a:endParaRPr>
          </a:p>
        </p:txBody>
      </p:sp>
      <p:sp>
        <p:nvSpPr>
          <p:cNvPr id="4" name="Slide Number Placeholder 3">
            <a:extLst>
              <a:ext uri="{FF2B5EF4-FFF2-40B4-BE49-F238E27FC236}">
                <a16:creationId xmlns:a16="http://schemas.microsoft.com/office/drawing/2014/main" id="{65B34723-C18F-6549-8A56-B478015D3185}"/>
              </a:ext>
            </a:extLst>
          </p:cNvPr>
          <p:cNvSpPr>
            <a:spLocks noGrp="1"/>
          </p:cNvSpPr>
          <p:nvPr>
            <p:ph type="sldNum" sz="quarter" idx="5"/>
          </p:nvPr>
        </p:nvSpPr>
        <p:spPr/>
        <p:txBody>
          <a:bodyPr/>
          <a:lstStyle/>
          <a:p>
            <a:pPr>
              <a:defRPr/>
            </a:pPr>
            <a:fld id="{99A46095-D8CD-B943-9263-524BD5E90D6E}" type="slidenum">
              <a:rPr lang="en-US" smtClean="0"/>
              <a:pPr>
                <a:defRPr/>
              </a:pPr>
              <a:t>16</a:t>
            </a:fld>
            <a:endParaRPr lang="en-US" dirty="0"/>
          </a:p>
        </p:txBody>
      </p:sp>
    </p:spTree>
    <p:extLst>
      <p:ext uri="{BB962C8B-B14F-4D97-AF65-F5344CB8AC3E}">
        <p14:creationId xmlns:p14="http://schemas.microsoft.com/office/powerpoint/2010/main" val="1413893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18EB9-285C-26F0-E523-5ADC598F4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50286-BDD9-9F02-74E7-63806F623B03}"/>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2E9D38CB-32FC-0DE0-8662-D56CFD800561}"/>
              </a:ext>
            </a:extLst>
          </p:cNvPr>
          <p:cNvSpPr>
            <a:spLocks noGrp="1"/>
          </p:cNvSpPr>
          <p:nvPr>
            <p:ph type="body" idx="1"/>
          </p:nvPr>
        </p:nvSpPr>
        <p:spPr/>
        <p:txBody>
          <a:bodyPr/>
          <a:lstStyle/>
          <a:p>
            <a:r>
              <a:rPr lang="en-US" dirty="0"/>
              <a:t>Chris Madel, a Republican candidate for governor of Minnesota and the lawyer representing the Immigration and Customs Enforcement (ICE) officer who fatally shot Renee Macklin Good, has dropped out of the state's gubernatorial race, saying he no longer stands for the immigration crackdown happening in Minneapolis.</a:t>
            </a:r>
          </a:p>
          <a:p>
            <a:r>
              <a:rPr lang="en-US" dirty="0"/>
              <a:t>"I cannot support the national Republicans' stated retribution on the citizens of our state, nor can I count myself a member of a party that would do so," Madel said in a nearly </a:t>
            </a:r>
            <a:r>
              <a:rPr lang="en-US" dirty="0">
                <a:hlinkClick r:id="rId3"/>
              </a:rPr>
              <a:t>11-minute video posted to X on Monday.</a:t>
            </a:r>
            <a:endParaRPr lang="en-US" dirty="0"/>
          </a:p>
          <a:p>
            <a:endParaRPr lang="en-US" dirty="0"/>
          </a:p>
          <a:p>
            <a:r>
              <a:rPr lang="en-US" dirty="0"/>
              <a:t>MSNOW only showed a short clip (48 seconds) from his 11 minute video. I think a view </a:t>
            </a:r>
            <a:r>
              <a:rPr lang="en-US" dirty="0" err="1"/>
              <a:t>othe</a:t>
            </a:r>
            <a:r>
              <a:rPr lang="en-US" dirty="0"/>
              <a:t> entire video is well worth your time.</a:t>
            </a:r>
          </a:p>
          <a:p>
            <a:r>
              <a:rPr lang="en-US" dirty="0"/>
              <a:t>Click on the Link at the bottom of the Slide</a:t>
            </a:r>
            <a:endParaRPr lang="en-US" sz="1200" b="0" i="1" kern="1200" dirty="0">
              <a:solidFill>
                <a:schemeClr val="tx1"/>
              </a:solidFill>
              <a:effectLst/>
              <a:latin typeface="Arial" charset="0"/>
              <a:ea typeface="ＭＳ Ｐゴシック" charset="0"/>
              <a:cs typeface="ＭＳ Ｐゴシック" charset="0"/>
            </a:endParaRPr>
          </a:p>
          <a:p>
            <a:endParaRPr lang="en-US" i="1" dirty="0"/>
          </a:p>
          <a:p>
            <a:endParaRPr lang="en-US" sz="1200" b="0" i="1" kern="1200" dirty="0">
              <a:solidFill>
                <a:schemeClr val="tx1"/>
              </a:solidFill>
              <a:effectLst/>
              <a:latin typeface="Arial" charset="0"/>
              <a:ea typeface="ＭＳ Ｐゴシック" charset="0"/>
              <a:cs typeface="ＭＳ Ｐゴシック" charset="0"/>
            </a:endParaRPr>
          </a:p>
        </p:txBody>
      </p:sp>
      <p:sp>
        <p:nvSpPr>
          <p:cNvPr id="4" name="Slide Number Placeholder 3">
            <a:extLst>
              <a:ext uri="{FF2B5EF4-FFF2-40B4-BE49-F238E27FC236}">
                <a16:creationId xmlns:a16="http://schemas.microsoft.com/office/drawing/2014/main" id="{B37B9755-551F-09D7-CED3-EA8E25C017F9}"/>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A46095-D8CD-B943-9263-524BD5E90D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3913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2271-1765-172D-E923-0658B059A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CE0B4-EBB3-3DAE-D15A-4B17E873F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9C48D-732B-7BDA-23EB-FC04CDA38EBF}"/>
              </a:ext>
            </a:extLst>
          </p:cNvPr>
          <p:cNvSpPr>
            <a:spLocks noGrp="1"/>
          </p:cNvSpPr>
          <p:nvPr>
            <p:ph type="body" idx="1"/>
          </p:nvPr>
        </p:nvSpPr>
        <p:spPr>
          <a:xfrm>
            <a:off x="457200" y="4416425"/>
            <a:ext cx="5943599" cy="4183063"/>
          </a:xfrm>
        </p:spPr>
        <p:txBody>
          <a:bodyPr/>
          <a:lstStyle/>
          <a:p>
            <a:endParaRPr lang="en-US" dirty="0"/>
          </a:p>
        </p:txBody>
      </p:sp>
    </p:spTree>
    <p:extLst>
      <p:ext uri="{BB962C8B-B14F-4D97-AF65-F5344CB8AC3E}">
        <p14:creationId xmlns:p14="http://schemas.microsoft.com/office/powerpoint/2010/main" val="33770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A46095-D8CD-B943-9263-524BD5E90D6E}" type="slidenum">
              <a:rPr lang="en-US" smtClean="0"/>
              <a:pPr>
                <a:defRPr/>
              </a:pPr>
              <a:t>3</a:t>
            </a:fld>
            <a:endParaRPr lang="en-US" dirty="0"/>
          </a:p>
        </p:txBody>
      </p:sp>
    </p:spTree>
    <p:extLst>
      <p:ext uri="{BB962C8B-B14F-4D97-AF65-F5344CB8AC3E}">
        <p14:creationId xmlns:p14="http://schemas.microsoft.com/office/powerpoint/2010/main" val="376306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A46095-D8CD-B943-9263-524BD5E90D6E}" type="slidenum">
              <a:rPr lang="en-US" smtClean="0"/>
              <a:pPr>
                <a:defRPr/>
              </a:pPr>
              <a:t>4</a:t>
            </a:fld>
            <a:endParaRPr lang="en-US" dirty="0"/>
          </a:p>
        </p:txBody>
      </p:sp>
    </p:spTree>
    <p:extLst>
      <p:ext uri="{BB962C8B-B14F-4D97-AF65-F5344CB8AC3E}">
        <p14:creationId xmlns:p14="http://schemas.microsoft.com/office/powerpoint/2010/main" val="42701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Ray Epps said that Tucker Carlson — who </a:t>
            </a:r>
            <a:r>
              <a:rPr lang="en-US" dirty="0">
                <a:hlinkClick r:id="rId3"/>
              </a:rPr>
              <a:t>parted ways with the network</a:t>
            </a:r>
            <a:r>
              <a:rPr lang="en-US" dirty="0"/>
              <a:t> in the wake of its </a:t>
            </a:r>
            <a:r>
              <a:rPr lang="en-US" dirty="0">
                <a:hlinkClick r:id="rId4"/>
              </a:rPr>
              <a:t>massive settlement with Dominion Voting Systems</a:t>
            </a:r>
            <a:r>
              <a:rPr lang="en-US" dirty="0"/>
              <a:t> in April 2023 — </a:t>
            </a:r>
            <a:r>
              <a:rPr lang="en-US" dirty="0">
                <a:hlinkClick r:id="rId5"/>
              </a:rPr>
              <a:t>falsely implicated Epps</a:t>
            </a:r>
            <a:r>
              <a:rPr lang="en-US" dirty="0"/>
              <a:t> as a government plant who "helped stage-manage" the melee. As a result of the publicity, Epps says, he and his wife faced online attacks and threats of violence so severe that they had to leave their home and live in their RV.</a:t>
            </a:r>
          </a:p>
          <a:p>
            <a:r>
              <a:rPr lang="en-US" dirty="0"/>
              <a:t>His suit against Carlson was dismissed in November of 2024</a:t>
            </a:r>
          </a:p>
          <a:p>
            <a:endParaRPr lang="en-US" dirty="0"/>
          </a:p>
          <a:p>
            <a:r>
              <a:rPr lang="en-US" dirty="0"/>
              <a:t>BOSTON (AP - 01/22/26) — A federal judge ruled on Thursday that the academics, who are party to a </a:t>
            </a:r>
            <a:r>
              <a:rPr lang="en-US" u="sng" dirty="0">
                <a:hlinkClick r:id="rId6"/>
              </a:rPr>
              <a:t>lawsuit</a:t>
            </a:r>
            <a:r>
              <a:rPr lang="en-US" dirty="0"/>
              <a:t> alleging U.S. policy singles out noncitizens for detention or deportation over their pro-Palestinian activism on college campuses, can seek relief from the court if their immigration status is changed as retribution for taking part in the case.</a:t>
            </a:r>
          </a:p>
          <a:p>
            <a:r>
              <a:rPr lang="en-US" dirty="0"/>
              <a:t>The ruling from U.S. District Judge William Young comes in the wake of trial last year, in which he ruled the Trump administration violated the Constitution when it targeted non-U.S. citizens for deportation solely for supporting Palestinians and </a:t>
            </a:r>
            <a:r>
              <a:rPr lang="en-US" u="sng" dirty="0">
                <a:hlinkClick r:id="rId7"/>
              </a:rPr>
              <a:t>criticizing Israel</a:t>
            </a:r>
            <a:r>
              <a:rPr lang="en-US" dirty="0"/>
              <a:t>. Young repeatedly chastised the administration for violating the First Amendment rights of the plaintiffs and, on Thursday, issued what he described as “remedial sanction to protect certain of the Plaintiffs’ noncitizen members from any retribution for the free exercise of their constitutional rights.”</a:t>
            </a:r>
          </a:p>
          <a:p>
            <a:r>
              <a:rPr lang="en-US" b="1" dirty="0"/>
              <a:t>Mahmoud Khalil:</a:t>
            </a:r>
            <a:r>
              <a:rPr lang="en-US" dirty="0"/>
              <a:t> A Columbia University graduate student and lawful permanent resident. He was held in detention for over 100 days before a judge ordered his release.</a:t>
            </a:r>
          </a:p>
          <a:p>
            <a:r>
              <a:rPr lang="en-US" b="1" dirty="0"/>
              <a:t>Rümeysa Öztürk:</a:t>
            </a:r>
            <a:r>
              <a:rPr lang="en-US" dirty="0"/>
              <a:t> A PhD student at Tufts University. She was detained for six weeks following the publication of an op-ed before a court ordered her release.</a:t>
            </a:r>
          </a:p>
          <a:p>
            <a:r>
              <a:rPr lang="en-US" b="1" dirty="0"/>
              <a:t>Mohsen </a:t>
            </a:r>
            <a:r>
              <a:rPr lang="en-US" b="1" dirty="0" err="1"/>
              <a:t>Mahdawi</a:t>
            </a:r>
            <a:r>
              <a:rPr lang="en-US" b="1" dirty="0"/>
              <a:t>:</a:t>
            </a:r>
            <a:r>
              <a:rPr lang="en-US" dirty="0"/>
              <a:t> A student activist whose deportation was blocked by federal intervention.</a:t>
            </a:r>
          </a:p>
          <a:p>
            <a:r>
              <a:rPr lang="en-US" b="1" dirty="0"/>
              <a:t>Yunseo Chung:</a:t>
            </a:r>
            <a:r>
              <a:rPr lang="en-US" dirty="0"/>
              <a:t> A Columbia University student who obtained a restraining order before ICE could execute an arrest.</a:t>
            </a:r>
          </a:p>
          <a:p>
            <a:r>
              <a:rPr lang="en-US" b="1" dirty="0"/>
              <a:t>Badar Khan Suri:</a:t>
            </a:r>
            <a:r>
              <a:rPr lang="en-US" dirty="0"/>
              <a:t> A postdoctoral fellow at Georgetown University.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9A46095-D8CD-B943-9263-524BD5E90D6E}" type="slidenum">
              <a:rPr lang="en-US" smtClean="0"/>
              <a:pPr>
                <a:defRPr/>
              </a:pPr>
              <a:t>5</a:t>
            </a:fld>
            <a:endParaRPr lang="en-US" dirty="0"/>
          </a:p>
        </p:txBody>
      </p:sp>
    </p:spTree>
    <p:extLst>
      <p:ext uri="{BB962C8B-B14F-4D97-AF65-F5344CB8AC3E}">
        <p14:creationId xmlns:p14="http://schemas.microsoft.com/office/powerpoint/2010/main" val="238817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A46095-D8CD-B943-9263-524BD5E90D6E}" type="slidenum">
              <a:rPr lang="en-US" smtClean="0"/>
              <a:pPr>
                <a:defRPr/>
              </a:pPr>
              <a:t>6</a:t>
            </a:fld>
            <a:endParaRPr lang="en-US" dirty="0"/>
          </a:p>
        </p:txBody>
      </p:sp>
    </p:spTree>
    <p:extLst>
      <p:ext uri="{BB962C8B-B14F-4D97-AF65-F5344CB8AC3E}">
        <p14:creationId xmlns:p14="http://schemas.microsoft.com/office/powerpoint/2010/main" val="259430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425"/>
            <a:ext cx="5943599" cy="4183063"/>
          </a:xfrm>
        </p:spPr>
        <p:txBody>
          <a:bodyPr/>
          <a:lstStyle/>
          <a:p>
            <a:r>
              <a:rPr lang="en-US" sz="1200" b="0" i="0" kern="1200" dirty="0">
                <a:solidFill>
                  <a:schemeClr val="tx1"/>
                </a:solidFill>
                <a:effectLst/>
                <a:latin typeface="Arial" charset="0"/>
                <a:ea typeface="ＭＳ Ｐゴシック" charset="0"/>
                <a:cs typeface="ＭＳ Ｐゴシック" charset="0"/>
              </a:rPr>
              <a:t>After attacking law firms, the media, and Ivy League universities, the Trump administration’s latest target is nonprofits—particularly the public charities, philanthropies, and educational institutions known as 501(c)(3)s. Along with </a:t>
            </a:r>
            <a:r>
              <a:rPr lang="en-US" sz="1200" b="0" i="0" kern="1200" dirty="0">
                <a:solidFill>
                  <a:schemeClr val="tx1"/>
                </a:solidFill>
                <a:effectLst/>
                <a:latin typeface="Arial" charset="0"/>
                <a:ea typeface="ＭＳ Ｐゴシック" charset="0"/>
                <a:cs typeface="ＭＳ Ｐゴシック" charset="0"/>
                <a:hlinkClick r:id="rId3"/>
              </a:rPr>
              <a:t>Vera</a:t>
            </a:r>
            <a:r>
              <a:rPr lang="en-US" sz="1200" b="0" i="0" kern="1200" dirty="0">
                <a:solidFill>
                  <a:schemeClr val="tx1"/>
                </a:solidFill>
                <a:effectLst/>
                <a:latin typeface="Arial" charset="0"/>
                <a:ea typeface="ＭＳ Ｐゴシック" charset="0"/>
                <a:cs typeface="ＭＳ Ｐゴシック" charset="0"/>
              </a:rPr>
              <a:t>, the administration has already directly attacked </a:t>
            </a:r>
            <a:r>
              <a:rPr lang="en-US" sz="1200" b="0" i="0" kern="1200" dirty="0">
                <a:solidFill>
                  <a:schemeClr val="tx1"/>
                </a:solidFill>
                <a:effectLst/>
                <a:latin typeface="Arial" charset="0"/>
                <a:ea typeface="ＭＳ Ｐゴシック" charset="0"/>
                <a:cs typeface="ＭＳ Ｐゴシック" charset="0"/>
                <a:hlinkClick r:id="rId4"/>
              </a:rPr>
              <a:t>Harvard University</a:t>
            </a:r>
            <a:r>
              <a:rPr lang="en-US" sz="1200" b="0" i="0" kern="1200" dirty="0">
                <a:solidFill>
                  <a:schemeClr val="tx1"/>
                </a:solidFill>
                <a:effectLst/>
                <a:latin typeface="Arial" charset="0"/>
                <a:ea typeface="ＭＳ Ｐゴシック" charset="0"/>
                <a:cs typeface="ＭＳ Ｐゴシック" charset="0"/>
              </a:rPr>
              <a:t>, the </a:t>
            </a:r>
            <a:r>
              <a:rPr lang="en-US" sz="1200" b="0" i="0" kern="1200" dirty="0">
                <a:solidFill>
                  <a:schemeClr val="tx1"/>
                </a:solidFill>
                <a:effectLst/>
                <a:latin typeface="Arial" charset="0"/>
                <a:ea typeface="ＭＳ Ｐゴシック" charset="0"/>
                <a:cs typeface="ＭＳ Ｐゴシック" charset="0"/>
                <a:hlinkClick r:id="rId5"/>
              </a:rPr>
              <a:t>American Bar Association</a:t>
            </a:r>
            <a:r>
              <a:rPr lang="en-US" sz="1200" b="0" i="0" kern="1200" dirty="0">
                <a:solidFill>
                  <a:schemeClr val="tx1"/>
                </a:solidFill>
                <a:effectLst/>
                <a:latin typeface="Arial" charset="0"/>
                <a:ea typeface="ＭＳ Ｐゴシック" charset="0"/>
                <a:cs typeface="ＭＳ Ｐゴシック" charset="0"/>
              </a:rPr>
              <a:t>, the </a:t>
            </a:r>
            <a:r>
              <a:rPr lang="en-US" sz="1200" b="0" i="0" kern="1200" dirty="0">
                <a:solidFill>
                  <a:schemeClr val="tx1"/>
                </a:solidFill>
                <a:effectLst/>
                <a:latin typeface="Arial" charset="0"/>
                <a:ea typeface="ＭＳ Ｐゴシック" charset="0"/>
                <a:cs typeface="ＭＳ Ｐゴシック" charset="0"/>
                <a:hlinkClick r:id="rId6"/>
              </a:rPr>
              <a:t>United States Institute of Peace</a:t>
            </a:r>
            <a:r>
              <a:rPr lang="en-US" sz="1200" b="0" i="0" kern="1200" dirty="0">
                <a:solidFill>
                  <a:schemeClr val="tx1"/>
                </a:solidFill>
                <a:effectLst/>
                <a:latin typeface="Arial" charset="0"/>
                <a:ea typeface="ＭＳ Ｐゴシック" charset="0"/>
                <a:cs typeface="ＭＳ Ｐゴシック" charset="0"/>
              </a:rPr>
              <a:t>, the </a:t>
            </a:r>
            <a:r>
              <a:rPr lang="en-US" sz="1200" b="0" i="0" kern="1200" dirty="0">
                <a:solidFill>
                  <a:schemeClr val="tx1"/>
                </a:solidFill>
                <a:effectLst/>
                <a:latin typeface="Arial" charset="0"/>
                <a:ea typeface="ＭＳ Ｐゴシック" charset="0"/>
                <a:cs typeface="ＭＳ Ｐゴシック" charset="0"/>
                <a:hlinkClick r:id="rId7"/>
              </a:rPr>
              <a:t>Chinese-American Planning Council</a:t>
            </a:r>
            <a:r>
              <a:rPr lang="en-US" sz="1200" b="0" i="0" kern="1200" dirty="0">
                <a:solidFill>
                  <a:schemeClr val="tx1"/>
                </a:solidFill>
                <a:effectLst/>
                <a:latin typeface="Arial" charset="0"/>
                <a:ea typeface="ＭＳ Ｐゴシック" charset="0"/>
                <a:cs typeface="ＭＳ Ｐゴシック" charset="0"/>
              </a:rPr>
              <a:t>, </a:t>
            </a:r>
            <a:r>
              <a:rPr lang="en-US" sz="1200" b="0" i="0" kern="1200" dirty="0">
                <a:solidFill>
                  <a:schemeClr val="tx1"/>
                </a:solidFill>
                <a:effectLst/>
                <a:latin typeface="Arial" charset="0"/>
                <a:ea typeface="ＭＳ Ｐゴシック" charset="0"/>
                <a:cs typeface="ＭＳ Ｐゴシック" charset="0"/>
                <a:hlinkClick r:id="rId8"/>
              </a:rPr>
              <a:t>NeighborWorks</a:t>
            </a:r>
            <a:r>
              <a:rPr lang="en-US" sz="1200" b="0" i="0" kern="1200" dirty="0">
                <a:solidFill>
                  <a:schemeClr val="tx1"/>
                </a:solidFill>
                <a:effectLst/>
                <a:latin typeface="Arial" charset="0"/>
                <a:ea typeface="ＭＳ Ｐゴシック" charset="0"/>
                <a:cs typeface="ＭＳ Ｐゴシック" charset="0"/>
              </a:rPr>
              <a:t>, and more—and it is clearly not finished.</a:t>
            </a:r>
            <a:endParaRPr lang="en-US" dirty="0"/>
          </a:p>
        </p:txBody>
      </p:sp>
    </p:spTree>
    <p:extLst>
      <p:ext uri="{BB962C8B-B14F-4D97-AF65-F5344CB8AC3E}">
        <p14:creationId xmlns:p14="http://schemas.microsoft.com/office/powerpoint/2010/main" val="369688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671BD-5413-46D3-0072-328D7F8CC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8EAE9-272B-08EC-9E25-775972A72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E5A27-1852-D7A3-EFE5-C08B8FDE5B0D}"/>
              </a:ext>
            </a:extLst>
          </p:cNvPr>
          <p:cNvSpPr>
            <a:spLocks noGrp="1"/>
          </p:cNvSpPr>
          <p:nvPr>
            <p:ph type="body" idx="1"/>
          </p:nvPr>
        </p:nvSpPr>
        <p:spPr/>
        <p:txBody>
          <a:bodyPr/>
          <a:lstStyle/>
          <a:p>
            <a:r>
              <a:rPr lang="en-US" dirty="0"/>
              <a:t>The Department of Government Efficiency (DOGE) was officially declared as dead in May of last. But much like the antagonists in the popular series which began in 2010 it continues in, how shall I say, reruns and spinoffs </a:t>
            </a:r>
          </a:p>
        </p:txBody>
      </p:sp>
      <p:sp>
        <p:nvSpPr>
          <p:cNvPr id="4" name="Slide Number Placeholder 3">
            <a:extLst>
              <a:ext uri="{FF2B5EF4-FFF2-40B4-BE49-F238E27FC236}">
                <a16:creationId xmlns:a16="http://schemas.microsoft.com/office/drawing/2014/main" id="{D1069A4E-C0E7-FBCE-5C07-ADC72E116044}"/>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A46095-D8CD-B943-9263-524BD5E90D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99962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14E1-91C1-C8B1-B20A-10D6D2780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664E9-CCCC-CF71-BF2E-3B6BC5E79FEB}"/>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9E02C5CC-0CBE-9542-8195-B239685D2F3F}"/>
              </a:ext>
            </a:extLst>
          </p:cNvPr>
          <p:cNvSpPr>
            <a:spLocks noGrp="1"/>
          </p:cNvSpPr>
          <p:nvPr>
            <p:ph type="body" idx="1"/>
          </p:nvPr>
        </p:nvSpPr>
        <p:spPr/>
        <p:txBody>
          <a:bodyPr/>
          <a:lstStyle/>
          <a:p>
            <a:r>
              <a:rPr lang="en-US" sz="1200" b="0" i="0" kern="1200" dirty="0">
                <a:solidFill>
                  <a:schemeClr val="tx1"/>
                </a:solidFill>
                <a:effectLst/>
                <a:latin typeface="Arial" charset="0"/>
                <a:ea typeface="ＭＳ Ｐゴシック" charset="0"/>
                <a:cs typeface="ＭＳ Ｐゴシック" charset="0"/>
              </a:rPr>
              <a:t>Ian Arthur Bremmer is an American political scientist, author, and entrepreneur focused on global political risk. He is the founder and president of Eurasia Group, a political risk research and consulting firm. He is also founder of GZERO Media, a digital media firm. </a:t>
            </a:r>
            <a:r>
              <a:rPr lang="en-US" sz="1200" b="0" i="0" u="none" strike="noStrike" kern="1200" dirty="0">
                <a:solidFill>
                  <a:schemeClr val="tx1"/>
                </a:solidFill>
                <a:effectLst/>
                <a:latin typeface="Arial" charset="0"/>
                <a:ea typeface="ＭＳ Ｐゴシック" charset="0"/>
                <a:cs typeface="ＭＳ Ｐゴシック" charset="0"/>
                <a:hlinkClick r:id="rId3"/>
              </a:rPr>
              <a:t>Wikipedia</a:t>
            </a:r>
            <a:endParaRPr lang="en-US" sz="1200" b="0" i="0" u="none" strike="noStrike" kern="1200" dirty="0">
              <a:solidFill>
                <a:schemeClr val="tx1"/>
              </a:solidFill>
              <a:effectLst/>
              <a:latin typeface="Arial" charset="0"/>
              <a:ea typeface="ＭＳ Ｐゴシック" charset="0"/>
              <a:cs typeface="ＭＳ Ｐゴシック" charset="0"/>
            </a:endParaRPr>
          </a:p>
          <a:p>
            <a:endParaRPr lang="en-US" sz="1200" b="0" i="0" u="none" strike="noStrike" kern="1200">
              <a:solidFill>
                <a:schemeClr val="tx1"/>
              </a:solidFill>
              <a:effectLst/>
              <a:latin typeface="Arial" charset="0"/>
              <a:ea typeface="ＭＳ Ｐゴシック" charset="0"/>
            </a:endParaRPr>
          </a:p>
          <a:p>
            <a:r>
              <a:rPr lang="en-US" b="1"/>
              <a:t>The </a:t>
            </a:r>
            <a:r>
              <a:rPr lang="en-US" b="1" dirty="0"/>
              <a:t>larges number of Government employees was in WWII – 3. 4 million</a:t>
            </a:r>
            <a:endParaRPr lang="en-US" dirty="0"/>
          </a:p>
          <a:p>
            <a:r>
              <a:rPr lang="en-US" b="1" dirty="0"/>
              <a:t>Long-Term Stability:</a:t>
            </a:r>
            <a:r>
              <a:rPr lang="en-US" dirty="0"/>
              <a:t> The total number of federal civilian employees has stayed roughly the same size since 1969.</a:t>
            </a:r>
          </a:p>
          <a:p>
            <a:r>
              <a:rPr lang="en-US" b="1" dirty="0"/>
              <a:t>Post-1950 Fluctuations:</a:t>
            </a:r>
            <a:r>
              <a:rPr lang="en-US" dirty="0"/>
              <a:t> Following the Korean War, the workforce hovered around 2 million, hitting a post-war high of 2.3 million in 1969 during the Vietnam War.</a:t>
            </a:r>
          </a:p>
          <a:p>
            <a:r>
              <a:rPr lang="en-US" b="1" dirty="0"/>
              <a:t>Recent Data:</a:t>
            </a:r>
            <a:r>
              <a:rPr lang="en-US" dirty="0"/>
              <a:t> As of December 2025, there were 2.14 million non-postal federal government workers, following a period of slight decline.</a:t>
            </a:r>
          </a:p>
          <a:p>
            <a:r>
              <a:rPr lang="en-US" b="1" dirty="0"/>
              <a:t>Relative Size:</a:t>
            </a:r>
            <a:r>
              <a:rPr lang="en-US" dirty="0"/>
              <a:t> Although the absolute number of workers has remained stable, the federal workforce has decreased as a percentage of the total U.S. population.</a:t>
            </a:r>
          </a:p>
          <a:p>
            <a:r>
              <a:rPr lang="en-US" b="1" dirty="0"/>
              <a:t>Composition:</a:t>
            </a:r>
            <a:r>
              <a:rPr lang="en-US" dirty="0"/>
              <a:t> Roughly 60% of these civilian employees work for the Departments of Defense, Veterans Affairs, and Homeland Security.</a:t>
            </a:r>
          </a:p>
          <a:p>
            <a:r>
              <a:rPr lang="en-US" b="1" dirty="0"/>
              <a:t>Historical Low:</a:t>
            </a:r>
            <a:r>
              <a:rPr lang="en-US" dirty="0"/>
              <a:t> The lowest level of executive branch civilian employment since 1950 occurred in 2001, at 1.7 million employees. </a:t>
            </a:r>
          </a:p>
        </p:txBody>
      </p:sp>
      <p:sp>
        <p:nvSpPr>
          <p:cNvPr id="4" name="Slide Number Placeholder 3">
            <a:extLst>
              <a:ext uri="{FF2B5EF4-FFF2-40B4-BE49-F238E27FC236}">
                <a16:creationId xmlns:a16="http://schemas.microsoft.com/office/drawing/2014/main" id="{D235D6AE-6D06-C983-1638-BD86C2C6A9F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A46095-D8CD-B943-9263-524BD5E90D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89911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P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045581"/>
            <a:ext cx="6400800" cy="315979"/>
          </a:xfrm>
          <a:prstGeom prst="rect">
            <a:avLst/>
          </a:prstGeom>
        </p:spPr>
        <p:txBody>
          <a:bodyPr anchor="ctr" anchorCtr="0">
            <a:normAutofit/>
          </a:bodyPr>
          <a:lstStyle>
            <a:lvl1pPr marL="0" indent="0" algn="l">
              <a:lnSpc>
                <a:spcPct val="80000"/>
              </a:lnSpc>
              <a:buNone/>
              <a:defRPr sz="2200" b="0"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0"/>
          </p:nvPr>
        </p:nvSpPr>
        <p:spPr>
          <a:xfrm>
            <a:off x="685800" y="3799793"/>
            <a:ext cx="6400800" cy="457200"/>
          </a:xfrm>
          <a:prstGeom prst="rect">
            <a:avLst/>
          </a:prstGeom>
        </p:spPr>
        <p:txBody>
          <a:bodyPr>
            <a:normAutofit/>
          </a:bodyPr>
          <a:lstStyle>
            <a:lvl1pPr>
              <a:lnSpc>
                <a:spcPct val="100000"/>
              </a:lnSpc>
              <a:buNone/>
              <a:defRPr sz="1800" b="0" i="0">
                <a:solidFill>
                  <a:srgbClr val="F78F1E"/>
                </a:solidFill>
                <a:latin typeface="Calibri"/>
                <a:cs typeface="Calibri"/>
              </a:defRPr>
            </a:lvl1pPr>
            <a:lvl2pPr>
              <a:buNone/>
              <a:defRPr sz="1400">
                <a:solidFill>
                  <a:srgbClr val="F78F1E"/>
                </a:solidFill>
              </a:defRPr>
            </a:lvl2pPr>
            <a:lvl3pPr>
              <a:buNone/>
              <a:defRPr sz="1400">
                <a:solidFill>
                  <a:srgbClr val="F78F1E"/>
                </a:solidFill>
              </a:defRPr>
            </a:lvl3pPr>
            <a:lvl4pPr>
              <a:buNone/>
              <a:defRPr sz="1400">
                <a:solidFill>
                  <a:srgbClr val="F78F1E"/>
                </a:solidFill>
              </a:defRPr>
            </a:lvl4pPr>
            <a:lvl5pPr>
              <a:buNone/>
              <a:defRPr sz="1400">
                <a:solidFill>
                  <a:srgbClr val="F78F1E"/>
                </a:solidFill>
              </a:defRPr>
            </a:lvl5pPr>
          </a:lstStyle>
          <a:p>
            <a:pPr lvl="0"/>
            <a:r>
              <a:rPr lang="en-US"/>
              <a:t>Click to edit Master text styles</a:t>
            </a:r>
          </a:p>
        </p:txBody>
      </p:sp>
      <p:sp>
        <p:nvSpPr>
          <p:cNvPr id="6" name="Text Placeholder 5"/>
          <p:cNvSpPr>
            <a:spLocks noGrp="1"/>
          </p:cNvSpPr>
          <p:nvPr>
            <p:ph type="body" sz="quarter" idx="11" hasCustomPrompt="1"/>
          </p:nvPr>
        </p:nvSpPr>
        <p:spPr>
          <a:xfrm>
            <a:off x="688939" y="2241664"/>
            <a:ext cx="7794661" cy="796925"/>
          </a:xfrm>
        </p:spPr>
        <p:txBody>
          <a:bodyPr bIns="0" anchor="ctr" anchorCtr="0">
            <a:normAutofit/>
          </a:bodyPr>
          <a:lstStyle>
            <a:lvl1pPr marL="0" indent="0">
              <a:lnSpc>
                <a:spcPct val="80000"/>
              </a:lnSpc>
              <a:buNone/>
              <a:defRPr sz="4400" b="1">
                <a:solidFill>
                  <a:schemeClr val="tx1">
                    <a:lumMod val="65000"/>
                    <a:lumOff val="35000"/>
                  </a:schemeClr>
                </a:solidFill>
              </a:defRPr>
            </a:lvl1pPr>
          </a:lstStyle>
          <a:p>
            <a:pPr lvl="0"/>
            <a:r>
              <a:rPr lang="en-US" dirty="0"/>
              <a:t>Click to edit Master title styles</a:t>
            </a:r>
          </a:p>
        </p:txBody>
      </p:sp>
      <p:sp>
        <p:nvSpPr>
          <p:cNvPr id="2" name="Rectangle 1"/>
          <p:cNvSpPr/>
          <p:nvPr userDrawn="1"/>
        </p:nvSpPr>
        <p:spPr>
          <a:xfrm>
            <a:off x="0" y="1"/>
            <a:ext cx="9144000" cy="148046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428371"/>
            <a:ext cx="9144000" cy="142418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882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Tree>
    <p:extLst>
      <p:ext uri="{BB962C8B-B14F-4D97-AF65-F5344CB8AC3E}">
        <p14:creationId xmlns:p14="http://schemas.microsoft.com/office/powerpoint/2010/main" val="208096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Pag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49149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5181600"/>
            <a:ext cx="6400800" cy="762000"/>
          </a:xfrm>
          <a:prstGeom prst="rect">
            <a:avLst/>
          </a:prstGeom>
        </p:spPr>
        <p:txBody>
          <a:bodyPr>
            <a:normAutofit/>
          </a:bodyPr>
          <a:lstStyle>
            <a:lvl1pPr marL="0" indent="0" algn="l">
              <a:buNone/>
              <a:defRPr sz="240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7"/>
          <p:cNvSpPr>
            <a:spLocks noGrp="1"/>
          </p:cNvSpPr>
          <p:nvPr>
            <p:ph type="title"/>
          </p:nvPr>
        </p:nvSpPr>
        <p:spPr>
          <a:xfrm>
            <a:off x="355421" y="3626054"/>
            <a:ext cx="8481152" cy="803667"/>
          </a:xfrm>
        </p:spPr>
        <p:txBody>
          <a:bodyPr/>
          <a:lstStyle>
            <a:lvl1pPr>
              <a:defRPr>
                <a:solidFill>
                  <a:schemeClr val="bg1"/>
                </a:solidFill>
              </a:defRPr>
            </a:lvl1pPr>
          </a:lstStyle>
          <a:p>
            <a:r>
              <a:rPr lang="en-US"/>
              <a:t>Click to edit Master title style</a:t>
            </a:r>
            <a:endParaRPr lang="en-US" dirty="0"/>
          </a:p>
        </p:txBody>
      </p:sp>
      <p:grpSp>
        <p:nvGrpSpPr>
          <p:cNvPr id="9" name="Group 8"/>
          <p:cNvGrpSpPr/>
          <p:nvPr userDrawn="1"/>
        </p:nvGrpSpPr>
        <p:grpSpPr>
          <a:xfrm>
            <a:off x="317500" y="6572250"/>
            <a:ext cx="3155951" cy="215900"/>
            <a:chOff x="317500" y="6572250"/>
            <a:chExt cx="3155951" cy="215900"/>
          </a:xfrm>
        </p:grpSpPr>
        <p:pic>
          <p:nvPicPr>
            <p:cNvPr id="10" name="Picture 9" descr="Cognosante_Logo_.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0" y="6629400"/>
              <a:ext cx="860852" cy="155902"/>
            </a:xfrm>
            <a:prstGeom prst="rect">
              <a:avLst/>
            </a:prstGeom>
          </p:spPr>
        </p:pic>
        <p:sp>
          <p:nvSpPr>
            <p:cNvPr id="11" name="Text Placeholder 36"/>
            <p:cNvSpPr txBox="1">
              <a:spLocks/>
            </p:cNvSpPr>
            <p:nvPr userDrawn="1"/>
          </p:nvSpPr>
          <p:spPr>
            <a:xfrm>
              <a:off x="1244600" y="6576007"/>
              <a:ext cx="755650" cy="212143"/>
            </a:xfrm>
            <a:prstGeom prst="rect">
              <a:avLst/>
            </a:prstGeom>
          </p:spPr>
          <p:txBody>
            <a:bodyPr anchor="ctr">
              <a:noAutofit/>
            </a:bodyPr>
            <a:lstStyle>
              <a:lvl1pPr marL="0" indent="0" algn="r" rtl="0" eaLnBrk="0" fontAlgn="base" hangingPunct="0">
                <a:spcBef>
                  <a:spcPct val="20000"/>
                </a:spcBef>
                <a:spcAft>
                  <a:spcPct val="0"/>
                </a:spcAft>
                <a:buClr>
                  <a:srgbClr val="F78F1E"/>
                </a:buClr>
                <a:buFont typeface="Arial" charset="0"/>
                <a:buNone/>
                <a:defRPr sz="800" kern="1200">
                  <a:solidFill>
                    <a:schemeClr val="tx1">
                      <a:lumMod val="50000"/>
                      <a:lumOff val="50000"/>
                    </a:schemeClr>
                  </a:solidFill>
                  <a:latin typeface="Arial Black"/>
                  <a:ea typeface="ＭＳ Ｐゴシック" charset="0"/>
                  <a:cs typeface="Arial Black"/>
                </a:defRPr>
              </a:lvl1pPr>
              <a:lvl2pPr marL="742950" indent="-285750" algn="l" rtl="0" eaLnBrk="0" fontAlgn="base" hangingPunct="0">
                <a:spcBef>
                  <a:spcPct val="20000"/>
                </a:spcBef>
                <a:spcAft>
                  <a:spcPct val="0"/>
                </a:spcAft>
                <a:buClr>
                  <a:srgbClr val="F78F1E"/>
                </a:buClr>
                <a:buFont typeface="Arial" charset="0"/>
                <a:buChar char="–"/>
                <a:defRPr sz="240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Clr>
                  <a:srgbClr val="F78F1E"/>
                </a:buClr>
                <a:buFont typeface="Wingdings" charset="0"/>
                <a:buChar char="ü"/>
                <a:defRPr sz="200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Clr>
                  <a:srgbClr val="F78F1E"/>
                </a:buClr>
                <a:buFont typeface="Lucida Grande" charset="0"/>
                <a:buChar char="*"/>
                <a:defRPr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Clr>
                  <a:srgbClr val="F78F1E"/>
                </a:buClr>
                <a:buFont typeface="Arial" charset="0"/>
                <a:buChar char="»"/>
                <a:defRPr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00" baseline="0" dirty="0"/>
                <a:t>© </a:t>
              </a:r>
              <a:r>
                <a:rPr lang="en-US" sz="1000" b="1" i="0" dirty="0">
                  <a:latin typeface="Arial"/>
                  <a:cs typeface="Arial"/>
                </a:rPr>
                <a:t>2014</a:t>
              </a:r>
            </a:p>
          </p:txBody>
        </p:sp>
        <p:sp>
          <p:nvSpPr>
            <p:cNvPr id="12" name="Footer Placeholder 4"/>
            <p:cNvSpPr txBox="1">
              <a:spLocks/>
            </p:cNvSpPr>
            <p:nvPr userDrawn="1"/>
          </p:nvSpPr>
          <p:spPr>
            <a:xfrm>
              <a:off x="2019301" y="6572250"/>
              <a:ext cx="1454150" cy="21172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F78F1E"/>
                  </a:solidFill>
                  <a:latin typeface="Arial"/>
                  <a:cs typeface="Arial"/>
                </a:rPr>
                <a:t>Proprietary and Confidential</a:t>
              </a:r>
            </a:p>
          </p:txBody>
        </p:sp>
        <p:grpSp>
          <p:nvGrpSpPr>
            <p:cNvPr id="13" name="Group 12"/>
            <p:cNvGrpSpPr/>
            <p:nvPr userDrawn="1"/>
          </p:nvGrpSpPr>
          <p:grpSpPr>
            <a:xfrm>
              <a:off x="1295400" y="6613198"/>
              <a:ext cx="698500" cy="155902"/>
              <a:chOff x="1295400" y="6625898"/>
              <a:chExt cx="698500" cy="155902"/>
            </a:xfrm>
          </p:grpSpPr>
          <p:cxnSp>
            <p:nvCxnSpPr>
              <p:cNvPr id="14" name="Straight Connector 13"/>
              <p:cNvCxnSpPr/>
              <p:nvPr userDrawn="1"/>
            </p:nvCxnSpPr>
            <p:spPr>
              <a:xfrm>
                <a:off x="1295400" y="6625898"/>
                <a:ext cx="0" cy="155902"/>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993900" y="6625898"/>
                <a:ext cx="0" cy="155902"/>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8174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chemeClr val="bg1"/>
        </a:solidFill>
        <a:effectLst/>
      </p:bgPr>
    </p:bg>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228600" y="5105400"/>
            <a:ext cx="17272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sz="1000" i="1" dirty="0">
                <a:solidFill>
                  <a:srgbClr val="F78F1E"/>
                </a:solidFill>
                <a:latin typeface="Times New Roman" charset="0"/>
                <a:cs typeface="Times New Roman" charset="0"/>
              </a:rPr>
              <a:t>Proprietary and Confidential</a:t>
            </a:r>
          </a:p>
        </p:txBody>
      </p:sp>
      <p:sp>
        <p:nvSpPr>
          <p:cNvPr id="3" name="Subtitle 2"/>
          <p:cNvSpPr>
            <a:spLocks noGrp="1"/>
          </p:cNvSpPr>
          <p:nvPr>
            <p:ph type="subTitle" idx="1" hasCustomPrompt="1"/>
          </p:nvPr>
        </p:nvSpPr>
        <p:spPr>
          <a:xfrm>
            <a:off x="685800" y="2861754"/>
            <a:ext cx="6400800" cy="455488"/>
          </a:xfrm>
          <a:prstGeom prst="rect">
            <a:avLst/>
          </a:prstGeom>
        </p:spPr>
        <p:txBody>
          <a:bodyPr bIns="0" anchor="b" anchorCtr="0">
            <a:normAutofit/>
          </a:bodyPr>
          <a:lstStyle>
            <a:lvl1pPr marL="0" indent="0" algn="l">
              <a:lnSpc>
                <a:spcPct val="80000"/>
              </a:lnSpc>
              <a:buNone/>
              <a:defRPr sz="2200" b="1"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a:t>
            </a:r>
          </a:p>
        </p:txBody>
      </p:sp>
      <p:sp>
        <p:nvSpPr>
          <p:cNvPr id="8" name="Text Placeholder 7"/>
          <p:cNvSpPr>
            <a:spLocks noGrp="1"/>
          </p:cNvSpPr>
          <p:nvPr>
            <p:ph type="body" sz="quarter" idx="10" hasCustomPrompt="1"/>
          </p:nvPr>
        </p:nvSpPr>
        <p:spPr>
          <a:xfrm>
            <a:off x="685800" y="3799793"/>
            <a:ext cx="6400800" cy="386449"/>
          </a:xfrm>
          <a:prstGeom prst="rect">
            <a:avLst/>
          </a:prstGeom>
        </p:spPr>
        <p:txBody>
          <a:bodyPr bIns="0" anchor="b" anchorCtr="0">
            <a:normAutofit/>
          </a:bodyPr>
          <a:lstStyle>
            <a:lvl1pPr>
              <a:lnSpc>
                <a:spcPct val="100000"/>
              </a:lnSpc>
              <a:buNone/>
              <a:defRPr sz="1800" b="0" i="0">
                <a:solidFill>
                  <a:srgbClr val="F78F1E"/>
                </a:solidFill>
                <a:latin typeface="Calibri"/>
                <a:cs typeface="Calibri"/>
              </a:defRPr>
            </a:lvl1pPr>
            <a:lvl2pPr>
              <a:buNone/>
              <a:defRPr sz="1400">
                <a:solidFill>
                  <a:srgbClr val="F78F1E"/>
                </a:solidFill>
              </a:defRPr>
            </a:lvl2pPr>
            <a:lvl3pPr>
              <a:buNone/>
              <a:defRPr sz="1400">
                <a:solidFill>
                  <a:srgbClr val="F78F1E"/>
                </a:solidFill>
              </a:defRPr>
            </a:lvl3pPr>
            <a:lvl4pPr>
              <a:buNone/>
              <a:defRPr sz="1400">
                <a:solidFill>
                  <a:srgbClr val="F78F1E"/>
                </a:solidFill>
              </a:defRPr>
            </a:lvl4pPr>
            <a:lvl5pPr>
              <a:buNone/>
              <a:defRPr sz="1400">
                <a:solidFill>
                  <a:srgbClr val="F78F1E"/>
                </a:solidFill>
              </a:defRPr>
            </a:lvl5pPr>
          </a:lstStyle>
          <a:p>
            <a:pPr lvl="0"/>
            <a:r>
              <a:rPr lang="en-US" dirty="0"/>
              <a:t>Click to add phone number</a:t>
            </a:r>
          </a:p>
        </p:txBody>
      </p:sp>
      <p:sp>
        <p:nvSpPr>
          <p:cNvPr id="9" name="Text Placeholder 7"/>
          <p:cNvSpPr>
            <a:spLocks noGrp="1"/>
          </p:cNvSpPr>
          <p:nvPr>
            <p:ph type="body" sz="quarter" idx="12" hasCustomPrompt="1"/>
          </p:nvPr>
        </p:nvSpPr>
        <p:spPr>
          <a:xfrm>
            <a:off x="685800" y="4192513"/>
            <a:ext cx="6400800" cy="394805"/>
          </a:xfrm>
          <a:prstGeom prst="rect">
            <a:avLst/>
          </a:prstGeom>
        </p:spPr>
        <p:txBody>
          <a:bodyPr tIns="0" bIns="91440" anchor="t" anchorCtr="0">
            <a:normAutofit/>
          </a:bodyPr>
          <a:lstStyle>
            <a:lvl1pPr>
              <a:lnSpc>
                <a:spcPct val="100000"/>
              </a:lnSpc>
              <a:buNone/>
              <a:defRPr sz="1800" b="0" i="0">
                <a:solidFill>
                  <a:srgbClr val="F78F1E"/>
                </a:solidFill>
                <a:latin typeface="Calibri"/>
                <a:cs typeface="Calibri"/>
              </a:defRPr>
            </a:lvl1pPr>
            <a:lvl2pPr>
              <a:buNone/>
              <a:defRPr sz="1400">
                <a:solidFill>
                  <a:srgbClr val="F78F1E"/>
                </a:solidFill>
              </a:defRPr>
            </a:lvl2pPr>
            <a:lvl3pPr>
              <a:buNone/>
              <a:defRPr sz="1400">
                <a:solidFill>
                  <a:srgbClr val="F78F1E"/>
                </a:solidFill>
              </a:defRPr>
            </a:lvl3pPr>
            <a:lvl4pPr>
              <a:buNone/>
              <a:defRPr sz="1400">
                <a:solidFill>
                  <a:srgbClr val="F78F1E"/>
                </a:solidFill>
              </a:defRPr>
            </a:lvl4pPr>
            <a:lvl5pPr>
              <a:buNone/>
              <a:defRPr sz="1400">
                <a:solidFill>
                  <a:srgbClr val="F78F1E"/>
                </a:solidFill>
              </a:defRPr>
            </a:lvl5pPr>
          </a:lstStyle>
          <a:p>
            <a:pPr lvl="0"/>
            <a:r>
              <a:rPr lang="en-US" dirty="0"/>
              <a:t>Click to add email</a:t>
            </a:r>
          </a:p>
        </p:txBody>
      </p:sp>
      <p:sp>
        <p:nvSpPr>
          <p:cNvPr id="4" name="Text Placeholder 3"/>
          <p:cNvSpPr>
            <a:spLocks noGrp="1"/>
          </p:cNvSpPr>
          <p:nvPr>
            <p:ph type="body" sz="quarter" idx="13" hasCustomPrompt="1"/>
          </p:nvPr>
        </p:nvSpPr>
        <p:spPr>
          <a:xfrm>
            <a:off x="685146" y="3325813"/>
            <a:ext cx="6409391" cy="317304"/>
          </a:xfrm>
        </p:spPr>
        <p:txBody>
          <a:bodyPr bIns="91440" anchor="ctr" anchorCtr="0">
            <a:noAutofit/>
          </a:bodyPr>
          <a:lstStyle>
            <a:lvl1pPr marL="0" indent="0">
              <a:buNone/>
              <a:defRPr sz="1800" baseline="0">
                <a:solidFill>
                  <a:schemeClr val="tx1">
                    <a:lumMod val="50000"/>
                    <a:lumOff val="50000"/>
                  </a:schemeClr>
                </a:solidFill>
              </a:defRPr>
            </a:lvl1pPr>
          </a:lstStyle>
          <a:p>
            <a:pPr lvl="0"/>
            <a:r>
              <a:rPr lang="en-US" dirty="0"/>
              <a:t>Click to add Title</a:t>
            </a:r>
          </a:p>
        </p:txBody>
      </p:sp>
      <p:sp>
        <p:nvSpPr>
          <p:cNvPr id="13" name="TextBox 12"/>
          <p:cNvSpPr txBox="1"/>
          <p:nvPr userDrawn="1"/>
        </p:nvSpPr>
        <p:spPr>
          <a:xfrm>
            <a:off x="685148" y="2314549"/>
            <a:ext cx="6458765" cy="526414"/>
          </a:xfrm>
          <a:prstGeom prst="rect">
            <a:avLst/>
          </a:prstGeom>
        </p:spPr>
        <p:txBody>
          <a:bodyPr vert="horz" wrap="square" lIns="91440" tIns="45720" rIns="91440" bIns="45720" rtlCol="0" anchor="ctr" anchorCtr="0">
            <a:noAutofit/>
          </a:bodyPr>
          <a:lstStyle/>
          <a:p>
            <a:pPr algn="l">
              <a:buClr>
                <a:srgbClr val="F78F1E"/>
              </a:buClr>
              <a:buSzPct val="150000"/>
            </a:pPr>
            <a:r>
              <a:rPr lang="en-US" sz="3200" b="1" dirty="0">
                <a:solidFill>
                  <a:schemeClr val="tx1">
                    <a:lumMod val="65000"/>
                    <a:lumOff val="35000"/>
                  </a:schemeClr>
                </a:solidFill>
                <a:latin typeface="Calibri"/>
                <a:cs typeface="Calibri"/>
              </a:rPr>
              <a:t>Cognosante.com</a:t>
            </a:r>
          </a:p>
        </p:txBody>
      </p:sp>
      <p:sp>
        <p:nvSpPr>
          <p:cNvPr id="10" name="Rectangle 9"/>
          <p:cNvSpPr/>
          <p:nvPr userDrawn="1"/>
        </p:nvSpPr>
        <p:spPr>
          <a:xfrm>
            <a:off x="0" y="1"/>
            <a:ext cx="9144000" cy="148046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428371"/>
            <a:ext cx="9144000" cy="142418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41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
        <p:nvSpPr>
          <p:cNvPr id="6" name="Text Placeholder 5"/>
          <p:cNvSpPr>
            <a:spLocks noGrp="1"/>
          </p:cNvSpPr>
          <p:nvPr>
            <p:ph type="body" sz="quarter" idx="11"/>
          </p:nvPr>
        </p:nvSpPr>
        <p:spPr>
          <a:xfrm>
            <a:off x="434975" y="1573213"/>
            <a:ext cx="8480425" cy="4276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405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
        <p:nvSpPr>
          <p:cNvPr id="5" name="Picture Placeholder 4"/>
          <p:cNvSpPr>
            <a:spLocks noGrp="1"/>
          </p:cNvSpPr>
          <p:nvPr>
            <p:ph type="pic" sz="quarter" idx="11"/>
          </p:nvPr>
        </p:nvSpPr>
        <p:spPr>
          <a:xfrm>
            <a:off x="5297186" y="2279309"/>
            <a:ext cx="3436938" cy="2900362"/>
          </a:xfrm>
        </p:spPr>
        <p:txBody>
          <a:bodyPr/>
          <a:lstStyle/>
          <a:p>
            <a:r>
              <a:rPr lang="en-US" dirty="0"/>
              <a:t>Click icon to add picture</a:t>
            </a:r>
          </a:p>
        </p:txBody>
      </p:sp>
      <p:sp>
        <p:nvSpPr>
          <p:cNvPr id="7" name="Text Placeholder 6"/>
          <p:cNvSpPr>
            <a:spLocks noGrp="1"/>
          </p:cNvSpPr>
          <p:nvPr>
            <p:ph type="body" sz="quarter" idx="12"/>
          </p:nvPr>
        </p:nvSpPr>
        <p:spPr>
          <a:xfrm>
            <a:off x="434975" y="1687513"/>
            <a:ext cx="4498975" cy="43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332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
        <p:nvSpPr>
          <p:cNvPr id="7" name="Text Placeholder 6"/>
          <p:cNvSpPr>
            <a:spLocks noGrp="1"/>
          </p:cNvSpPr>
          <p:nvPr>
            <p:ph type="body" sz="quarter" idx="12"/>
          </p:nvPr>
        </p:nvSpPr>
        <p:spPr>
          <a:xfrm>
            <a:off x="434975" y="1687513"/>
            <a:ext cx="4498975" cy="43672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5"/>
          <p:cNvSpPr>
            <a:spLocks noGrp="1"/>
          </p:cNvSpPr>
          <p:nvPr>
            <p:ph type="chart" sz="quarter" idx="13"/>
          </p:nvPr>
        </p:nvSpPr>
        <p:spPr>
          <a:xfrm>
            <a:off x="5470525" y="1853406"/>
            <a:ext cx="3444875" cy="4035425"/>
          </a:xfrm>
        </p:spPr>
        <p:txBody>
          <a:bodyPr/>
          <a:lstStyle/>
          <a:p>
            <a:r>
              <a:rPr lang="en-US" dirty="0"/>
              <a:t>Click icon to add chart</a:t>
            </a:r>
          </a:p>
        </p:txBody>
      </p:sp>
    </p:spTree>
    <p:extLst>
      <p:ext uri="{BB962C8B-B14F-4D97-AF65-F5344CB8AC3E}">
        <p14:creationId xmlns:p14="http://schemas.microsoft.com/office/powerpoint/2010/main" val="173631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
        <p:nvSpPr>
          <p:cNvPr id="6" name="Chart Placeholder 5"/>
          <p:cNvSpPr>
            <a:spLocks noGrp="1"/>
          </p:cNvSpPr>
          <p:nvPr>
            <p:ph type="chart" sz="quarter" idx="13"/>
          </p:nvPr>
        </p:nvSpPr>
        <p:spPr>
          <a:xfrm>
            <a:off x="4921624" y="1842246"/>
            <a:ext cx="3993776" cy="4046585"/>
          </a:xfrm>
        </p:spPr>
        <p:txBody>
          <a:bodyPr/>
          <a:lstStyle/>
          <a:p>
            <a:r>
              <a:rPr lang="en-US" dirty="0"/>
              <a:t>Click icon to add chart</a:t>
            </a:r>
          </a:p>
        </p:txBody>
      </p:sp>
      <p:sp>
        <p:nvSpPr>
          <p:cNvPr id="9" name="Chart Placeholder 5"/>
          <p:cNvSpPr>
            <a:spLocks noGrp="1"/>
          </p:cNvSpPr>
          <p:nvPr>
            <p:ph type="chart" sz="quarter" idx="14"/>
          </p:nvPr>
        </p:nvSpPr>
        <p:spPr>
          <a:xfrm>
            <a:off x="434248" y="1842245"/>
            <a:ext cx="3993776" cy="4046585"/>
          </a:xfrm>
        </p:spPr>
        <p:txBody>
          <a:bodyPr/>
          <a:lstStyle/>
          <a:p>
            <a:r>
              <a:rPr lang="en-US" dirty="0"/>
              <a:t>Click icon to add chart</a:t>
            </a:r>
          </a:p>
        </p:txBody>
      </p:sp>
    </p:spTree>
    <p:extLst>
      <p:ext uri="{BB962C8B-B14F-4D97-AF65-F5344CB8AC3E}">
        <p14:creationId xmlns:p14="http://schemas.microsoft.com/office/powerpoint/2010/main" val="121070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
        <p:nvSpPr>
          <p:cNvPr id="5" name="Table Placeholder 4"/>
          <p:cNvSpPr>
            <a:spLocks noGrp="1"/>
          </p:cNvSpPr>
          <p:nvPr>
            <p:ph type="tbl" sz="quarter" idx="11"/>
          </p:nvPr>
        </p:nvSpPr>
        <p:spPr>
          <a:xfrm>
            <a:off x="550863" y="1612900"/>
            <a:ext cx="8270875" cy="4586288"/>
          </a:xfrm>
        </p:spPr>
        <p:txBody>
          <a:bodyPr/>
          <a:lstStyle/>
          <a:p>
            <a:r>
              <a:rPr lang="en-US" dirty="0"/>
              <a:t>Click icon to add table</a:t>
            </a:r>
          </a:p>
        </p:txBody>
      </p:sp>
    </p:spTree>
    <p:extLst>
      <p:ext uri="{BB962C8B-B14F-4D97-AF65-F5344CB8AC3E}">
        <p14:creationId xmlns:p14="http://schemas.microsoft.com/office/powerpoint/2010/main" val="282952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
        <p:nvSpPr>
          <p:cNvPr id="6" name="Chart Placeholder 5"/>
          <p:cNvSpPr>
            <a:spLocks noGrp="1"/>
          </p:cNvSpPr>
          <p:nvPr>
            <p:ph type="chart" sz="quarter" idx="11"/>
          </p:nvPr>
        </p:nvSpPr>
        <p:spPr>
          <a:xfrm>
            <a:off x="550863" y="1801813"/>
            <a:ext cx="8270875" cy="4451350"/>
          </a:xfrm>
        </p:spPr>
        <p:txBody>
          <a:bodyPr/>
          <a:lstStyle/>
          <a:p>
            <a:r>
              <a:rPr lang="en-US" dirty="0"/>
              <a:t>Click icon to add chart</a:t>
            </a:r>
          </a:p>
        </p:txBody>
      </p:sp>
    </p:spTree>
    <p:extLst>
      <p:ext uri="{BB962C8B-B14F-4D97-AF65-F5344CB8AC3E}">
        <p14:creationId xmlns:p14="http://schemas.microsoft.com/office/powerpoint/2010/main" val="121521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
        <p:nvSpPr>
          <p:cNvPr id="5" name="Text Placeholder 4"/>
          <p:cNvSpPr>
            <a:spLocks noGrp="1"/>
          </p:cNvSpPr>
          <p:nvPr>
            <p:ph type="body" sz="quarter" idx="11"/>
          </p:nvPr>
        </p:nvSpPr>
        <p:spPr>
          <a:xfrm>
            <a:off x="434975" y="1681163"/>
            <a:ext cx="4083050" cy="449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2"/>
          </p:nvPr>
        </p:nvSpPr>
        <p:spPr>
          <a:xfrm>
            <a:off x="4816475" y="1681163"/>
            <a:ext cx="4083050" cy="449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8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59ABE3D-0306-47E9-8957-6FD3294A431B}" type="slidenum">
              <a:rPr lang="en-US" smtClean="0"/>
              <a:pPr/>
              <a:t>‹#›</a:t>
            </a:fld>
            <a:endParaRPr lang="en-US" dirty="0"/>
          </a:p>
        </p:txBody>
      </p:sp>
      <p:sp>
        <p:nvSpPr>
          <p:cNvPr id="7" name="SmartArt Placeholder 6"/>
          <p:cNvSpPr>
            <a:spLocks noGrp="1"/>
          </p:cNvSpPr>
          <p:nvPr>
            <p:ph type="dgm" sz="quarter" idx="11"/>
          </p:nvPr>
        </p:nvSpPr>
        <p:spPr>
          <a:xfrm>
            <a:off x="434975" y="1479550"/>
            <a:ext cx="8480425" cy="4545013"/>
          </a:xfrm>
        </p:spPr>
        <p:txBody>
          <a:bodyPr/>
          <a:lstStyle/>
          <a:p>
            <a:r>
              <a:rPr lang="en-US" dirty="0"/>
              <a:t>Click icon to add SmartArt graphic</a:t>
            </a:r>
          </a:p>
        </p:txBody>
      </p:sp>
    </p:spTree>
    <p:extLst>
      <p:ext uri="{BB962C8B-B14F-4D97-AF65-F5344CB8AC3E}">
        <p14:creationId xmlns:p14="http://schemas.microsoft.com/office/powerpoint/2010/main" val="277580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4247" y="1308538"/>
            <a:ext cx="8481153" cy="4950372"/>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12" name="Text Placeholder 4"/>
          <p:cNvSpPr txBox="1">
            <a:spLocks/>
          </p:cNvSpPr>
          <p:nvPr userDrawn="1"/>
        </p:nvSpPr>
        <p:spPr>
          <a:xfrm>
            <a:off x="198438" y="149950"/>
            <a:ext cx="8716962" cy="730250"/>
          </a:xfrm>
          <a:prstGeom prst="rect">
            <a:avLst/>
          </a:prstGeom>
        </p:spPr>
        <p:txBody>
          <a:bodyPr tIns="45720" bIns="0">
            <a:normAutofit/>
          </a:bodyPr>
          <a:lstStyle>
            <a:lvl1pPr marL="0" indent="0" algn="l" defTabSz="457200" rtl="0" eaLnBrk="1" latinLnBrk="0" hangingPunct="1">
              <a:lnSpc>
                <a:spcPct val="90000"/>
              </a:lnSpc>
              <a:spcBef>
                <a:spcPct val="20000"/>
              </a:spcBef>
              <a:buClr>
                <a:srgbClr val="F78F1E"/>
              </a:buClr>
              <a:buSzPct val="100000"/>
              <a:buFont typeface="Calibri" pitchFamily="34" charset="0"/>
              <a:buNone/>
              <a:defRPr sz="3600" b="1" kern="1200">
                <a:solidFill>
                  <a:schemeClr val="bg1"/>
                </a:solidFill>
                <a:latin typeface="+mn-lt"/>
                <a:ea typeface="+mn-ea"/>
                <a:cs typeface="+mn-cs"/>
              </a:defRPr>
            </a:lvl1pPr>
            <a:lvl2pPr marL="914400" indent="-231775" algn="l" defTabSz="457200" rtl="0" eaLnBrk="1" latinLnBrk="0" hangingPunct="1">
              <a:lnSpc>
                <a:spcPct val="100000"/>
              </a:lnSpc>
              <a:spcBef>
                <a:spcPts val="600"/>
              </a:spcBef>
              <a:buClr>
                <a:srgbClr val="F78F1E"/>
              </a:buClr>
              <a:buSzPct val="100000"/>
              <a:buFont typeface="Calibri" pitchFamily="34" charset="0"/>
              <a:buChar char="–"/>
              <a:defRPr sz="2600" kern="1200">
                <a:solidFill>
                  <a:schemeClr val="tx1"/>
                </a:solidFill>
                <a:latin typeface="+mn-lt"/>
                <a:ea typeface="+mn-ea"/>
                <a:cs typeface="+mn-cs"/>
              </a:defRPr>
            </a:lvl2pPr>
            <a:lvl3pPr marL="1487488" indent="-287338" algn="l" defTabSz="457200" rtl="0" eaLnBrk="1" latinLnBrk="0" hangingPunct="1">
              <a:lnSpc>
                <a:spcPct val="100000"/>
              </a:lnSpc>
              <a:spcBef>
                <a:spcPts val="300"/>
              </a:spcBef>
              <a:buClr>
                <a:srgbClr val="F78F1E"/>
              </a:buClr>
              <a:buSzPct val="100000"/>
              <a:buFont typeface="Wingdings" pitchFamily="2" charset="2"/>
              <a:buChar char="Ø"/>
              <a:defRPr sz="2000" kern="1200">
                <a:solidFill>
                  <a:schemeClr val="tx1"/>
                </a:solidFill>
                <a:latin typeface="+mn-lt"/>
                <a:ea typeface="+mn-ea"/>
                <a:cs typeface="+mn-cs"/>
              </a:defRPr>
            </a:lvl3pPr>
            <a:lvl4pPr marL="2060575" indent="-287338" algn="l" defTabSz="457200" rtl="0" eaLnBrk="1" latinLnBrk="0" hangingPunct="1">
              <a:lnSpc>
                <a:spcPct val="100000"/>
              </a:lnSpc>
              <a:spcBef>
                <a:spcPts val="300"/>
              </a:spcBef>
              <a:buClr>
                <a:srgbClr val="F78F1E"/>
              </a:buClr>
              <a:buSzPct val="100000"/>
              <a:buFont typeface="Wingdings" pitchFamily="2" charset="2"/>
              <a:buChar char="§"/>
              <a:defRPr sz="2000" kern="1200">
                <a:solidFill>
                  <a:schemeClr val="tx1"/>
                </a:solidFill>
                <a:latin typeface="+mn-lt"/>
                <a:ea typeface="+mn-ea"/>
                <a:cs typeface="+mn-cs"/>
              </a:defRPr>
            </a:lvl4pPr>
            <a:lvl5pPr marL="2457450" indent="-287338" algn="l" defTabSz="457200" rtl="0" eaLnBrk="1" latinLnBrk="0" hangingPunct="1">
              <a:lnSpc>
                <a:spcPct val="100000"/>
              </a:lnSpc>
              <a:spcBef>
                <a:spcPts val="300"/>
              </a:spcBef>
              <a:buClr>
                <a:srgbClr val="F78F1E"/>
              </a:buClr>
              <a:buSzPct val="10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t>Click here to add Title</a:t>
            </a:r>
          </a:p>
        </p:txBody>
      </p:sp>
      <p:sp>
        <p:nvSpPr>
          <p:cNvPr id="11" name="Title Placeholder 10"/>
          <p:cNvSpPr>
            <a:spLocks noGrp="1"/>
          </p:cNvSpPr>
          <p:nvPr>
            <p:ph type="title"/>
          </p:nvPr>
        </p:nvSpPr>
        <p:spPr>
          <a:xfrm>
            <a:off x="434248" y="236468"/>
            <a:ext cx="8481152" cy="803667"/>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12"/>
          <p:cNvSpPr>
            <a:spLocks noGrp="1"/>
          </p:cNvSpPr>
          <p:nvPr>
            <p:ph type="sldNum" sz="quarter" idx="4"/>
          </p:nvPr>
        </p:nvSpPr>
        <p:spPr>
          <a:xfrm>
            <a:off x="6858000" y="6418845"/>
            <a:ext cx="20574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59ABE3D-0306-47E9-8957-6FD3294A431B}" type="slidenum">
              <a:rPr lang="en-US" smtClean="0"/>
              <a:pPr/>
              <a:t>‹#›</a:t>
            </a:fld>
            <a:endParaRPr lang="en-US" dirty="0"/>
          </a:p>
        </p:txBody>
      </p:sp>
      <p:cxnSp>
        <p:nvCxnSpPr>
          <p:cNvPr id="8" name="Straight Connector 7"/>
          <p:cNvCxnSpPr/>
          <p:nvPr userDrawn="1"/>
        </p:nvCxnSpPr>
        <p:spPr>
          <a:xfrm>
            <a:off x="0" y="1038198"/>
            <a:ext cx="9144000" cy="134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222693"/>
      </p:ext>
    </p:extLst>
  </p:cSld>
  <p:clrMap bg1="lt1" tx1="dk1" bg2="lt2" tx2="dk2" accent1="accent1" accent2="accent2" accent3="accent3" accent4="accent4" accent5="accent5" accent6="accent6" hlink="hlink" folHlink="folHlink"/>
  <p:sldLayoutIdLst>
    <p:sldLayoutId id="2147483964" r:id="rId1"/>
    <p:sldLayoutId id="2147483971" r:id="rId2"/>
    <p:sldLayoutId id="2147483979" r:id="rId3"/>
    <p:sldLayoutId id="2147483972" r:id="rId4"/>
    <p:sldLayoutId id="2147483978" r:id="rId5"/>
    <p:sldLayoutId id="2147483974" r:id="rId6"/>
    <p:sldLayoutId id="2147483975" r:id="rId7"/>
    <p:sldLayoutId id="2147483976" r:id="rId8"/>
    <p:sldLayoutId id="2147483977" r:id="rId9"/>
    <p:sldLayoutId id="2147483980" r:id="rId10"/>
    <p:sldLayoutId id="2147483962" r:id="rId11"/>
    <p:sldLayoutId id="2147483969" r:id="rId12"/>
  </p:sldLayoutIdLst>
  <p:hf hdr="0" ftr="0" dt="0"/>
  <p:txStyles>
    <p:titleStyle>
      <a:lvl1pPr algn="l" defTabSz="457200" rtl="0" eaLnBrk="1" latinLnBrk="0" hangingPunct="1">
        <a:lnSpc>
          <a:spcPct val="70000"/>
        </a:lnSpc>
        <a:spcBef>
          <a:spcPct val="0"/>
        </a:spcBef>
        <a:buNone/>
        <a:defRPr sz="3200" b="1" kern="1200">
          <a:solidFill>
            <a:schemeClr val="tx1"/>
          </a:solidFill>
          <a:latin typeface="+mj-lt"/>
          <a:ea typeface="+mj-ea"/>
          <a:cs typeface="+mj-cs"/>
        </a:defRPr>
      </a:lvl1pPr>
    </p:titleStyle>
    <p:bodyStyle>
      <a:lvl1pPr marL="461963" indent="-461963" algn="l" defTabSz="457200" rtl="0" eaLnBrk="1" latinLnBrk="0" hangingPunct="1">
        <a:spcBef>
          <a:spcPct val="20000"/>
        </a:spcBef>
        <a:buClr>
          <a:schemeClr val="tx2"/>
        </a:buClr>
        <a:buSzPct val="100000"/>
        <a:buFont typeface="Calibri" pitchFamily="34" charset="0"/>
        <a:buChar char="●"/>
        <a:defRPr sz="2400" b="0" kern="1200">
          <a:solidFill>
            <a:schemeClr val="tx1"/>
          </a:solidFill>
          <a:latin typeface="+mn-lt"/>
          <a:ea typeface="+mn-ea"/>
          <a:cs typeface="+mn-cs"/>
        </a:defRPr>
      </a:lvl1pPr>
      <a:lvl2pPr marL="1139825" indent="-457200" algn="l" defTabSz="457200" rtl="0" eaLnBrk="1" latinLnBrk="0" hangingPunct="1">
        <a:lnSpc>
          <a:spcPct val="100000"/>
        </a:lnSpc>
        <a:spcBef>
          <a:spcPts val="600"/>
        </a:spcBef>
        <a:buClr>
          <a:schemeClr val="tx2"/>
        </a:buClr>
        <a:buSzPct val="100000"/>
        <a:buFont typeface="Wingdings" panose="05000000000000000000" pitchFamily="2" charset="2"/>
        <a:buChar char="§"/>
        <a:defRPr sz="2200" kern="1200">
          <a:solidFill>
            <a:schemeClr val="tx1"/>
          </a:solidFill>
          <a:latin typeface="+mn-lt"/>
          <a:ea typeface="+mn-ea"/>
          <a:cs typeface="+mn-cs"/>
        </a:defRPr>
      </a:lvl2pPr>
      <a:lvl3pPr marL="1657350" indent="-457200" algn="l" defTabSz="457200" rtl="0" eaLnBrk="1" latinLnBrk="0" hangingPunct="1">
        <a:lnSpc>
          <a:spcPct val="100000"/>
        </a:lnSpc>
        <a:spcBef>
          <a:spcPts val="300"/>
        </a:spcBef>
        <a:buClr>
          <a:schemeClr val="tx2"/>
        </a:buClr>
        <a:buSzPct val="100000"/>
        <a:buFont typeface="+mj-lt"/>
        <a:buAutoNum type="alphaLcParenR"/>
        <a:defRPr sz="2000" kern="1200">
          <a:solidFill>
            <a:schemeClr val="tx1"/>
          </a:solidFill>
          <a:latin typeface="+mn-lt"/>
          <a:ea typeface="+mn-ea"/>
          <a:cs typeface="+mn-cs"/>
        </a:defRPr>
      </a:lvl3pPr>
      <a:lvl4pPr marL="2173287" indent="-400050" algn="l" defTabSz="457200" rtl="0" eaLnBrk="1" latinLnBrk="0" hangingPunct="1">
        <a:lnSpc>
          <a:spcPct val="100000"/>
        </a:lnSpc>
        <a:spcBef>
          <a:spcPts val="300"/>
        </a:spcBef>
        <a:buClr>
          <a:schemeClr val="tx2"/>
        </a:buClr>
        <a:buSzPct val="100000"/>
        <a:buFont typeface="+mj-lt"/>
        <a:buAutoNum type="romanLcPeriod"/>
        <a:defRPr sz="1800" kern="1200">
          <a:solidFill>
            <a:schemeClr val="tx1"/>
          </a:solidFill>
          <a:latin typeface="+mn-lt"/>
          <a:ea typeface="+mn-ea"/>
          <a:cs typeface="+mn-cs"/>
        </a:defRPr>
      </a:lvl4pPr>
      <a:lvl5pPr marL="2455862" indent="-285750" algn="l" defTabSz="457200" rtl="0" eaLnBrk="1" latinLnBrk="0" hangingPunct="1">
        <a:lnSpc>
          <a:spcPct val="100000"/>
        </a:lnSpc>
        <a:spcBef>
          <a:spcPts val="300"/>
        </a:spcBef>
        <a:buClr>
          <a:schemeClr val="tx2"/>
        </a:buClr>
        <a:buSzPct val="100000"/>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o.search.yahoo.com/search/video?fr=mcafee&amp;p=DOGE+impact+on+Biosafety&amp;type=E210US1641G0#id=1&amp;vid=1af7f1c2ce4d66e3cc49de8af4514b77&amp;action=clic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Zfpv-Yf6s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H91Nehd7Q_Q"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sca_esv=9e1beb2d6882991f&amp;sxsrf=ANbL-n4s29d71064r79IS-Y19VyqnjzmHA:1769546636843&amp;udm=7&amp;fbs=ADc_l-aN0CWEZBOHjofHoaMMDiKp0UJuhqwKhR0QUhF54-6jIX2xhuqmjuyJb8bmeAomNlEy2WjTgHAi4Qgcs7Ygd2poXjlUljDORJyPMhqjZK_cfGjMlK45iVt2-UQEHVl1cyD_WhiNj5x08vTx_6Zxva5lP-st2kFibLY1eYK71we-7qtMzvPWQv0-P4vQJtT90Y1Qu3Jd5GTqlkWdElMBYMvSUrnxkA&amp;q=chris+madel+minnesota+videos+youtube&amp;sa=X&amp;ved=2ahUKEwjmgM_1yqySAxUJKUQIHT9ED0EQtKgLegQIIBAB&amp;biw=1707&amp;bih=932&amp;dpr=1.5&amp;aic=0#fpstate=ive&amp;ip=1&amp;vld=cid:8c00c0b4,vid:p_3RsOGUFX8,st: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68300" y="2190864"/>
            <a:ext cx="7937268" cy="2041502"/>
          </a:xfrm>
        </p:spPr>
        <p:txBody>
          <a:bodyPr>
            <a:noAutofit/>
          </a:bodyPr>
          <a:lstStyle/>
          <a:p>
            <a:pPr algn="ctr"/>
            <a:r>
              <a:rPr lang="en-US" sz="4800" dirty="0">
                <a:solidFill>
                  <a:schemeClr val="accent3">
                    <a:lumMod val="10000"/>
                  </a:schemeClr>
                </a:solidFill>
              </a:rPr>
              <a:t>We’re a Republic.</a:t>
            </a:r>
          </a:p>
          <a:p>
            <a:pPr algn="ctr"/>
            <a:r>
              <a:rPr lang="en-US" sz="4800" dirty="0">
                <a:solidFill>
                  <a:schemeClr val="accent3">
                    <a:lumMod val="10000"/>
                  </a:schemeClr>
                </a:solidFill>
              </a:rPr>
              <a:t>It’s Under Assault.</a:t>
            </a:r>
          </a:p>
        </p:txBody>
      </p:sp>
    </p:spTree>
    <p:extLst>
      <p:ext uri="{BB962C8B-B14F-4D97-AF65-F5344CB8AC3E}">
        <p14:creationId xmlns:p14="http://schemas.microsoft.com/office/powerpoint/2010/main" val="396733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99A85-A614-B566-C61C-5C2C267E2F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776D8-A98F-2118-E905-7CC10C5EF1A7}"/>
              </a:ext>
            </a:extLst>
          </p:cNvPr>
          <p:cNvSpPr>
            <a:spLocks noGrp="1"/>
          </p:cNvSpPr>
          <p:nvPr>
            <p:ph type="title"/>
          </p:nvPr>
        </p:nvSpPr>
        <p:spPr>
          <a:xfrm>
            <a:off x="0" y="177674"/>
            <a:ext cx="9144000" cy="803667"/>
          </a:xfrm>
        </p:spPr>
        <p:txBody>
          <a:bodyPr>
            <a:normAutofit fontScale="90000"/>
          </a:bodyPr>
          <a:lstStyle/>
          <a:p>
            <a:pPr lvl="0" fontAlgn="base">
              <a:lnSpc>
                <a:spcPct val="100000"/>
              </a:lnSpc>
              <a:spcBef>
                <a:spcPct val="20000"/>
              </a:spcBef>
              <a:spcAft>
                <a:spcPct val="0"/>
              </a:spcAft>
              <a:buClr>
                <a:srgbClr val="2F2F2F"/>
              </a:buClr>
              <a:buSzPct val="100000"/>
              <a:defRPr/>
            </a:pPr>
            <a:r>
              <a:rPr lang="en-US" dirty="0">
                <a:solidFill>
                  <a:srgbClr val="404041"/>
                </a:solidFill>
                <a:latin typeface="Arial" charset="0"/>
                <a:ea typeface="ＭＳ Ｐゴシック" charset="0"/>
              </a:rPr>
              <a:t>The Impact of DOGE on Governmental Agencies</a:t>
            </a:r>
          </a:p>
        </p:txBody>
      </p:sp>
      <p:sp>
        <p:nvSpPr>
          <p:cNvPr id="3" name="Slide Number Placeholder 2">
            <a:extLst>
              <a:ext uri="{FF2B5EF4-FFF2-40B4-BE49-F238E27FC236}">
                <a16:creationId xmlns:a16="http://schemas.microsoft.com/office/drawing/2014/main" id="{2650EE71-B285-D9D7-118A-C66A9BEBA46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4" name="TextBox 3">
            <a:extLst>
              <a:ext uri="{FF2B5EF4-FFF2-40B4-BE49-F238E27FC236}">
                <a16:creationId xmlns:a16="http://schemas.microsoft.com/office/drawing/2014/main" id="{92E53F77-FA0C-A8CD-7A3B-82DE3545D9FF}"/>
              </a:ext>
            </a:extLst>
          </p:cNvPr>
          <p:cNvSpPr txBox="1"/>
          <p:nvPr/>
        </p:nvSpPr>
        <p:spPr>
          <a:xfrm>
            <a:off x="897941" y="1408176"/>
            <a:ext cx="8017459" cy="4041648"/>
          </a:xfrm>
          <a:prstGeom prst="rect">
            <a:avLst/>
          </a:prstGeom>
        </p:spPr>
        <p:txBody>
          <a:bodyPr vert="horz" wrap="square" lIns="91440" tIns="45720" rIns="91440" bIns="45720" rtlCol="0">
            <a:noAutofit/>
          </a:bodyPr>
          <a:lstStyle/>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r>
              <a:rPr kumimoji="0" lang="en-US" sz="2800" b="1" i="0" u="none" strike="noStrike" kern="1200" cap="none" spc="0" normalizeH="0" baseline="0" noProof="0" dirty="0">
                <a:ln>
                  <a:noFill/>
                </a:ln>
                <a:solidFill>
                  <a:srgbClr val="404041"/>
                </a:solidFill>
                <a:effectLst/>
                <a:uLnTx/>
                <a:uFillTx/>
                <a:latin typeface="Arial" charset="0"/>
                <a:ea typeface="ＭＳ Ｐゴシック" charset="0"/>
              </a:rPr>
              <a:t>Department Eliminations </a:t>
            </a: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endParaRPr lang="en-US" sz="2800" b="1" dirty="0">
              <a:solidFill>
                <a:srgbClr val="404041"/>
              </a:solidFill>
            </a:endParaRP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r>
              <a:rPr kumimoji="0" lang="en-US" sz="2800" b="1" i="0" u="none" strike="noStrike" kern="1200" cap="none" spc="0" normalizeH="0" baseline="0" noProof="0" dirty="0">
                <a:ln>
                  <a:noFill/>
                </a:ln>
                <a:solidFill>
                  <a:srgbClr val="404041"/>
                </a:solidFill>
                <a:effectLst/>
                <a:uLnTx/>
                <a:uFillTx/>
                <a:latin typeface="Arial" charset="0"/>
                <a:ea typeface="ＭＳ Ｐゴシック" charset="0"/>
              </a:rPr>
              <a:t>Workforce Reductions</a:t>
            </a:r>
          </a:p>
          <a:p>
            <a:pPr marL="461963" indent="-461963" defTabSz="457200" eaLnBrk="1" hangingPunct="1">
              <a:spcBef>
                <a:spcPct val="20000"/>
              </a:spcBef>
              <a:buClr>
                <a:srgbClr val="2F2F2F"/>
              </a:buClr>
              <a:buSzPct val="100000"/>
              <a:buFont typeface="Calibri" pitchFamily="34" charset="0"/>
              <a:buChar char="●"/>
            </a:pPr>
            <a:endParaRPr lang="en-US" sz="2800" b="1" dirty="0">
              <a:solidFill>
                <a:srgbClr val="404041"/>
              </a:solidFill>
              <a:latin typeface="Arial" panose="020B0604020202020204" pitchFamily="34" charset="0"/>
              <a:cs typeface="Arial" panose="020B0604020202020204" pitchFamily="34" charset="0"/>
            </a:endParaRP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r>
              <a:rPr kumimoji="0" lang="en-US" sz="2800" b="1" i="0" u="none" strike="noStrike" kern="1200" cap="none" spc="0" normalizeH="0" baseline="0" noProof="0" dirty="0">
                <a:ln>
                  <a:noFill/>
                </a:ln>
                <a:solidFill>
                  <a:srgbClr val="404041"/>
                </a:solidFill>
                <a:effectLst/>
                <a:uLnTx/>
                <a:uFillTx/>
                <a:latin typeface="Arial" panose="020B0604020202020204" pitchFamily="34" charset="0"/>
                <a:ea typeface="ＭＳ Ｐゴシック" charset="0"/>
                <a:cs typeface="Arial" panose="020B0604020202020204" pitchFamily="34" charset="0"/>
              </a:rPr>
              <a:t>Data Access &amp; Security</a:t>
            </a: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endParaRPr kumimoji="0" lang="en-US" sz="2800" b="1" i="0" u="none" strike="noStrike" kern="1200" cap="none" spc="0" normalizeH="0" baseline="0" noProof="0" dirty="0">
              <a:ln>
                <a:noFill/>
              </a:ln>
              <a:solidFill>
                <a:srgbClr val="404041"/>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a:extLst>
              <a:ext uri="{FF2B5EF4-FFF2-40B4-BE49-F238E27FC236}">
                <a16:creationId xmlns:a16="http://schemas.microsoft.com/office/drawing/2014/main" id="{33B1BA49-0432-80BD-3346-FCC3B92E3A17}"/>
              </a:ext>
            </a:extLst>
          </p:cNvPr>
          <p:cNvSpPr txBox="1"/>
          <p:nvPr/>
        </p:nvSpPr>
        <p:spPr>
          <a:xfrm>
            <a:off x="1252728" y="5559552"/>
            <a:ext cx="6464808" cy="489838"/>
          </a:xfrm>
          <a:prstGeom prst="rect">
            <a:avLst/>
          </a:prstGeom>
        </p:spPr>
        <p:txBody>
          <a:bodyPr vert="horz" wrap="square" lIns="91440" tIns="45720" rIns="91440" bIns="45720" rtlCol="0">
            <a:noAutofit/>
          </a:bodyPr>
          <a:lstStyle/>
          <a:p>
            <a:pPr algn="ctr">
              <a:buClr>
                <a:srgbClr val="F78F1E"/>
              </a:buClr>
              <a:buSzPct val="150000"/>
            </a:pPr>
            <a:r>
              <a:rPr lang="en-US" sz="1400" dirty="0">
                <a:latin typeface="Calibri"/>
                <a:cs typeface="Calibri"/>
                <a:hlinkClick r:id="rId3"/>
              </a:rPr>
              <a:t>DOGE Impacts Biosafety</a:t>
            </a:r>
            <a:endParaRPr lang="en-US" sz="1400" dirty="0">
              <a:latin typeface="Calibri"/>
              <a:cs typeface="Calibri"/>
            </a:endParaRPr>
          </a:p>
        </p:txBody>
      </p:sp>
    </p:spTree>
    <p:extLst>
      <p:ext uri="{BB962C8B-B14F-4D97-AF65-F5344CB8AC3E}">
        <p14:creationId xmlns:p14="http://schemas.microsoft.com/office/powerpoint/2010/main" val="223117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B0E7-B95E-1A90-158F-63D77F506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C8455-2952-2CFA-FE27-7D8BD9A5321A}"/>
              </a:ext>
            </a:extLst>
          </p:cNvPr>
          <p:cNvSpPr>
            <a:spLocks noGrp="1"/>
          </p:cNvSpPr>
          <p:nvPr>
            <p:ph type="title"/>
          </p:nvPr>
        </p:nvSpPr>
        <p:spPr>
          <a:xfrm>
            <a:off x="662848" y="116899"/>
            <a:ext cx="8481152" cy="803667"/>
          </a:xfrm>
        </p:spPr>
        <p:txBody>
          <a:bodyPr>
            <a:normAutofit fontScale="90000"/>
          </a:bodyPr>
          <a:lstStyle/>
          <a:p>
            <a:pPr algn="ctr"/>
            <a:br>
              <a:rPr lang="en-US" dirty="0"/>
            </a:br>
            <a:br>
              <a:rPr lang="en-US" dirty="0"/>
            </a:br>
            <a:r>
              <a:rPr lang="en-US" dirty="0"/>
              <a:t>General Laura J. Richardson, USA (Ret.) and General Anthony C. Zinn USMC (Ret.)</a:t>
            </a:r>
            <a:br>
              <a:rPr lang="en-US" dirty="0"/>
            </a:br>
            <a:endParaRPr lang="en-US" sz="4400" dirty="0"/>
          </a:p>
        </p:txBody>
      </p:sp>
      <p:sp>
        <p:nvSpPr>
          <p:cNvPr id="3" name="Slide Number Placeholder 2">
            <a:extLst>
              <a:ext uri="{FF2B5EF4-FFF2-40B4-BE49-F238E27FC236}">
                <a16:creationId xmlns:a16="http://schemas.microsoft.com/office/drawing/2014/main" id="{7564327D-F793-7288-5605-77B0295C91E9}"/>
              </a:ext>
            </a:extLst>
          </p:cNvPr>
          <p:cNvSpPr>
            <a:spLocks noGrp="1"/>
          </p:cNvSpPr>
          <p:nvPr>
            <p:ph type="sldNum" sz="quarter" idx="10"/>
          </p:nvPr>
        </p:nvSpPr>
        <p:spPr/>
        <p:txBody>
          <a:bodyPr/>
          <a:lstStyle/>
          <a:p>
            <a:fld id="{059ABE3D-0306-47E9-8957-6FD3294A431B}" type="slidenum">
              <a:rPr lang="en-US" smtClean="0"/>
              <a:pPr/>
              <a:t>11</a:t>
            </a:fld>
            <a:endParaRPr lang="en-US" dirty="0"/>
          </a:p>
        </p:txBody>
      </p:sp>
      <p:sp>
        <p:nvSpPr>
          <p:cNvPr id="5" name="TextBox 4">
            <a:extLst>
              <a:ext uri="{FF2B5EF4-FFF2-40B4-BE49-F238E27FC236}">
                <a16:creationId xmlns:a16="http://schemas.microsoft.com/office/drawing/2014/main" id="{BAB279E8-D6B4-F70D-BF34-08482E079567}"/>
              </a:ext>
            </a:extLst>
          </p:cNvPr>
          <p:cNvSpPr txBox="1"/>
          <p:nvPr/>
        </p:nvSpPr>
        <p:spPr>
          <a:xfrm>
            <a:off x="1121396" y="1331089"/>
            <a:ext cx="7106855" cy="538222"/>
          </a:xfrm>
          <a:prstGeom prst="rect">
            <a:avLst/>
          </a:prstGeom>
        </p:spPr>
        <p:txBody>
          <a:bodyPr vert="horz" wrap="square" lIns="91440" tIns="45720" rIns="91440" bIns="45720" rtlCol="0">
            <a:noAutofit/>
          </a:bodyPr>
          <a:lstStyle/>
          <a:p>
            <a:pPr>
              <a:buClr>
                <a:srgbClr val="F78F1E"/>
              </a:buClr>
              <a:buSzPct val="150000"/>
            </a:pPr>
            <a:endParaRPr lang="en-US" sz="1400" dirty="0">
              <a:latin typeface="Calibri"/>
              <a:cs typeface="Calibri"/>
            </a:endParaRPr>
          </a:p>
        </p:txBody>
      </p:sp>
      <p:sp>
        <p:nvSpPr>
          <p:cNvPr id="6" name="TextBox 5">
            <a:extLst>
              <a:ext uri="{FF2B5EF4-FFF2-40B4-BE49-F238E27FC236}">
                <a16:creationId xmlns:a16="http://schemas.microsoft.com/office/drawing/2014/main" id="{570F09BA-2FE5-0B7C-3CCD-BD885943CF21}"/>
              </a:ext>
            </a:extLst>
          </p:cNvPr>
          <p:cNvSpPr txBox="1"/>
          <p:nvPr/>
        </p:nvSpPr>
        <p:spPr>
          <a:xfrm>
            <a:off x="1121396" y="5991923"/>
            <a:ext cx="7525511" cy="637448"/>
          </a:xfrm>
          <a:prstGeom prst="rect">
            <a:avLst/>
          </a:prstGeom>
        </p:spPr>
        <p:txBody>
          <a:bodyPr vert="horz" wrap="square" lIns="91440" tIns="45720" rIns="91440" bIns="45720" rtlCol="0">
            <a:noAutofit/>
          </a:bodyPr>
          <a:lstStyle/>
          <a:p>
            <a:pPr algn="ctr">
              <a:buClr>
                <a:srgbClr val="F78F1E"/>
              </a:buClr>
              <a:buSzPct val="150000"/>
            </a:pPr>
            <a:r>
              <a:rPr lang="en-US" sz="1600" b="1" dirty="0">
                <a:latin typeface="Calibri"/>
                <a:cs typeface="Calibri"/>
              </a:rPr>
              <a:t>https://www.usglc.org/resources/military-power-alone-is-not-enough-international-aid-is-vital-to-us-security-the-hill/</a:t>
            </a:r>
          </a:p>
        </p:txBody>
      </p:sp>
      <p:sp>
        <p:nvSpPr>
          <p:cNvPr id="8" name="TextBox 7">
            <a:extLst>
              <a:ext uri="{FF2B5EF4-FFF2-40B4-BE49-F238E27FC236}">
                <a16:creationId xmlns:a16="http://schemas.microsoft.com/office/drawing/2014/main" id="{0286470A-D984-6A4D-AB75-FCCD916453BF}"/>
              </a:ext>
            </a:extLst>
          </p:cNvPr>
          <p:cNvSpPr txBox="1"/>
          <p:nvPr/>
        </p:nvSpPr>
        <p:spPr>
          <a:xfrm>
            <a:off x="2363273" y="6156101"/>
            <a:ext cx="4584879" cy="309093"/>
          </a:xfrm>
          <a:prstGeom prst="rect">
            <a:avLst/>
          </a:prstGeom>
        </p:spPr>
        <p:txBody>
          <a:bodyPr vert="horz" wrap="square" lIns="91440" tIns="45720" rIns="91440" bIns="45720" rtlCol="0">
            <a:noAutofit/>
          </a:bodyPr>
          <a:lstStyle/>
          <a:p>
            <a:pPr>
              <a:buClr>
                <a:srgbClr val="F78F1E"/>
              </a:buClr>
              <a:buSzPct val="150000"/>
            </a:pPr>
            <a:endParaRPr lang="en-US" sz="1400" dirty="0">
              <a:latin typeface="Calibri"/>
              <a:cs typeface="Calibri"/>
            </a:endParaRPr>
          </a:p>
        </p:txBody>
      </p:sp>
      <p:pic>
        <p:nvPicPr>
          <p:cNvPr id="4" name="Picture 2">
            <a:extLst>
              <a:ext uri="{FF2B5EF4-FFF2-40B4-BE49-F238E27FC236}">
                <a16:creationId xmlns:a16="http://schemas.microsoft.com/office/drawing/2014/main" id="{9912A750-84F9-0B7C-F412-EE47E9925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456" y="1057407"/>
            <a:ext cx="3437919" cy="474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82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D2A8F-E97C-751C-F06C-C6566C6A7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89417-8BEF-DAF5-D40E-74C766FB307B}"/>
              </a:ext>
            </a:extLst>
          </p:cNvPr>
          <p:cNvSpPr>
            <a:spLocks noGrp="1"/>
          </p:cNvSpPr>
          <p:nvPr>
            <p:ph type="title"/>
          </p:nvPr>
        </p:nvSpPr>
        <p:spPr>
          <a:xfrm>
            <a:off x="434248" y="236468"/>
            <a:ext cx="8481152" cy="764625"/>
          </a:xfrm>
        </p:spPr>
        <p:txBody>
          <a:bodyPr>
            <a:normAutofit fontScale="90000"/>
          </a:bodyPr>
          <a:lstStyle/>
          <a:p>
            <a:pPr algn="ctr"/>
            <a:r>
              <a:rPr lang="en-US" cap="all" dirty="0"/>
              <a:t>Micaela White </a:t>
            </a:r>
            <a:br>
              <a:rPr lang="en-US" cap="all" dirty="0"/>
            </a:br>
            <a:r>
              <a:rPr lang="en-US" dirty="0"/>
              <a:t>Senior Humanitarian Adviser – </a:t>
            </a:r>
            <a:r>
              <a:rPr lang="en-US" cap="all" dirty="0"/>
              <a:t>USAID 2009–2025</a:t>
            </a:r>
          </a:p>
        </p:txBody>
      </p:sp>
      <p:sp>
        <p:nvSpPr>
          <p:cNvPr id="3" name="Slide Number Placeholder 2">
            <a:extLst>
              <a:ext uri="{FF2B5EF4-FFF2-40B4-BE49-F238E27FC236}">
                <a16:creationId xmlns:a16="http://schemas.microsoft.com/office/drawing/2014/main" id="{5957DB7B-B020-4850-18C7-235350EEAF2A}"/>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5" name="TextBox 4">
            <a:extLst>
              <a:ext uri="{FF2B5EF4-FFF2-40B4-BE49-F238E27FC236}">
                <a16:creationId xmlns:a16="http://schemas.microsoft.com/office/drawing/2014/main" id="{A14B7FBA-EC45-D2CE-B88C-32CFD254609E}"/>
              </a:ext>
            </a:extLst>
          </p:cNvPr>
          <p:cNvSpPr txBox="1"/>
          <p:nvPr/>
        </p:nvSpPr>
        <p:spPr>
          <a:xfrm>
            <a:off x="1121396" y="1331089"/>
            <a:ext cx="7106855" cy="538222"/>
          </a:xfrm>
          <a:prstGeom prst="rect">
            <a:avLst/>
          </a:prstGeom>
        </p:spPr>
        <p:txBody>
          <a:bodyPr vert="horz" wrap="square" lIns="91440" tIns="45720" rIns="91440" bIns="45720" rtlCol="0">
            <a:noAutofit/>
          </a:bodyPr>
          <a:lstStyle/>
          <a:p>
            <a:pPr marL="0" marR="0" lvl="0" indent="0" algn="l" defTabSz="914400" rtl="0" eaLnBrk="0" fontAlgn="base" latinLnBrk="0" hangingPunct="0">
              <a:lnSpc>
                <a:spcPct val="100000"/>
              </a:lnSpc>
              <a:spcBef>
                <a:spcPct val="0"/>
              </a:spcBef>
              <a:spcAft>
                <a:spcPct val="0"/>
              </a:spcAft>
              <a:buClr>
                <a:srgbClr val="F78F1E"/>
              </a:buClr>
              <a:buSzPct val="150000"/>
              <a:buFontTx/>
              <a:buNone/>
              <a:tabLst/>
              <a:defRPr/>
            </a:pPr>
            <a:endParaRPr kumimoji="0" lang="en-US" sz="1400" b="0" i="0" u="none" strike="noStrike" kern="1200" cap="none" spc="0" normalizeH="0" baseline="0" noProof="0" dirty="0">
              <a:ln>
                <a:noFill/>
              </a:ln>
              <a:solidFill>
                <a:srgbClr val="404041"/>
              </a:solidFill>
              <a:effectLst/>
              <a:uLnTx/>
              <a:uFillTx/>
              <a:latin typeface="Calibri"/>
              <a:ea typeface="ＭＳ Ｐゴシック" charset="0"/>
              <a:cs typeface="Calibri"/>
            </a:endParaRPr>
          </a:p>
        </p:txBody>
      </p:sp>
      <p:pic>
        <p:nvPicPr>
          <p:cNvPr id="6" name="Picture 5">
            <a:extLst>
              <a:ext uri="{FF2B5EF4-FFF2-40B4-BE49-F238E27FC236}">
                <a16:creationId xmlns:a16="http://schemas.microsoft.com/office/drawing/2014/main" id="{247749E6-4870-E86B-4AC2-CE3BFD3B85D7}"/>
              </a:ext>
            </a:extLst>
          </p:cNvPr>
          <p:cNvPicPr>
            <a:picLocks noChangeAspect="1"/>
          </p:cNvPicPr>
          <p:nvPr/>
        </p:nvPicPr>
        <p:blipFill>
          <a:blip r:embed="rId3"/>
          <a:stretch>
            <a:fillRect/>
          </a:stretch>
        </p:blipFill>
        <p:spPr>
          <a:xfrm>
            <a:off x="2370112" y="1470355"/>
            <a:ext cx="4140425" cy="4563401"/>
          </a:xfrm>
          <a:prstGeom prst="rect">
            <a:avLst/>
          </a:prstGeom>
        </p:spPr>
      </p:pic>
    </p:spTree>
    <p:extLst>
      <p:ext uri="{BB962C8B-B14F-4D97-AF65-F5344CB8AC3E}">
        <p14:creationId xmlns:p14="http://schemas.microsoft.com/office/powerpoint/2010/main" val="266781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C3584-9C33-9901-45E1-348EACF9E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68AFC-62F3-E6F3-35A7-2D5F67A30800}"/>
              </a:ext>
            </a:extLst>
          </p:cNvPr>
          <p:cNvSpPr>
            <a:spLocks noGrp="1"/>
          </p:cNvSpPr>
          <p:nvPr>
            <p:ph type="title"/>
          </p:nvPr>
        </p:nvSpPr>
        <p:spPr/>
        <p:txBody>
          <a:bodyPr>
            <a:normAutofit/>
          </a:bodyPr>
          <a:lstStyle/>
          <a:p>
            <a:pPr algn="ctr"/>
            <a:r>
              <a:rPr lang="en-US" sz="4400" dirty="0"/>
              <a:t>Workforce Reductions</a:t>
            </a:r>
          </a:p>
        </p:txBody>
      </p:sp>
      <p:sp>
        <p:nvSpPr>
          <p:cNvPr id="3" name="Slide Number Placeholder 2">
            <a:extLst>
              <a:ext uri="{FF2B5EF4-FFF2-40B4-BE49-F238E27FC236}">
                <a16:creationId xmlns:a16="http://schemas.microsoft.com/office/drawing/2014/main" id="{186689D9-6A97-FBE0-BFCC-80A068A60AC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5" name="TextBox 4">
            <a:extLst>
              <a:ext uri="{FF2B5EF4-FFF2-40B4-BE49-F238E27FC236}">
                <a16:creationId xmlns:a16="http://schemas.microsoft.com/office/drawing/2014/main" id="{AA9B7B6A-A8C6-B7E8-E1EE-4AD830AF5A7B}"/>
              </a:ext>
            </a:extLst>
          </p:cNvPr>
          <p:cNvSpPr txBox="1"/>
          <p:nvPr/>
        </p:nvSpPr>
        <p:spPr>
          <a:xfrm>
            <a:off x="687629" y="1167908"/>
            <a:ext cx="7739481" cy="5123164"/>
          </a:xfrm>
          <a:prstGeom prst="rect">
            <a:avLst/>
          </a:prstGeom>
        </p:spPr>
        <p:txBody>
          <a:bodyPr vert="horz" wrap="square" lIns="91440" tIns="45720" rIns="91440" bIns="45720" rtlCol="0">
            <a:noAutofit/>
          </a:bodyPr>
          <a:lstStyle/>
          <a:p>
            <a:pPr>
              <a:buClr>
                <a:srgbClr val="F78F1E"/>
              </a:buClr>
              <a:buSzPct val="150000"/>
            </a:pPr>
            <a:endParaRPr lang="en-US" sz="1400" dirty="0">
              <a:latin typeface="Calibri"/>
              <a:cs typeface="Calibri"/>
            </a:endParaRPr>
          </a:p>
        </p:txBody>
      </p:sp>
      <p:sp>
        <p:nvSpPr>
          <p:cNvPr id="6" name="TextBox 5">
            <a:extLst>
              <a:ext uri="{FF2B5EF4-FFF2-40B4-BE49-F238E27FC236}">
                <a16:creationId xmlns:a16="http://schemas.microsoft.com/office/drawing/2014/main" id="{4FFB34D2-6FBE-F266-2BD0-FC5F40169C21}"/>
              </a:ext>
            </a:extLst>
          </p:cNvPr>
          <p:cNvSpPr txBox="1"/>
          <p:nvPr/>
        </p:nvSpPr>
        <p:spPr>
          <a:xfrm>
            <a:off x="321869" y="1111910"/>
            <a:ext cx="8244229" cy="4784141"/>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800" b="1" dirty="0"/>
              <a:t>Approximately 271,000 workers were impacted</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The CDC saw a 24% reduction in staff including their disease trackers and the entire Division of Healthy Start and Services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Personal information of millions of Americans may have been compromised</a:t>
            </a:r>
          </a:p>
          <a:p>
            <a:endParaRPr lang="en-US" sz="2000" b="1" dirty="0"/>
          </a:p>
          <a:p>
            <a:endParaRPr lang="en-US" sz="2000" b="1" dirty="0"/>
          </a:p>
          <a:p>
            <a:endParaRPr lang="en-US" sz="2000"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Tree>
    <p:extLst>
      <p:ext uri="{BB962C8B-B14F-4D97-AF65-F5344CB8AC3E}">
        <p14:creationId xmlns:p14="http://schemas.microsoft.com/office/powerpoint/2010/main" val="19570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2FD53-53B4-1458-01B5-C5C366B7A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1ED26-DB3C-A5E7-9FDC-C91550ACAF11}"/>
              </a:ext>
            </a:extLst>
          </p:cNvPr>
          <p:cNvSpPr>
            <a:spLocks noGrp="1"/>
          </p:cNvSpPr>
          <p:nvPr>
            <p:ph type="title"/>
          </p:nvPr>
        </p:nvSpPr>
        <p:spPr/>
        <p:txBody>
          <a:bodyPr>
            <a:normAutofit/>
          </a:bodyPr>
          <a:lstStyle/>
          <a:p>
            <a:pPr algn="ctr"/>
            <a:r>
              <a:rPr lang="en-US" sz="4400" dirty="0"/>
              <a:t>Workforce Reductions</a:t>
            </a:r>
          </a:p>
        </p:txBody>
      </p:sp>
      <p:sp>
        <p:nvSpPr>
          <p:cNvPr id="3" name="Slide Number Placeholder 2">
            <a:extLst>
              <a:ext uri="{FF2B5EF4-FFF2-40B4-BE49-F238E27FC236}">
                <a16:creationId xmlns:a16="http://schemas.microsoft.com/office/drawing/2014/main" id="{3B735D24-E544-750F-5EB7-60C782121C0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5" name="TextBox 4">
            <a:extLst>
              <a:ext uri="{FF2B5EF4-FFF2-40B4-BE49-F238E27FC236}">
                <a16:creationId xmlns:a16="http://schemas.microsoft.com/office/drawing/2014/main" id="{FFA89D81-88CA-5110-D35C-B8ADAFC4C0E4}"/>
              </a:ext>
            </a:extLst>
          </p:cNvPr>
          <p:cNvSpPr txBox="1"/>
          <p:nvPr/>
        </p:nvSpPr>
        <p:spPr>
          <a:xfrm>
            <a:off x="687629" y="1167908"/>
            <a:ext cx="7739481" cy="5123164"/>
          </a:xfrm>
          <a:prstGeom prst="rect">
            <a:avLst/>
          </a:prstGeom>
        </p:spPr>
        <p:txBody>
          <a:bodyPr vert="horz" wrap="square" lIns="91440" tIns="45720" rIns="91440" bIns="45720" rtlCol="0">
            <a:noAutofit/>
          </a:bodyPr>
          <a:lstStyle/>
          <a:p>
            <a:pPr>
              <a:buClr>
                <a:srgbClr val="F78F1E"/>
              </a:buClr>
              <a:buSzPct val="150000"/>
            </a:pPr>
            <a:endParaRPr lang="en-US" sz="1400" dirty="0">
              <a:latin typeface="Calibri"/>
              <a:cs typeface="Calibri"/>
            </a:endParaRPr>
          </a:p>
        </p:txBody>
      </p:sp>
      <p:sp>
        <p:nvSpPr>
          <p:cNvPr id="6" name="TextBox 5">
            <a:extLst>
              <a:ext uri="{FF2B5EF4-FFF2-40B4-BE49-F238E27FC236}">
                <a16:creationId xmlns:a16="http://schemas.microsoft.com/office/drawing/2014/main" id="{AF7E02B5-6BD8-5193-7000-2043F494FE0D}"/>
              </a:ext>
            </a:extLst>
          </p:cNvPr>
          <p:cNvSpPr txBox="1"/>
          <p:nvPr/>
        </p:nvSpPr>
        <p:spPr>
          <a:xfrm>
            <a:off x="321869" y="1111910"/>
            <a:ext cx="8244229" cy="4784141"/>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800" b="1" dirty="0"/>
              <a:t>Approximately 271,000 workers were impacted</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The CDC saw a 24% reduction in staff including their disease trackers and the entire Division of Healthy Start and Services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Personal information of millions of Americans was potentially compromised</a:t>
            </a:r>
          </a:p>
          <a:p>
            <a:endParaRPr lang="en-US" sz="2000" b="1" dirty="0"/>
          </a:p>
          <a:p>
            <a:endParaRPr lang="en-US" sz="2000" b="1" dirty="0"/>
          </a:p>
          <a:p>
            <a:endParaRPr lang="en-US" sz="2000" b="1" dirty="0"/>
          </a:p>
          <a:p>
            <a:pPr marL="342900" indent="-342900" algn="ctr">
              <a:buFont typeface="Arial" panose="020B0604020202020204" pitchFamily="34" charset="0"/>
              <a:buChar char="•"/>
            </a:pPr>
            <a:endParaRPr lang="en-US"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
        <p:nvSpPr>
          <p:cNvPr id="4" name="TextBox 3">
            <a:extLst>
              <a:ext uri="{FF2B5EF4-FFF2-40B4-BE49-F238E27FC236}">
                <a16:creationId xmlns:a16="http://schemas.microsoft.com/office/drawing/2014/main" id="{83EC3B16-7607-B954-EB21-52360B4B021E}"/>
              </a:ext>
            </a:extLst>
          </p:cNvPr>
          <p:cNvSpPr txBox="1"/>
          <p:nvPr/>
        </p:nvSpPr>
        <p:spPr>
          <a:xfrm>
            <a:off x="929030" y="6217920"/>
            <a:ext cx="7615124" cy="497434"/>
          </a:xfrm>
          <a:prstGeom prst="rect">
            <a:avLst/>
          </a:prstGeom>
        </p:spPr>
        <p:txBody>
          <a:bodyPr vert="horz" wrap="square" lIns="91440" tIns="45720" rIns="91440" bIns="45720" rtlCol="0">
            <a:noAutofit/>
          </a:bodyPr>
          <a:lstStyle/>
          <a:p>
            <a:pPr algn="ctr">
              <a:buClr>
                <a:srgbClr val="F78F1E"/>
              </a:buClr>
              <a:buSzPct val="150000"/>
            </a:pPr>
            <a:r>
              <a:rPr lang="en-US" sz="1400" dirty="0">
                <a:latin typeface="Calibri"/>
                <a:cs typeface="Calibri"/>
                <a:hlinkClick r:id="rId3" tooltip="Worker leaving Building"/>
              </a:rPr>
              <a:t>Personal Information Breach</a:t>
            </a:r>
            <a:endParaRPr lang="en-US" sz="1400" dirty="0">
              <a:latin typeface="Calibri"/>
              <a:cs typeface="Calibri"/>
            </a:endParaRPr>
          </a:p>
        </p:txBody>
      </p:sp>
    </p:spTree>
    <p:extLst>
      <p:ext uri="{BB962C8B-B14F-4D97-AF65-F5344CB8AC3E}">
        <p14:creationId xmlns:p14="http://schemas.microsoft.com/office/powerpoint/2010/main" val="107213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D08F3-31CB-AF19-0025-4568CDA15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ADC82-A9A5-D6EF-F529-E760A7CEAD66}"/>
              </a:ext>
            </a:extLst>
          </p:cNvPr>
          <p:cNvSpPr>
            <a:spLocks noGrp="1"/>
          </p:cNvSpPr>
          <p:nvPr>
            <p:ph type="title"/>
          </p:nvPr>
        </p:nvSpPr>
        <p:spPr>
          <a:xfrm>
            <a:off x="0" y="177674"/>
            <a:ext cx="9144000" cy="803667"/>
          </a:xfrm>
        </p:spPr>
        <p:txBody>
          <a:bodyPr>
            <a:normAutofit fontScale="90000"/>
          </a:bodyPr>
          <a:lstStyle/>
          <a:p>
            <a:pPr algn="ctr"/>
            <a:br>
              <a:rPr lang="en-US" sz="4400" dirty="0">
                <a:latin typeface="Arial" panose="020B0604020202020204" pitchFamily="34" charset="0"/>
                <a:cs typeface="Arial" panose="020B0604020202020204" pitchFamily="34" charset="0"/>
              </a:rPr>
            </a:br>
            <a:r>
              <a:rPr lang="en-US" sz="4400" dirty="0"/>
              <a:t>The  Impact on the Media</a:t>
            </a:r>
            <a:br>
              <a:rPr lang="en-US" dirty="0"/>
            </a:b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F1E85CA-C2FD-4E53-D664-B264CEFA1CB7}"/>
              </a:ext>
            </a:extLst>
          </p:cNvPr>
          <p:cNvSpPr>
            <a:spLocks noGrp="1"/>
          </p:cNvSpPr>
          <p:nvPr>
            <p:ph type="sldNum" sz="quarter" idx="10"/>
          </p:nvPr>
        </p:nvSpPr>
        <p:spPr/>
        <p:txBody>
          <a:bodyPr/>
          <a:lstStyle/>
          <a:p>
            <a:fld id="{059ABE3D-0306-47E9-8957-6FD3294A431B}" type="slidenum">
              <a:rPr lang="en-US" smtClean="0"/>
              <a:pPr/>
              <a:t>15</a:t>
            </a:fld>
            <a:endParaRPr lang="en-US" dirty="0"/>
          </a:p>
        </p:txBody>
      </p:sp>
      <p:sp>
        <p:nvSpPr>
          <p:cNvPr id="4" name="TextBox 3">
            <a:extLst>
              <a:ext uri="{FF2B5EF4-FFF2-40B4-BE49-F238E27FC236}">
                <a16:creationId xmlns:a16="http://schemas.microsoft.com/office/drawing/2014/main" id="{14A1DA44-A241-95C8-DC7E-41557C27C346}"/>
              </a:ext>
            </a:extLst>
          </p:cNvPr>
          <p:cNvSpPr txBox="1"/>
          <p:nvPr/>
        </p:nvSpPr>
        <p:spPr>
          <a:xfrm>
            <a:off x="80468" y="1141172"/>
            <a:ext cx="8017459" cy="5539154"/>
          </a:xfrm>
          <a:prstGeom prst="rect">
            <a:avLst/>
          </a:prstGeom>
        </p:spPr>
        <p:txBody>
          <a:bodyPr vert="horz" wrap="square" lIns="91440" tIns="45720" rIns="91440" bIns="45720" rtlCol="0">
            <a:noAutofit/>
          </a:bodyPr>
          <a:lstStyle/>
          <a:p>
            <a:pPr marL="461963" indent="-461963" defTabSz="457200" eaLnBrk="1" hangingPunct="1">
              <a:spcBef>
                <a:spcPct val="20000"/>
              </a:spcBef>
              <a:buClr>
                <a:schemeClr val="tx2"/>
              </a:buClr>
              <a:buSzPct val="100000"/>
              <a:buFont typeface="Calibri" pitchFamily="34" charset="0"/>
              <a:buChar char="●"/>
            </a:pPr>
            <a:r>
              <a:rPr lang="en-US" b="1" dirty="0"/>
              <a:t>Legal and Financial Action</a:t>
            </a:r>
          </a:p>
          <a:p>
            <a:pPr marL="919163" lvl="1" indent="-461963" defTabSz="457200" eaLnBrk="1" hangingPunct="1">
              <a:spcBef>
                <a:spcPct val="20000"/>
              </a:spcBef>
              <a:buClr>
                <a:schemeClr val="tx2"/>
              </a:buClr>
              <a:buSzPct val="100000"/>
              <a:buFont typeface="+mj-lt"/>
              <a:buAutoNum type="alphaUcPeriod"/>
            </a:pPr>
            <a:r>
              <a:rPr lang="en-US" sz="1800" b="1" dirty="0"/>
              <a:t>Defamation Lawsuits</a:t>
            </a:r>
          </a:p>
          <a:p>
            <a:pPr marL="919163" lvl="1" indent="-461963" defTabSz="457200" eaLnBrk="1" hangingPunct="1">
              <a:spcBef>
                <a:spcPct val="20000"/>
              </a:spcBef>
              <a:buClr>
                <a:schemeClr val="tx2"/>
              </a:buClr>
              <a:buSzPct val="100000"/>
              <a:buFont typeface="+mj-lt"/>
              <a:buAutoNum type="alphaUcPeriod"/>
            </a:pPr>
            <a:r>
              <a:rPr lang="en-US" sz="1800" b="1" dirty="0"/>
              <a:t>Public Broadcasting Cuts</a:t>
            </a:r>
          </a:p>
          <a:p>
            <a:pPr marL="919163" lvl="1" indent="-461963" defTabSz="457200" eaLnBrk="1" hangingPunct="1">
              <a:spcBef>
                <a:spcPct val="20000"/>
              </a:spcBef>
              <a:buClr>
                <a:schemeClr val="tx2"/>
              </a:buClr>
              <a:buSzPct val="100000"/>
              <a:buFont typeface="+mj-lt"/>
              <a:buAutoNum type="alphaUcPeriod"/>
            </a:pPr>
            <a:r>
              <a:rPr lang="en-US" sz="1800" b="1" dirty="0"/>
              <a:t>International Media Funding </a:t>
            </a:r>
            <a:endParaRPr lang="en-US" sz="2800" b="1" dirty="0"/>
          </a:p>
          <a:p>
            <a:pPr marL="461963" indent="-461963" defTabSz="457200" eaLnBrk="1" hangingPunct="1">
              <a:spcBef>
                <a:spcPct val="20000"/>
              </a:spcBef>
              <a:buClr>
                <a:schemeClr val="tx2"/>
              </a:buClr>
              <a:buSzPct val="100000"/>
              <a:buFont typeface="Calibri" pitchFamily="34" charset="0"/>
              <a:buChar char="●"/>
            </a:pPr>
            <a:endParaRPr lang="en-US" b="1" dirty="0"/>
          </a:p>
          <a:p>
            <a:pPr marL="461963" indent="-461963" defTabSz="457200" eaLnBrk="1" hangingPunct="1">
              <a:spcBef>
                <a:spcPct val="20000"/>
              </a:spcBef>
              <a:buClr>
                <a:schemeClr val="tx2"/>
              </a:buClr>
              <a:buSzPct val="100000"/>
              <a:buFont typeface="Calibri" pitchFamily="34" charset="0"/>
              <a:buChar char="●"/>
            </a:pPr>
            <a:r>
              <a:rPr lang="en-US" b="1" dirty="0"/>
              <a:t>The  Administrative and Regulatory Pressures</a:t>
            </a:r>
          </a:p>
          <a:p>
            <a:pPr marL="919163" lvl="1" indent="-461963" defTabSz="457200" eaLnBrk="1" hangingPunct="1">
              <a:spcBef>
                <a:spcPct val="20000"/>
              </a:spcBef>
              <a:buClr>
                <a:schemeClr val="tx2"/>
              </a:buClr>
              <a:buSzPct val="100000"/>
              <a:buFont typeface="+mj-lt"/>
              <a:buAutoNum type="alphaUcPeriod"/>
            </a:pPr>
            <a:r>
              <a:rPr lang="en-US" sz="1800" b="1" dirty="0"/>
              <a:t>FCC Investigations</a:t>
            </a:r>
          </a:p>
          <a:p>
            <a:pPr marL="919163" lvl="1" indent="-461963" defTabSz="457200" eaLnBrk="1" hangingPunct="1">
              <a:spcBef>
                <a:spcPct val="20000"/>
              </a:spcBef>
              <a:buClr>
                <a:schemeClr val="tx2"/>
              </a:buClr>
              <a:buSzPct val="100000"/>
              <a:buFont typeface="+mj-lt"/>
              <a:buAutoNum type="alphaUcPeriod"/>
            </a:pPr>
            <a:r>
              <a:rPr lang="en-US" sz="1800" b="1" dirty="0"/>
              <a:t>Pentagon Access</a:t>
            </a:r>
          </a:p>
          <a:p>
            <a:pPr marL="919163" lvl="1" indent="-461963" defTabSz="457200" eaLnBrk="1" hangingPunct="1">
              <a:spcBef>
                <a:spcPct val="20000"/>
              </a:spcBef>
              <a:buClr>
                <a:schemeClr val="tx2"/>
              </a:buClr>
              <a:buSzPct val="100000"/>
              <a:buFont typeface="+mj-lt"/>
              <a:buAutoNum type="alphaUcPeriod"/>
            </a:pPr>
            <a:r>
              <a:rPr lang="en-US" sz="1800" b="1" dirty="0"/>
              <a:t>White House Restrictions:</a:t>
            </a:r>
            <a:endParaRPr lang="en-US" sz="1800" dirty="0"/>
          </a:p>
          <a:p>
            <a:pPr marL="919163" lvl="1" indent="-461963" defTabSz="457200" eaLnBrk="1" hangingPunct="1">
              <a:spcBef>
                <a:spcPct val="20000"/>
              </a:spcBef>
              <a:buClr>
                <a:schemeClr val="tx2"/>
              </a:buClr>
              <a:buSzPct val="100000"/>
              <a:buFont typeface="+mj-lt"/>
              <a:buAutoNum type="alphaUcPeriod"/>
            </a:pPr>
            <a:r>
              <a:rPr lang="en-US" sz="1800" b="1" dirty="0"/>
              <a:t>"Media Bias" List</a:t>
            </a:r>
            <a:r>
              <a:rPr lang="en-US" sz="1800" dirty="0"/>
              <a:t> </a:t>
            </a:r>
            <a:endParaRPr lang="en-US" b="1" dirty="0"/>
          </a:p>
          <a:p>
            <a:pPr marL="461963" indent="-461963" defTabSz="457200" eaLnBrk="1" hangingPunct="1">
              <a:spcBef>
                <a:spcPct val="20000"/>
              </a:spcBef>
              <a:buClr>
                <a:schemeClr val="tx2"/>
              </a:buClr>
              <a:buSzPct val="100000"/>
              <a:buFont typeface="Calibri" pitchFamily="34" charset="0"/>
              <a:buChar char="●"/>
            </a:pPr>
            <a:endParaRPr lang="en-US" b="1" dirty="0"/>
          </a:p>
          <a:p>
            <a:pPr marL="461963" indent="-461963" defTabSz="457200" eaLnBrk="1" hangingPunct="1">
              <a:spcBef>
                <a:spcPct val="20000"/>
              </a:spcBef>
              <a:buClr>
                <a:schemeClr val="tx2"/>
              </a:buClr>
              <a:buSzPct val="100000"/>
              <a:buFont typeface="Calibri" pitchFamily="34" charset="0"/>
              <a:buChar char="●"/>
            </a:pPr>
            <a:r>
              <a:rPr lang="en-US" b="1" dirty="0"/>
              <a:t>Rhetoric and Intimidation</a:t>
            </a:r>
          </a:p>
          <a:p>
            <a:pPr marL="919163" lvl="1" indent="-461963" defTabSz="457200" eaLnBrk="1" hangingPunct="1">
              <a:spcBef>
                <a:spcPct val="20000"/>
              </a:spcBef>
              <a:buClr>
                <a:schemeClr val="tx2"/>
              </a:buClr>
              <a:buSzPct val="100000"/>
              <a:buFont typeface="+mj-lt"/>
              <a:buAutoNum type="alphaUcPeriod"/>
            </a:pPr>
            <a:r>
              <a:rPr lang="en-US" sz="1800" b="1" dirty="0"/>
              <a:t>Verbal Attacks</a:t>
            </a:r>
          </a:p>
          <a:p>
            <a:pPr marL="919163" lvl="1" indent="-461963" defTabSz="457200" eaLnBrk="1" hangingPunct="1">
              <a:spcBef>
                <a:spcPct val="20000"/>
              </a:spcBef>
              <a:buClr>
                <a:schemeClr val="tx2"/>
              </a:buClr>
              <a:buSzPct val="100000"/>
              <a:buFont typeface="+mj-lt"/>
              <a:buAutoNum type="alphaUcPeriod"/>
            </a:pPr>
            <a:r>
              <a:rPr lang="en-US" sz="1800" b="1" dirty="0"/>
              <a:t>DOJ Policy Shifts</a:t>
            </a:r>
          </a:p>
          <a:p>
            <a:pPr marL="919163" lvl="1" indent="-461963" defTabSz="457200" eaLnBrk="1" hangingPunct="1">
              <a:spcBef>
                <a:spcPct val="20000"/>
              </a:spcBef>
              <a:buClr>
                <a:schemeClr val="tx2"/>
              </a:buClr>
              <a:buSzPct val="100000"/>
              <a:buFont typeface="+mj-lt"/>
              <a:buAutoNum type="alphaUcPeriod"/>
            </a:pPr>
            <a:r>
              <a:rPr lang="en-US" sz="1800" b="1" dirty="0"/>
              <a:t>Social Media</a:t>
            </a:r>
          </a:p>
          <a:p>
            <a:pPr marL="461963" indent="-461963" defTabSz="457200" eaLnBrk="1" hangingPunct="1">
              <a:spcBef>
                <a:spcPct val="20000"/>
              </a:spcBef>
              <a:buClr>
                <a:schemeClr val="tx2"/>
              </a:buClr>
              <a:buSzPct val="100000"/>
              <a:buFont typeface="Calibri" pitchFamily="34" charset="0"/>
              <a:buChar char="●"/>
            </a:pPr>
            <a:endParaRPr lang="en-US" b="1" dirty="0"/>
          </a:p>
          <a:p>
            <a:pPr marL="461963" indent="-461963" defTabSz="457200" eaLnBrk="1" hangingPunct="1">
              <a:spcBef>
                <a:spcPct val="20000"/>
              </a:spcBef>
              <a:buClr>
                <a:schemeClr val="tx2"/>
              </a:buClr>
              <a:buSzPct val="100000"/>
              <a:buFont typeface="Calibri" pitchFamily="34" charset="0"/>
              <a:buChar char="●"/>
            </a:pPr>
            <a:endParaRPr lang="en-US" sz="2800" b="1" dirty="0">
              <a:latin typeface="Arial" panose="020B0604020202020204" pitchFamily="34" charset="0"/>
              <a:ea typeface="+mn-ea"/>
              <a:cs typeface="Arial" panose="020B0604020202020204" pitchFamily="34" charset="0"/>
            </a:endParaRPr>
          </a:p>
          <a:p>
            <a:pPr marL="461963" indent="-461963" defTabSz="457200" eaLnBrk="1" hangingPunct="1">
              <a:spcBef>
                <a:spcPct val="20000"/>
              </a:spcBef>
              <a:buClr>
                <a:schemeClr val="tx2"/>
              </a:buClr>
              <a:buSzPct val="100000"/>
              <a:buFont typeface="Calibri" pitchFamily="34" charset="0"/>
              <a:buChar char="●"/>
            </a:pPr>
            <a:endParaRPr lang="en-US" sz="3600" b="1" dirty="0">
              <a:latin typeface="+mn-lt"/>
              <a:ea typeface="+mn-ea"/>
              <a:cs typeface="+mn-cs"/>
            </a:endParaRPr>
          </a:p>
        </p:txBody>
      </p:sp>
    </p:spTree>
    <p:extLst>
      <p:ext uri="{BB962C8B-B14F-4D97-AF65-F5344CB8AC3E}">
        <p14:creationId xmlns:p14="http://schemas.microsoft.com/office/powerpoint/2010/main" val="332241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3BFFB-FBEF-F4BA-755E-DBC7D0E3C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2CD44-73C9-708C-F1B7-DDB3C000966E}"/>
              </a:ext>
            </a:extLst>
          </p:cNvPr>
          <p:cNvSpPr>
            <a:spLocks noGrp="1"/>
          </p:cNvSpPr>
          <p:nvPr>
            <p:ph type="title"/>
          </p:nvPr>
        </p:nvSpPr>
        <p:spPr>
          <a:xfrm>
            <a:off x="662848" y="116899"/>
            <a:ext cx="8481152" cy="803667"/>
          </a:xfrm>
        </p:spPr>
        <p:txBody>
          <a:bodyPr>
            <a:normAutofit fontScale="90000"/>
          </a:bodyPr>
          <a:lstStyle/>
          <a:p>
            <a:pPr algn="ctr"/>
            <a:br>
              <a:rPr lang="en-US" dirty="0"/>
            </a:br>
            <a:r>
              <a:rPr lang="en-US" sz="4400" dirty="0">
                <a:latin typeface="Arial" panose="020B0604020202020204" pitchFamily="34" charset="0"/>
                <a:cs typeface="Arial" panose="020B0604020202020204" pitchFamily="34" charset="0"/>
              </a:rPr>
              <a:t>The Impact on Education</a:t>
            </a:r>
            <a:br>
              <a:rPr lang="en-US" dirty="0"/>
            </a:br>
            <a:endParaRPr lang="en-US" sz="4400" dirty="0"/>
          </a:p>
        </p:txBody>
      </p:sp>
      <p:sp>
        <p:nvSpPr>
          <p:cNvPr id="3" name="Slide Number Placeholder 2">
            <a:extLst>
              <a:ext uri="{FF2B5EF4-FFF2-40B4-BE49-F238E27FC236}">
                <a16:creationId xmlns:a16="http://schemas.microsoft.com/office/drawing/2014/main" id="{780686B5-73B4-5B63-6594-E8548C649A92}"/>
              </a:ext>
            </a:extLst>
          </p:cNvPr>
          <p:cNvSpPr>
            <a:spLocks noGrp="1"/>
          </p:cNvSpPr>
          <p:nvPr>
            <p:ph type="sldNum" sz="quarter" idx="10"/>
          </p:nvPr>
        </p:nvSpPr>
        <p:spPr/>
        <p:txBody>
          <a:bodyPr/>
          <a:lstStyle/>
          <a:p>
            <a:fld id="{059ABE3D-0306-47E9-8957-6FD3294A431B}" type="slidenum">
              <a:rPr lang="en-US" smtClean="0"/>
              <a:pPr/>
              <a:t>16</a:t>
            </a:fld>
            <a:endParaRPr lang="en-US" dirty="0"/>
          </a:p>
        </p:txBody>
      </p:sp>
      <p:sp>
        <p:nvSpPr>
          <p:cNvPr id="5" name="TextBox 4">
            <a:extLst>
              <a:ext uri="{FF2B5EF4-FFF2-40B4-BE49-F238E27FC236}">
                <a16:creationId xmlns:a16="http://schemas.microsoft.com/office/drawing/2014/main" id="{E40F86E9-E4D9-B448-A056-5912A4651B5D}"/>
              </a:ext>
            </a:extLst>
          </p:cNvPr>
          <p:cNvSpPr txBox="1"/>
          <p:nvPr/>
        </p:nvSpPr>
        <p:spPr>
          <a:xfrm>
            <a:off x="1121396" y="1331089"/>
            <a:ext cx="7106855" cy="538222"/>
          </a:xfrm>
          <a:prstGeom prst="rect">
            <a:avLst/>
          </a:prstGeom>
        </p:spPr>
        <p:txBody>
          <a:bodyPr vert="horz" wrap="square" lIns="91440" tIns="45720" rIns="91440" bIns="45720" rtlCol="0">
            <a:noAutofit/>
          </a:bodyPr>
          <a:lstStyle/>
          <a:p>
            <a:pPr>
              <a:buClr>
                <a:srgbClr val="F78F1E"/>
              </a:buClr>
              <a:buSzPct val="150000"/>
            </a:pPr>
            <a:endParaRPr lang="en-US" sz="1400" dirty="0">
              <a:latin typeface="Calibri"/>
              <a:cs typeface="Calibri"/>
            </a:endParaRPr>
          </a:p>
        </p:txBody>
      </p:sp>
      <p:sp>
        <p:nvSpPr>
          <p:cNvPr id="6" name="TextBox 5">
            <a:extLst>
              <a:ext uri="{FF2B5EF4-FFF2-40B4-BE49-F238E27FC236}">
                <a16:creationId xmlns:a16="http://schemas.microsoft.com/office/drawing/2014/main" id="{A0782C74-E8CE-2376-8779-B07819F1C680}"/>
              </a:ext>
            </a:extLst>
          </p:cNvPr>
          <p:cNvSpPr txBox="1"/>
          <p:nvPr/>
        </p:nvSpPr>
        <p:spPr>
          <a:xfrm>
            <a:off x="1121396" y="5991923"/>
            <a:ext cx="7525511" cy="637448"/>
          </a:xfrm>
          <a:prstGeom prst="rect">
            <a:avLst/>
          </a:prstGeom>
        </p:spPr>
        <p:txBody>
          <a:bodyPr vert="horz" wrap="square" lIns="91440" tIns="45720" rIns="91440" bIns="45720" rtlCol="0">
            <a:noAutofit/>
          </a:bodyPr>
          <a:lstStyle/>
          <a:p>
            <a:pPr algn="ctr">
              <a:buClr>
                <a:srgbClr val="F78F1E"/>
              </a:buClr>
              <a:buSzPct val="150000"/>
            </a:pPr>
            <a:r>
              <a:rPr lang="en-US" sz="1600" b="1" dirty="0">
                <a:latin typeface="Calibri"/>
                <a:cs typeface="Calibri"/>
                <a:hlinkClick r:id="rId3"/>
              </a:rPr>
              <a:t>Worker Leaving the Department of Education Building</a:t>
            </a:r>
            <a:endParaRPr lang="en-US" sz="1600" b="1" dirty="0">
              <a:latin typeface="Calibri"/>
              <a:cs typeface="Calibri"/>
            </a:endParaRPr>
          </a:p>
        </p:txBody>
      </p:sp>
      <p:sp>
        <p:nvSpPr>
          <p:cNvPr id="8" name="TextBox 7">
            <a:extLst>
              <a:ext uri="{FF2B5EF4-FFF2-40B4-BE49-F238E27FC236}">
                <a16:creationId xmlns:a16="http://schemas.microsoft.com/office/drawing/2014/main" id="{DD76D697-9F3C-C4DB-6DCE-81B099EFEA6C}"/>
              </a:ext>
            </a:extLst>
          </p:cNvPr>
          <p:cNvSpPr txBox="1"/>
          <p:nvPr/>
        </p:nvSpPr>
        <p:spPr>
          <a:xfrm>
            <a:off x="2363273" y="6156101"/>
            <a:ext cx="4584879" cy="309093"/>
          </a:xfrm>
          <a:prstGeom prst="rect">
            <a:avLst/>
          </a:prstGeom>
        </p:spPr>
        <p:txBody>
          <a:bodyPr vert="horz" wrap="square" lIns="91440" tIns="45720" rIns="91440" bIns="45720" rtlCol="0">
            <a:noAutofit/>
          </a:bodyPr>
          <a:lstStyle/>
          <a:p>
            <a:pPr>
              <a:buClr>
                <a:srgbClr val="F78F1E"/>
              </a:buClr>
              <a:buSzPct val="150000"/>
            </a:pPr>
            <a:endParaRPr lang="en-US" sz="1400" dirty="0">
              <a:latin typeface="Calibri"/>
              <a:cs typeface="Calibri"/>
            </a:endParaRPr>
          </a:p>
        </p:txBody>
      </p:sp>
      <p:pic>
        <p:nvPicPr>
          <p:cNvPr id="9" name="Picture 8">
            <a:extLst>
              <a:ext uri="{FF2B5EF4-FFF2-40B4-BE49-F238E27FC236}">
                <a16:creationId xmlns:a16="http://schemas.microsoft.com/office/drawing/2014/main" id="{2EDC69B0-2BC3-A26B-A81D-0A73741A0447}"/>
              </a:ext>
            </a:extLst>
          </p:cNvPr>
          <p:cNvPicPr>
            <a:picLocks noChangeAspect="1"/>
          </p:cNvPicPr>
          <p:nvPr/>
        </p:nvPicPr>
        <p:blipFill>
          <a:blip r:embed="rId4"/>
          <a:stretch>
            <a:fillRect/>
          </a:stretch>
        </p:blipFill>
        <p:spPr>
          <a:xfrm>
            <a:off x="1901174" y="1499616"/>
            <a:ext cx="5341652" cy="3664916"/>
          </a:xfrm>
          <a:prstGeom prst="rect">
            <a:avLst/>
          </a:prstGeom>
        </p:spPr>
      </p:pic>
    </p:spTree>
    <p:extLst>
      <p:ext uri="{BB962C8B-B14F-4D97-AF65-F5344CB8AC3E}">
        <p14:creationId xmlns:p14="http://schemas.microsoft.com/office/powerpoint/2010/main" val="158279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1996-0C23-3400-7041-93D6DC7C2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6F9D2-F7B8-6E33-A812-381678077C04}"/>
              </a:ext>
            </a:extLst>
          </p:cNvPr>
          <p:cNvSpPr>
            <a:spLocks noGrp="1"/>
          </p:cNvSpPr>
          <p:nvPr>
            <p:ph type="title"/>
          </p:nvPr>
        </p:nvSpPr>
        <p:spPr>
          <a:xfrm>
            <a:off x="662848" y="116899"/>
            <a:ext cx="8481152" cy="803667"/>
          </a:xfrm>
        </p:spPr>
        <p:txBody>
          <a:bodyPr>
            <a:normAutofit fontScale="90000"/>
          </a:bodyPr>
          <a:lstStyle/>
          <a:p>
            <a:pPr algn="ctr"/>
            <a:br>
              <a:rPr lang="en-US" dirty="0"/>
            </a:br>
            <a:r>
              <a:rPr lang="en-US" sz="4400" dirty="0">
                <a:latin typeface="Arial" panose="020B0604020202020204" pitchFamily="34" charset="0"/>
                <a:cs typeface="Arial" panose="020B0604020202020204" pitchFamily="34" charset="0"/>
              </a:rPr>
              <a:t>Minnesota Governor’s Race</a:t>
            </a:r>
            <a:br>
              <a:rPr lang="en-US" dirty="0"/>
            </a:br>
            <a:endParaRPr lang="en-US" sz="4400" dirty="0"/>
          </a:p>
        </p:txBody>
      </p:sp>
      <p:sp>
        <p:nvSpPr>
          <p:cNvPr id="3" name="Slide Number Placeholder 2">
            <a:extLst>
              <a:ext uri="{FF2B5EF4-FFF2-40B4-BE49-F238E27FC236}">
                <a16:creationId xmlns:a16="http://schemas.microsoft.com/office/drawing/2014/main" id="{3364D872-AEBC-12C2-7E56-46DF292DE00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5" name="TextBox 4">
            <a:extLst>
              <a:ext uri="{FF2B5EF4-FFF2-40B4-BE49-F238E27FC236}">
                <a16:creationId xmlns:a16="http://schemas.microsoft.com/office/drawing/2014/main" id="{DFEC230F-06D1-98A0-958D-BBE251E25C18}"/>
              </a:ext>
            </a:extLst>
          </p:cNvPr>
          <p:cNvSpPr txBox="1"/>
          <p:nvPr/>
        </p:nvSpPr>
        <p:spPr>
          <a:xfrm>
            <a:off x="1121396" y="1331089"/>
            <a:ext cx="7106855" cy="538222"/>
          </a:xfrm>
          <a:prstGeom prst="rect">
            <a:avLst/>
          </a:prstGeom>
        </p:spPr>
        <p:txBody>
          <a:bodyPr vert="horz" wrap="square" lIns="91440" tIns="45720" rIns="91440" bIns="45720" rtlCol="0">
            <a:noAutofit/>
          </a:bodyPr>
          <a:lstStyle/>
          <a:p>
            <a:pPr marL="0" marR="0" lvl="0" indent="0" algn="l" defTabSz="914400" rtl="0" eaLnBrk="0" fontAlgn="base" latinLnBrk="0" hangingPunct="0">
              <a:lnSpc>
                <a:spcPct val="100000"/>
              </a:lnSpc>
              <a:spcBef>
                <a:spcPct val="0"/>
              </a:spcBef>
              <a:spcAft>
                <a:spcPct val="0"/>
              </a:spcAft>
              <a:buClr>
                <a:srgbClr val="F78F1E"/>
              </a:buClr>
              <a:buSzPct val="150000"/>
              <a:buFontTx/>
              <a:buNone/>
              <a:tabLst/>
              <a:defRPr/>
            </a:pPr>
            <a:endParaRPr kumimoji="0" lang="en-US" sz="1400" b="0" i="0" u="none" strike="noStrike" kern="1200" cap="none" spc="0" normalizeH="0" baseline="0" noProof="0" dirty="0">
              <a:ln>
                <a:noFill/>
              </a:ln>
              <a:solidFill>
                <a:srgbClr val="404041"/>
              </a:solidFill>
              <a:effectLst/>
              <a:uLnTx/>
              <a:uFillTx/>
              <a:latin typeface="Calibri"/>
              <a:ea typeface="ＭＳ Ｐゴシック" charset="0"/>
              <a:cs typeface="Calibri"/>
            </a:endParaRPr>
          </a:p>
        </p:txBody>
      </p:sp>
      <p:sp>
        <p:nvSpPr>
          <p:cNvPr id="6" name="TextBox 5">
            <a:extLst>
              <a:ext uri="{FF2B5EF4-FFF2-40B4-BE49-F238E27FC236}">
                <a16:creationId xmlns:a16="http://schemas.microsoft.com/office/drawing/2014/main" id="{38DD8FF4-DE93-4A13-EC86-B420E519FDFD}"/>
              </a:ext>
            </a:extLst>
          </p:cNvPr>
          <p:cNvSpPr txBox="1"/>
          <p:nvPr/>
        </p:nvSpPr>
        <p:spPr>
          <a:xfrm>
            <a:off x="1121396" y="5991923"/>
            <a:ext cx="7525511" cy="637448"/>
          </a:xfrm>
          <a:prstGeom prst="rect">
            <a:avLst/>
          </a:prstGeom>
        </p:spPr>
        <p:txBody>
          <a:bodyPr vert="horz" wrap="square" lIns="91440" tIns="45720" rIns="91440" bIns="45720" rtlCol="0">
            <a:noAutofit/>
          </a:bodyPr>
          <a:lstStyle/>
          <a:p>
            <a:pPr lvl="0" algn="ctr">
              <a:buClr>
                <a:srgbClr val="F78F1E"/>
              </a:buClr>
              <a:buSzPct val="150000"/>
            </a:pPr>
            <a:r>
              <a:rPr lang="en-US" sz="1600" b="1">
                <a:solidFill>
                  <a:srgbClr val="404041"/>
                </a:solidFill>
                <a:latin typeface="Calibri"/>
                <a:cs typeface="Calibri"/>
                <a:hlinkClick r:id="rId3"/>
              </a:rPr>
              <a:t>Candidate Leaves The Race For Governor</a:t>
            </a:r>
            <a:endParaRPr kumimoji="0" lang="en-US" sz="1600" b="1" i="0" u="none" strike="noStrike" kern="1200" cap="none" spc="0" normalizeH="0" baseline="0" noProof="0" dirty="0">
              <a:ln>
                <a:noFill/>
              </a:ln>
              <a:solidFill>
                <a:srgbClr val="404041"/>
              </a:solidFill>
              <a:effectLst/>
              <a:uLnTx/>
              <a:uFillTx/>
              <a:latin typeface="Calibri"/>
              <a:ea typeface="ＭＳ Ｐゴシック" charset="0"/>
              <a:cs typeface="Calibri"/>
            </a:endParaRPr>
          </a:p>
        </p:txBody>
      </p:sp>
      <p:sp>
        <p:nvSpPr>
          <p:cNvPr id="8" name="TextBox 7">
            <a:extLst>
              <a:ext uri="{FF2B5EF4-FFF2-40B4-BE49-F238E27FC236}">
                <a16:creationId xmlns:a16="http://schemas.microsoft.com/office/drawing/2014/main" id="{4BC89E9F-B5E1-9021-2D09-FE715C71483E}"/>
              </a:ext>
            </a:extLst>
          </p:cNvPr>
          <p:cNvSpPr txBox="1"/>
          <p:nvPr/>
        </p:nvSpPr>
        <p:spPr>
          <a:xfrm>
            <a:off x="2363273" y="5837324"/>
            <a:ext cx="4584879" cy="627870"/>
          </a:xfrm>
          <a:prstGeom prst="rect">
            <a:avLst/>
          </a:prstGeom>
        </p:spPr>
        <p:txBody>
          <a:bodyPr vert="horz" wrap="square" lIns="91440" tIns="45720" rIns="91440" bIns="45720" rtlCol="0">
            <a:noAutofit/>
          </a:bodyPr>
          <a:lstStyle/>
          <a:p>
            <a:pPr marL="0" marR="0" lvl="0" indent="0" algn="l" defTabSz="914400" rtl="0" eaLnBrk="0" fontAlgn="base" latinLnBrk="0" hangingPunct="0">
              <a:lnSpc>
                <a:spcPct val="100000"/>
              </a:lnSpc>
              <a:spcBef>
                <a:spcPct val="0"/>
              </a:spcBef>
              <a:spcAft>
                <a:spcPct val="0"/>
              </a:spcAft>
              <a:buClr>
                <a:srgbClr val="F78F1E"/>
              </a:buClr>
              <a:buSzPct val="150000"/>
              <a:buFontTx/>
              <a:buNone/>
              <a:tabLst/>
              <a:defRPr/>
            </a:pPr>
            <a:endParaRPr kumimoji="0" lang="en-US" sz="1400" b="0" i="0" u="none" strike="noStrike" kern="1200" cap="none" spc="0" normalizeH="0" baseline="0" noProof="0" dirty="0">
              <a:ln>
                <a:noFill/>
              </a:ln>
              <a:solidFill>
                <a:srgbClr val="404041"/>
              </a:solidFill>
              <a:effectLst/>
              <a:uLnTx/>
              <a:uFillTx/>
              <a:latin typeface="Calibri"/>
              <a:ea typeface="ＭＳ Ｐゴシック" charset="0"/>
              <a:cs typeface="Calibri"/>
            </a:endParaRPr>
          </a:p>
        </p:txBody>
      </p:sp>
      <p:pic>
        <p:nvPicPr>
          <p:cNvPr id="4" name="Picture 3">
            <a:extLst>
              <a:ext uri="{FF2B5EF4-FFF2-40B4-BE49-F238E27FC236}">
                <a16:creationId xmlns:a16="http://schemas.microsoft.com/office/drawing/2014/main" id="{CDBC63F0-D89C-115A-8389-F7E402A1A8E8}"/>
              </a:ext>
            </a:extLst>
          </p:cNvPr>
          <p:cNvPicPr>
            <a:picLocks noChangeAspect="1"/>
          </p:cNvPicPr>
          <p:nvPr/>
        </p:nvPicPr>
        <p:blipFill>
          <a:blip r:embed="rId4"/>
          <a:stretch>
            <a:fillRect/>
          </a:stretch>
        </p:blipFill>
        <p:spPr>
          <a:xfrm>
            <a:off x="2023534" y="1331089"/>
            <a:ext cx="5494865" cy="4307711"/>
          </a:xfrm>
          <a:prstGeom prst="rect">
            <a:avLst/>
          </a:prstGeom>
        </p:spPr>
      </p:pic>
    </p:spTree>
    <p:extLst>
      <p:ext uri="{BB962C8B-B14F-4D97-AF65-F5344CB8AC3E}">
        <p14:creationId xmlns:p14="http://schemas.microsoft.com/office/powerpoint/2010/main" val="229607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8234A-3EFB-1B2C-A114-79A441332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22AC8-D052-2A78-5C02-460D952854F7}"/>
              </a:ext>
            </a:extLst>
          </p:cNvPr>
          <p:cNvSpPr>
            <a:spLocks noGrp="1"/>
          </p:cNvSpPr>
          <p:nvPr>
            <p:ph type="title"/>
          </p:nvPr>
        </p:nvSpPr>
        <p:spPr>
          <a:xfrm>
            <a:off x="434248" y="177674"/>
            <a:ext cx="8481152" cy="803667"/>
          </a:xfrm>
        </p:spPr>
        <p:txBody>
          <a:bodyPr>
            <a:normAutofit/>
          </a:bodyPr>
          <a:lstStyle/>
          <a:p>
            <a:pPr algn="ctr"/>
            <a:r>
              <a:rPr lang="en-US" sz="4400" dirty="0"/>
              <a:t>Week1  Review</a:t>
            </a:r>
          </a:p>
        </p:txBody>
      </p:sp>
      <p:sp>
        <p:nvSpPr>
          <p:cNvPr id="3" name="Slide Number Placeholder 2">
            <a:extLst>
              <a:ext uri="{FF2B5EF4-FFF2-40B4-BE49-F238E27FC236}">
                <a16:creationId xmlns:a16="http://schemas.microsoft.com/office/drawing/2014/main" id="{C1AE2FAF-E36C-81EF-3A0E-0FCF1B2860D1}"/>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4" name="TextBox 3">
            <a:extLst>
              <a:ext uri="{FF2B5EF4-FFF2-40B4-BE49-F238E27FC236}">
                <a16:creationId xmlns:a16="http://schemas.microsoft.com/office/drawing/2014/main" id="{98C42005-89C5-2564-A2AD-70F2FAF78995}"/>
              </a:ext>
            </a:extLst>
          </p:cNvPr>
          <p:cNvSpPr txBox="1"/>
          <p:nvPr/>
        </p:nvSpPr>
        <p:spPr>
          <a:xfrm>
            <a:off x="1016813" y="1645920"/>
            <a:ext cx="7439558" cy="4381805"/>
          </a:xfrm>
          <a:prstGeom prst="rect">
            <a:avLst/>
          </a:prstGeom>
        </p:spPr>
        <p:txBody>
          <a:bodyPr vert="horz" wrap="square" lIns="91440" tIns="45720" rIns="91440" bIns="45720" rtlCol="0">
            <a:noAutofit/>
          </a:bodyPr>
          <a:lstStyle/>
          <a:p>
            <a:pPr marL="461963" indent="-461963" defTabSz="457200" eaLnBrk="1" hangingPunct="1">
              <a:spcBef>
                <a:spcPct val="20000"/>
              </a:spcBef>
              <a:buClr>
                <a:srgbClr val="2F2F2F"/>
              </a:buClr>
              <a:buSzPct val="100000"/>
              <a:buFont typeface="Calibri" pitchFamily="34" charset="0"/>
              <a:buChar char="●"/>
              <a:defRPr/>
            </a:pPr>
            <a:r>
              <a:rPr lang="en-US" sz="3600" b="1" dirty="0">
                <a:solidFill>
                  <a:srgbClr val="404041"/>
                </a:solidFill>
                <a:latin typeface="Calibri"/>
              </a:rPr>
              <a:t>First Amendment Rights </a:t>
            </a: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endParaRPr kumimoji="0" lang="en-US" sz="3600" b="1" i="0" u="none" strike="noStrike" kern="1200" cap="none" spc="0" normalizeH="0" baseline="0" noProof="0" dirty="0">
              <a:ln>
                <a:noFill/>
              </a:ln>
              <a:solidFill>
                <a:srgbClr val="404041"/>
              </a:solidFill>
              <a:effectLst/>
              <a:uLnTx/>
              <a:uFillTx/>
              <a:latin typeface="Calibri"/>
              <a:ea typeface="ＭＳ Ｐゴシック" charset="0"/>
              <a:cs typeface="+mn-cs"/>
            </a:endParaRP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r>
              <a:rPr kumimoji="0" lang="en-US" sz="3600" b="1" i="0" u="none" strike="noStrike" kern="1200" cap="none" spc="0" normalizeH="0" baseline="0" noProof="0" dirty="0">
                <a:ln>
                  <a:noFill/>
                </a:ln>
                <a:solidFill>
                  <a:srgbClr val="404041"/>
                </a:solidFill>
                <a:effectLst/>
                <a:uLnTx/>
                <a:uFillTx/>
                <a:latin typeface="Calibri"/>
                <a:ea typeface="ＭＳ Ｐゴシック" charset="0"/>
                <a:cs typeface="+mn-cs"/>
              </a:rPr>
              <a:t>Separation of Powers</a:t>
            </a: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endParaRPr kumimoji="0" lang="en-US" sz="3600" b="1" i="0" u="none" strike="noStrike" kern="1200" cap="none" spc="0" normalizeH="0" baseline="0" noProof="0" dirty="0">
              <a:ln>
                <a:noFill/>
              </a:ln>
              <a:solidFill>
                <a:srgbClr val="404041"/>
              </a:solidFill>
              <a:effectLst/>
              <a:uLnTx/>
              <a:uFillTx/>
              <a:latin typeface="Calibri"/>
              <a:ea typeface="ＭＳ Ｐゴシック" charset="0"/>
              <a:cs typeface="+mn-cs"/>
            </a:endParaRP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r>
              <a:rPr kumimoji="0" lang="en-US" sz="3600" b="1" i="0" u="none" strike="noStrike" kern="1200" cap="none" spc="0" normalizeH="0" baseline="0" noProof="0" dirty="0">
                <a:ln>
                  <a:noFill/>
                </a:ln>
                <a:solidFill>
                  <a:srgbClr val="404041"/>
                </a:solidFill>
                <a:effectLst/>
                <a:uLnTx/>
                <a:uFillTx/>
                <a:latin typeface="Calibri"/>
                <a:ea typeface="ＭＳ Ｐゴシック" charset="0"/>
                <a:cs typeface="+mn-cs"/>
              </a:rPr>
              <a:t>Due Process and The Rule of Law</a:t>
            </a: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endParaRPr kumimoji="0" lang="en-US" sz="3600" b="1" i="0" u="none" strike="noStrike" kern="1200" cap="none" spc="0" normalizeH="0" baseline="0" noProof="0" dirty="0">
              <a:ln>
                <a:noFill/>
              </a:ln>
              <a:solidFill>
                <a:srgbClr val="404041"/>
              </a:solidFill>
              <a:effectLst/>
              <a:uLnTx/>
              <a:uFillTx/>
              <a:latin typeface="Calibri"/>
              <a:ea typeface="ＭＳ Ｐゴシック" charset="0"/>
              <a:cs typeface="+mn-cs"/>
            </a:endParaRPr>
          </a:p>
          <a:p>
            <a:pPr marL="461963" marR="0" lvl="0" indent="-461963" algn="l" defTabSz="457200" rtl="0" eaLnBrk="1" fontAlgn="base" latinLnBrk="0" hangingPunct="1">
              <a:lnSpc>
                <a:spcPct val="100000"/>
              </a:lnSpc>
              <a:spcBef>
                <a:spcPct val="20000"/>
              </a:spcBef>
              <a:spcAft>
                <a:spcPct val="0"/>
              </a:spcAft>
              <a:buClr>
                <a:srgbClr val="2F2F2F"/>
              </a:buClr>
              <a:buSzPct val="100000"/>
              <a:buFont typeface="Calibri" pitchFamily="34" charset="0"/>
              <a:buChar char="●"/>
              <a:tabLst/>
              <a:defRPr/>
            </a:pPr>
            <a:r>
              <a:rPr kumimoji="0" lang="en-US" sz="3600" b="1" i="0" u="none" strike="noStrike" kern="1200" cap="none" spc="0" normalizeH="0" baseline="0" noProof="0" dirty="0">
                <a:ln>
                  <a:noFill/>
                </a:ln>
                <a:solidFill>
                  <a:srgbClr val="404041"/>
                </a:solidFill>
                <a:effectLst/>
                <a:uLnTx/>
                <a:uFillTx/>
                <a:latin typeface="Calibri"/>
                <a:ea typeface="ＭＳ Ｐゴシック" charset="0"/>
                <a:cs typeface="+mn-cs"/>
              </a:rPr>
              <a:t>Abuse of Executive Power  </a:t>
            </a:r>
          </a:p>
        </p:txBody>
      </p:sp>
    </p:spTree>
    <p:extLst>
      <p:ext uri="{BB962C8B-B14F-4D97-AF65-F5344CB8AC3E}">
        <p14:creationId xmlns:p14="http://schemas.microsoft.com/office/powerpoint/2010/main" val="295718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EC5C-408F-F67A-B962-B34B8CC7E49E}"/>
              </a:ext>
            </a:extLst>
          </p:cNvPr>
          <p:cNvSpPr>
            <a:spLocks noGrp="1"/>
          </p:cNvSpPr>
          <p:nvPr>
            <p:ph type="title"/>
          </p:nvPr>
        </p:nvSpPr>
        <p:spPr/>
        <p:txBody>
          <a:bodyPr>
            <a:normAutofit fontScale="90000"/>
          </a:bodyPr>
          <a:lstStyle/>
          <a:p>
            <a:pPr algn="ct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First Amendment</a:t>
            </a:r>
            <a:r>
              <a:rPr lang="en-US" b="0" dirty="0">
                <a:latin typeface="Arial" panose="020B0604020202020204" pitchFamily="34" charset="0"/>
                <a:cs typeface="Arial" panose="020B0604020202020204" pitchFamily="34" charset="0"/>
              </a:rPr>
              <a:t>​</a:t>
            </a:r>
            <a:br>
              <a:rPr lang="en-US" b="0" dirty="0"/>
            </a:br>
            <a:endParaRPr lang="en-US" dirty="0"/>
          </a:p>
        </p:txBody>
      </p:sp>
      <p:sp>
        <p:nvSpPr>
          <p:cNvPr id="3" name="Slide Number Placeholder 2">
            <a:extLst>
              <a:ext uri="{FF2B5EF4-FFF2-40B4-BE49-F238E27FC236}">
                <a16:creationId xmlns:a16="http://schemas.microsoft.com/office/drawing/2014/main" id="{D22DE05E-5A74-8630-7CA3-8CAFB3706074}"/>
              </a:ext>
            </a:extLst>
          </p:cNvPr>
          <p:cNvSpPr>
            <a:spLocks noGrp="1"/>
          </p:cNvSpPr>
          <p:nvPr>
            <p:ph type="sldNum" sz="quarter" idx="10"/>
          </p:nvPr>
        </p:nvSpPr>
        <p:spPr/>
        <p:txBody>
          <a:bodyPr/>
          <a:lstStyle/>
          <a:p>
            <a:fld id="{059ABE3D-0306-47E9-8957-6FD3294A431B}" type="slidenum">
              <a:rPr lang="en-US" smtClean="0"/>
              <a:pPr/>
              <a:t>3</a:t>
            </a:fld>
            <a:endParaRPr lang="en-US" dirty="0"/>
          </a:p>
        </p:txBody>
      </p:sp>
      <p:sp>
        <p:nvSpPr>
          <p:cNvPr id="7" name="TextBox 6">
            <a:extLst>
              <a:ext uri="{FF2B5EF4-FFF2-40B4-BE49-F238E27FC236}">
                <a16:creationId xmlns:a16="http://schemas.microsoft.com/office/drawing/2014/main" id="{4645B2EC-E2E2-4E85-79CD-DD98653C5DCA}"/>
              </a:ext>
            </a:extLst>
          </p:cNvPr>
          <p:cNvSpPr txBox="1"/>
          <p:nvPr/>
        </p:nvSpPr>
        <p:spPr>
          <a:xfrm>
            <a:off x="786384" y="1719072"/>
            <a:ext cx="7854696" cy="4699773"/>
          </a:xfrm>
          <a:prstGeom prst="rect">
            <a:avLst/>
          </a:prstGeom>
        </p:spPr>
        <p:txBody>
          <a:bodyPr vert="horz" wrap="square" lIns="91440" tIns="45720" rIns="91440" bIns="45720" rtlCol="0">
            <a:noAutofit/>
          </a:bodyPr>
          <a:lstStyle/>
          <a:p>
            <a:pPr>
              <a:buClr>
                <a:srgbClr val="F78F1E"/>
              </a:buClr>
              <a:buSzPct val="150000"/>
            </a:pPr>
            <a:r>
              <a:rPr lang="en-US" sz="3200" b="1"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lang="en-US" sz="3200" b="1" dirty="0">
              <a:latin typeface="Calibri"/>
              <a:cs typeface="Calibri"/>
            </a:endParaRPr>
          </a:p>
        </p:txBody>
      </p:sp>
    </p:spTree>
    <p:extLst>
      <p:ext uri="{BB962C8B-B14F-4D97-AF65-F5344CB8AC3E}">
        <p14:creationId xmlns:p14="http://schemas.microsoft.com/office/powerpoint/2010/main" val="3085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F8F62-3588-3B88-7F44-290A10FC5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94488-7376-B6F8-A837-DA9C483966CB}"/>
              </a:ext>
            </a:extLst>
          </p:cNvPr>
          <p:cNvSpPr>
            <a:spLocks noGrp="1"/>
          </p:cNvSpPr>
          <p:nvPr>
            <p:ph type="title"/>
          </p:nvPr>
        </p:nvSpPr>
        <p:spPr/>
        <p:txBody>
          <a:bodyPr>
            <a:normAutofit fontScale="90000"/>
          </a:bodyPr>
          <a:lstStyle/>
          <a:p>
            <a:pPr algn="ctr"/>
            <a:br>
              <a:rPr lang="en-US" sz="44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Actions not protected by the First Amendment include:</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5F4A48E-5D0F-8C26-7403-F1683E815398}"/>
              </a:ext>
            </a:extLst>
          </p:cNvPr>
          <p:cNvSpPr>
            <a:spLocks noGrp="1"/>
          </p:cNvSpPr>
          <p:nvPr>
            <p:ph type="sldNum" sz="quarter" idx="10"/>
          </p:nvPr>
        </p:nvSpPr>
        <p:spPr/>
        <p:txBody>
          <a:bodyPr/>
          <a:lstStyle/>
          <a:p>
            <a:fld id="{059ABE3D-0306-47E9-8957-6FD3294A431B}" type="slidenum">
              <a:rPr lang="en-US" smtClean="0"/>
              <a:pPr/>
              <a:t>4</a:t>
            </a:fld>
            <a:endParaRPr lang="en-US" dirty="0"/>
          </a:p>
        </p:txBody>
      </p:sp>
      <p:sp>
        <p:nvSpPr>
          <p:cNvPr id="7" name="TextBox 6">
            <a:extLst>
              <a:ext uri="{FF2B5EF4-FFF2-40B4-BE49-F238E27FC236}">
                <a16:creationId xmlns:a16="http://schemas.microsoft.com/office/drawing/2014/main" id="{A0449794-8E2D-49D2-342D-BE358E3EECB0}"/>
              </a:ext>
            </a:extLst>
          </p:cNvPr>
          <p:cNvSpPr txBox="1"/>
          <p:nvPr/>
        </p:nvSpPr>
        <p:spPr>
          <a:xfrm>
            <a:off x="228600" y="1719072"/>
            <a:ext cx="8842248" cy="4699773"/>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US" sz="3200" b="1" dirty="0"/>
              <a:t>Speech that incites imminent lawless </a:t>
            </a:r>
          </a:p>
          <a:p>
            <a:r>
              <a:rPr lang="en-US" sz="3200" b="1" dirty="0"/>
              <a:t>   action​</a:t>
            </a:r>
          </a:p>
          <a:p>
            <a:r>
              <a:rPr lang="en-US" sz="3200" b="1" dirty="0"/>
              <a:t>​</a:t>
            </a:r>
          </a:p>
          <a:p>
            <a:pPr marL="342900" indent="-342900">
              <a:buFont typeface="Arial" panose="020B0604020202020204" pitchFamily="34" charset="0"/>
              <a:buChar char="•"/>
            </a:pPr>
            <a:r>
              <a:rPr lang="en-US" sz="3200" b="1" dirty="0"/>
              <a:t>Threats ​</a:t>
            </a:r>
          </a:p>
          <a:p>
            <a:r>
              <a:rPr lang="en-US" sz="3200" b="1" dirty="0"/>
              <a:t>​</a:t>
            </a:r>
          </a:p>
          <a:p>
            <a:pPr marL="342900" indent="-342900">
              <a:buFont typeface="Arial" panose="020B0604020202020204" pitchFamily="34" charset="0"/>
              <a:buChar char="•"/>
            </a:pPr>
            <a:r>
              <a:rPr lang="en-US" sz="3200" b="1" dirty="0"/>
              <a:t>Obscenity​</a:t>
            </a:r>
          </a:p>
          <a:p>
            <a:r>
              <a:rPr lang="en-US" sz="3200" b="1" dirty="0"/>
              <a:t>​</a:t>
            </a:r>
          </a:p>
          <a:p>
            <a:pPr marL="342900" indent="-342900">
              <a:buFont typeface="Arial" panose="020B0604020202020204" pitchFamily="34" charset="0"/>
              <a:buChar char="•"/>
            </a:pPr>
            <a:r>
              <a:rPr lang="en-US" sz="3200" b="1" dirty="0"/>
              <a:t>Speech integral to illegal conduct</a:t>
            </a:r>
          </a:p>
        </p:txBody>
      </p:sp>
    </p:spTree>
    <p:extLst>
      <p:ext uri="{BB962C8B-B14F-4D97-AF65-F5344CB8AC3E}">
        <p14:creationId xmlns:p14="http://schemas.microsoft.com/office/powerpoint/2010/main" val="186335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4C2C1-70EA-8FF2-7E42-72AC388F4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F5B45-AEB6-6941-58FD-BC38807E431E}"/>
              </a:ext>
            </a:extLst>
          </p:cNvPr>
          <p:cNvSpPr>
            <a:spLocks noGrp="1"/>
          </p:cNvSpPr>
          <p:nvPr>
            <p:ph type="title"/>
          </p:nvPr>
        </p:nvSpPr>
        <p:spPr/>
        <p:txBody>
          <a:bodyPr>
            <a:noAutofit/>
          </a:bodyPr>
          <a:lstStyle/>
          <a:p>
            <a:pPr algn="ctr"/>
            <a:br>
              <a:rPr lang="en-US" sz="4400" b="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Relevant Judicial Decisions</a:t>
            </a:r>
            <a:br>
              <a:rPr lang="en-US" sz="4400" dirty="0">
                <a:latin typeface="Arial" panose="020B0604020202020204" pitchFamily="34" charset="0"/>
                <a:cs typeface="Arial" panose="020B0604020202020204" pitchFamily="34" charset="0"/>
              </a:rPr>
            </a:br>
            <a:endParaRPr lang="en-US" sz="44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C79F86E-B6E8-0412-EF33-BDA2E92EBF7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7" name="TextBox 6">
            <a:extLst>
              <a:ext uri="{FF2B5EF4-FFF2-40B4-BE49-F238E27FC236}">
                <a16:creationId xmlns:a16="http://schemas.microsoft.com/office/drawing/2014/main" id="{03062C63-052E-71BE-3D42-F9D0A6A5489E}"/>
              </a:ext>
            </a:extLst>
          </p:cNvPr>
          <p:cNvSpPr txBox="1"/>
          <p:nvPr/>
        </p:nvSpPr>
        <p:spPr>
          <a:xfrm>
            <a:off x="228600" y="1719072"/>
            <a:ext cx="8842248" cy="4699773"/>
          </a:xfrm>
          <a:prstGeom prst="rect">
            <a:avLst/>
          </a:prstGeom>
        </p:spPr>
        <p:txBody>
          <a:bodyPr vert="horz" wrap="square" lIns="91440" tIns="45720" rIns="91440" bIns="45720" rtlCol="0">
            <a:noAutofit/>
          </a:bodyPr>
          <a:lstStyle/>
          <a:p>
            <a:pPr marL="342900" lvl="0" indent="-342900">
              <a:buFont typeface="Arial" panose="020B0604020202020204" pitchFamily="34" charset="0"/>
              <a:buChar char="•"/>
            </a:pPr>
            <a:r>
              <a:rPr lang="en-US" sz="2800" b="1" dirty="0"/>
              <a:t>Ray Epps, present at the Jan 6th Capitol events, claimed that Tucker Carlson falsely accused him of being a government provocateur. Epps argued that Carlson’s statements damaged his reputation and incited threats against him.</a:t>
            </a:r>
            <a:endParaRPr kumimoji="0" lang="en-US" sz="2800" b="1" i="0" u="none" strike="noStrike" kern="1200" cap="none" spc="0" normalizeH="0" baseline="0" noProof="0" dirty="0">
              <a:ln>
                <a:noFill/>
              </a:ln>
              <a:solidFill>
                <a:srgbClr val="404041"/>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04041"/>
                </a:solidFill>
                <a:effectLst/>
                <a:uLnTx/>
                <a:uFillTx/>
                <a:latin typeface="Arial" charset="0"/>
                <a:ea typeface="ＭＳ Ｐゴシック" charset="0"/>
              </a:rPr>
              <a:t>​</a:t>
            </a:r>
          </a:p>
          <a:p>
            <a:pPr marL="342900" lvl="0" indent="-342900">
              <a:buFont typeface="Arial" panose="020B0604020202020204" pitchFamily="34" charset="0"/>
              <a:buChar char="•"/>
              <a:defRPr/>
            </a:pPr>
            <a:r>
              <a:rPr lang="en-US" sz="2800" b="1" dirty="0"/>
              <a:t>Secretary of State Marco Rubio personally approved the deportation of five student activists last year because of their participation in pro-Palestinian protests and their writings about the war in Gaza.​</a:t>
            </a:r>
            <a:r>
              <a:rPr kumimoji="0" lang="en-US" sz="2800" b="1" i="0" u="none" strike="noStrike" kern="1200" cap="none" spc="0" normalizeH="0" baseline="0" noProof="0" dirty="0">
                <a:ln>
                  <a:noFill/>
                </a:ln>
                <a:solidFill>
                  <a:srgbClr val="404041"/>
                </a:solidFill>
                <a:effectLst/>
                <a:uLnTx/>
                <a:uFillTx/>
                <a:latin typeface="Arial" charset="0"/>
                <a:ea typeface="ＭＳ Ｐゴシック"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04041"/>
                </a:solidFill>
                <a:effectLst/>
                <a:uLnTx/>
                <a:uFillTx/>
                <a:latin typeface="Arial" charset="0"/>
                <a:ea typeface="ＭＳ Ｐゴシック" charset="0"/>
              </a:rPr>
              <a:t>​</a:t>
            </a:r>
          </a:p>
        </p:txBody>
      </p:sp>
    </p:spTree>
    <p:extLst>
      <p:ext uri="{BB962C8B-B14F-4D97-AF65-F5344CB8AC3E}">
        <p14:creationId xmlns:p14="http://schemas.microsoft.com/office/powerpoint/2010/main" val="106551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3FFB-7ADB-86EF-C14D-A809B6A9A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010CD-1162-2EF8-8CFE-B37687F3832D}"/>
              </a:ext>
            </a:extLst>
          </p:cNvPr>
          <p:cNvSpPr>
            <a:spLocks noGrp="1"/>
          </p:cNvSpPr>
          <p:nvPr>
            <p:ph type="title"/>
          </p:nvPr>
        </p:nvSpPr>
        <p:spPr/>
        <p:txBody>
          <a:bodyPr>
            <a:noAutofit/>
          </a:bodyPr>
          <a:lstStyle/>
          <a:p>
            <a:pPr algn="ctr"/>
            <a:br>
              <a:rPr lang="en-US" sz="4400" dirty="0">
                <a:latin typeface="Arial" panose="020B0604020202020204" pitchFamily="34" charset="0"/>
                <a:cs typeface="Arial" panose="020B0604020202020204" pitchFamily="34" charset="0"/>
              </a:rPr>
            </a:br>
            <a:r>
              <a:rPr lang="en-US" sz="4400" dirty="0"/>
              <a:t>HOMEWORK (IF YOU WANT IT)​</a:t>
            </a:r>
            <a:br>
              <a:rPr lang="en-US" sz="4400" dirty="0">
                <a:latin typeface="Arial" panose="020B0604020202020204" pitchFamily="34" charset="0"/>
                <a:cs typeface="Arial" panose="020B0604020202020204" pitchFamily="34" charset="0"/>
              </a:rPr>
            </a:br>
            <a:endParaRPr lang="en-US" sz="44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E57737D-704C-6FC2-F03D-793638B37A91}"/>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7" name="TextBox 6">
            <a:extLst>
              <a:ext uri="{FF2B5EF4-FFF2-40B4-BE49-F238E27FC236}">
                <a16:creationId xmlns:a16="http://schemas.microsoft.com/office/drawing/2014/main" id="{ABEFADF4-8243-F0F5-E5FE-A4FE0E1362DD}"/>
              </a:ext>
            </a:extLst>
          </p:cNvPr>
          <p:cNvSpPr txBox="1"/>
          <p:nvPr/>
        </p:nvSpPr>
        <p:spPr>
          <a:xfrm>
            <a:off x="228600" y="1719072"/>
            <a:ext cx="8842248" cy="4699773"/>
          </a:xfrm>
          <a:prstGeom prst="rect">
            <a:avLst/>
          </a:prstGeom>
        </p:spPr>
        <p:txBody>
          <a:bodyPr vert="horz" wrap="square" lIns="91440" tIns="45720" rIns="91440" bIns="45720" rtlCol="0">
            <a:noAutofit/>
          </a:bodyPr>
          <a:lstStyle/>
          <a:p>
            <a:r>
              <a:rPr lang="en-US" dirty="0"/>
              <a:t>​</a:t>
            </a:r>
          </a:p>
          <a:p>
            <a:pPr algn="ctr"/>
            <a:r>
              <a:rPr lang="en-US" sz="3600" b="1" dirty="0"/>
              <a:t>Google the following on TED Talks:​</a:t>
            </a:r>
          </a:p>
          <a:p>
            <a:pPr algn="ctr"/>
            <a:r>
              <a:rPr lang="en-US" sz="3600" b="1" dirty="0"/>
              <a:t>​</a:t>
            </a:r>
          </a:p>
          <a:p>
            <a:pPr algn="ctr"/>
            <a:r>
              <a:rPr lang="en-US" sz="3600" b="1" dirty="0"/>
              <a:t>Let’s Get Real About Free Speech​</a:t>
            </a:r>
          </a:p>
          <a:p>
            <a:pPr algn="ctr"/>
            <a:r>
              <a:rPr lang="en-US" sz="3600" b="1" dirty="0"/>
              <a:t>​</a:t>
            </a:r>
          </a:p>
          <a:p>
            <a:pPr algn="ctr"/>
            <a:r>
              <a:rPr lang="en-US" sz="3600" b="1" dirty="0"/>
              <a:t>Greg Lukianoff</a:t>
            </a:r>
          </a:p>
          <a:p>
            <a:pPr marR="0" lvl="0" algn="l" defTabSz="914400" rtl="0" eaLnBrk="0" fontAlgn="base" latinLnBrk="0" hangingPunct="0">
              <a:lnSpc>
                <a:spcPct val="100000"/>
              </a:lnSpc>
              <a:spcBef>
                <a:spcPct val="0"/>
              </a:spcBef>
              <a:spcAft>
                <a:spcPct val="0"/>
              </a:spcAft>
              <a:buClrTx/>
              <a:buSzTx/>
              <a:tabLst/>
              <a:defRPr/>
            </a:pPr>
            <a:endParaRPr kumimoji="0" lang="en-US" sz="3200" b="1" i="0" u="none" strike="noStrike" kern="1200" cap="none" spc="0" normalizeH="0" baseline="0" noProof="0" dirty="0">
              <a:ln>
                <a:noFill/>
              </a:ln>
              <a:solidFill>
                <a:srgbClr val="404041"/>
              </a:solidFill>
              <a:effectLst/>
              <a:uLnTx/>
              <a:uFillTx/>
              <a:latin typeface="Arial" charset="0"/>
              <a:ea typeface="ＭＳ Ｐゴシック" charset="0"/>
            </a:endParaRPr>
          </a:p>
        </p:txBody>
      </p:sp>
    </p:spTree>
    <p:extLst>
      <p:ext uri="{BB962C8B-B14F-4D97-AF65-F5344CB8AC3E}">
        <p14:creationId xmlns:p14="http://schemas.microsoft.com/office/powerpoint/2010/main" val="285992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674"/>
            <a:ext cx="9144000" cy="803667"/>
          </a:xfrm>
        </p:spPr>
        <p:txBody>
          <a:bodyPr>
            <a:normAutofit/>
          </a:bodyPr>
          <a:lstStyle/>
          <a:p>
            <a:pPr algn="ctr"/>
            <a:r>
              <a:rPr lang="en-US" dirty="0">
                <a:latin typeface="Arial" panose="020B0604020202020204" pitchFamily="34" charset="0"/>
                <a:cs typeface="Arial" panose="020B0604020202020204" pitchFamily="34" charset="0"/>
              </a:rPr>
              <a:t>Week 2 - The Dismantling of Our Institutions</a:t>
            </a:r>
          </a:p>
        </p:txBody>
      </p:sp>
      <p:sp>
        <p:nvSpPr>
          <p:cNvPr id="3" name="Slide Number Placeholder 2"/>
          <p:cNvSpPr>
            <a:spLocks noGrp="1"/>
          </p:cNvSpPr>
          <p:nvPr>
            <p:ph type="sldNum" sz="quarter" idx="10"/>
          </p:nvPr>
        </p:nvSpPr>
        <p:spPr/>
        <p:txBody>
          <a:bodyPr/>
          <a:lstStyle/>
          <a:p>
            <a:fld id="{059ABE3D-0306-47E9-8957-6FD3294A431B}" type="slidenum">
              <a:rPr lang="en-US" smtClean="0"/>
              <a:pPr/>
              <a:t>7</a:t>
            </a:fld>
            <a:endParaRPr lang="en-US" dirty="0"/>
          </a:p>
        </p:txBody>
      </p:sp>
      <p:sp>
        <p:nvSpPr>
          <p:cNvPr id="4" name="TextBox 3">
            <a:extLst>
              <a:ext uri="{FF2B5EF4-FFF2-40B4-BE49-F238E27FC236}">
                <a16:creationId xmlns:a16="http://schemas.microsoft.com/office/drawing/2014/main" id="{94178979-6EC8-070D-18C5-EE88199385BD}"/>
              </a:ext>
            </a:extLst>
          </p:cNvPr>
          <p:cNvSpPr txBox="1"/>
          <p:nvPr/>
        </p:nvSpPr>
        <p:spPr>
          <a:xfrm>
            <a:off x="643738" y="1645920"/>
            <a:ext cx="8017459" cy="4381805"/>
          </a:xfrm>
          <a:prstGeom prst="rect">
            <a:avLst/>
          </a:prstGeom>
        </p:spPr>
        <p:txBody>
          <a:bodyPr vert="horz" wrap="square" lIns="91440" tIns="45720" rIns="91440" bIns="45720" rtlCol="0">
            <a:noAutofit/>
          </a:bodyPr>
          <a:lstStyle/>
          <a:p>
            <a:pPr marL="461963" indent="-461963" defTabSz="457200" eaLnBrk="1" hangingPunct="1">
              <a:spcBef>
                <a:spcPct val="20000"/>
              </a:spcBef>
              <a:buClr>
                <a:schemeClr val="tx2"/>
              </a:buClr>
              <a:buSzPct val="100000"/>
              <a:buFont typeface="Calibri" pitchFamily="34" charset="0"/>
              <a:buChar char="●"/>
            </a:pPr>
            <a:r>
              <a:rPr lang="en-US" sz="2800" b="1" dirty="0"/>
              <a:t>The Impact of DOGE on Governmental Agencies</a:t>
            </a:r>
          </a:p>
          <a:p>
            <a:pPr marL="461963" indent="-461963" defTabSz="457200" eaLnBrk="1" hangingPunct="1">
              <a:spcBef>
                <a:spcPct val="20000"/>
              </a:spcBef>
              <a:buClr>
                <a:schemeClr val="tx2"/>
              </a:buClr>
              <a:buSzPct val="100000"/>
              <a:buFont typeface="Calibri" pitchFamily="34" charset="0"/>
              <a:buChar char="●"/>
            </a:pPr>
            <a:endParaRPr lang="en-US" sz="2800" b="1" dirty="0"/>
          </a:p>
          <a:p>
            <a:pPr marL="461963" indent="-461963" defTabSz="457200" eaLnBrk="1" hangingPunct="1">
              <a:spcBef>
                <a:spcPct val="20000"/>
              </a:spcBef>
              <a:buClr>
                <a:schemeClr val="tx2"/>
              </a:buClr>
              <a:buSzPct val="100000"/>
              <a:buFont typeface="Calibri" pitchFamily="34" charset="0"/>
              <a:buChar char="●"/>
            </a:pPr>
            <a:r>
              <a:rPr lang="en-US" sz="2800" b="1" dirty="0"/>
              <a:t>The  Impact on the Media</a:t>
            </a:r>
          </a:p>
          <a:p>
            <a:pPr marL="461963" indent="-461963" defTabSz="457200" eaLnBrk="1" hangingPunct="1">
              <a:spcBef>
                <a:spcPct val="20000"/>
              </a:spcBef>
              <a:buClr>
                <a:schemeClr val="tx2"/>
              </a:buClr>
              <a:buSzPct val="100000"/>
              <a:buFont typeface="Calibri" pitchFamily="34" charset="0"/>
              <a:buChar char="●"/>
            </a:pPr>
            <a:endParaRPr lang="en-US" sz="2800" b="1" dirty="0"/>
          </a:p>
          <a:p>
            <a:pPr marL="461963" indent="-461963" defTabSz="457200" eaLnBrk="1" hangingPunct="1">
              <a:spcBef>
                <a:spcPct val="20000"/>
              </a:spcBef>
              <a:buClr>
                <a:schemeClr val="tx2"/>
              </a:buClr>
              <a:buSzPct val="100000"/>
              <a:buFont typeface="Calibri" pitchFamily="34" charset="0"/>
              <a:buChar char="●"/>
            </a:pPr>
            <a:r>
              <a:rPr lang="en-US" sz="2800" b="1" dirty="0"/>
              <a:t>The Impact on Education</a:t>
            </a:r>
          </a:p>
          <a:p>
            <a:pPr marL="461963" indent="-461963" defTabSz="457200" eaLnBrk="1" hangingPunct="1">
              <a:spcBef>
                <a:spcPct val="20000"/>
              </a:spcBef>
              <a:buClr>
                <a:schemeClr val="tx2"/>
              </a:buClr>
              <a:buSzPct val="100000"/>
              <a:buFont typeface="Calibri" pitchFamily="34" charset="0"/>
              <a:buChar char="●"/>
            </a:pPr>
            <a:endParaRPr lang="en-US" sz="2800" b="1" dirty="0"/>
          </a:p>
          <a:p>
            <a:pPr marL="461963" indent="-461963" defTabSz="457200" eaLnBrk="1" hangingPunct="1">
              <a:spcBef>
                <a:spcPct val="20000"/>
              </a:spcBef>
              <a:buClr>
                <a:schemeClr val="tx2"/>
              </a:buClr>
              <a:buSzPct val="100000"/>
              <a:buFont typeface="Calibri" pitchFamily="34" charset="0"/>
              <a:buChar char="●"/>
            </a:pPr>
            <a:endParaRPr lang="en-US" sz="2800" b="1" dirty="0">
              <a:latin typeface="+mn-lt"/>
              <a:ea typeface="+mn-ea"/>
              <a:cs typeface="+mn-cs"/>
            </a:endParaRPr>
          </a:p>
          <a:p>
            <a:pPr marL="461963" indent="-461963" defTabSz="457200" eaLnBrk="1" hangingPunct="1">
              <a:spcBef>
                <a:spcPct val="20000"/>
              </a:spcBef>
              <a:buClr>
                <a:schemeClr val="tx2"/>
              </a:buClr>
              <a:buSzPct val="100000"/>
              <a:buFont typeface="Calibri" pitchFamily="34" charset="0"/>
              <a:buChar char="●"/>
            </a:pPr>
            <a:endParaRPr lang="en-US" sz="3600" b="1" dirty="0">
              <a:latin typeface="+mn-lt"/>
              <a:ea typeface="+mn-ea"/>
              <a:cs typeface="+mn-cs"/>
            </a:endParaRPr>
          </a:p>
        </p:txBody>
      </p:sp>
    </p:spTree>
    <p:extLst>
      <p:ext uri="{BB962C8B-B14F-4D97-AF65-F5344CB8AC3E}">
        <p14:creationId xmlns:p14="http://schemas.microsoft.com/office/powerpoint/2010/main" val="128378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8004-5635-6565-FC77-92899393E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38DC3-C911-359B-6330-30336E5FC65F}"/>
              </a:ext>
            </a:extLst>
          </p:cNvPr>
          <p:cNvSpPr>
            <a:spLocks noGrp="1"/>
          </p:cNvSpPr>
          <p:nvPr>
            <p:ph type="title"/>
          </p:nvPr>
        </p:nvSpPr>
        <p:spPr>
          <a:xfrm>
            <a:off x="434248" y="236468"/>
            <a:ext cx="8481152" cy="764625"/>
          </a:xfrm>
        </p:spPr>
        <p:txBody>
          <a:bodyPr>
            <a:normAutofit/>
          </a:bodyPr>
          <a:lstStyle/>
          <a:p>
            <a:pPr algn="ctr"/>
            <a:r>
              <a:rPr lang="en-US" sz="4000" cap="all" dirty="0"/>
              <a:t>The Walking DOGE!</a:t>
            </a:r>
          </a:p>
        </p:txBody>
      </p:sp>
      <p:sp>
        <p:nvSpPr>
          <p:cNvPr id="3" name="Slide Number Placeholder 2">
            <a:extLst>
              <a:ext uri="{FF2B5EF4-FFF2-40B4-BE49-F238E27FC236}">
                <a16:creationId xmlns:a16="http://schemas.microsoft.com/office/drawing/2014/main" id="{0B1AD97D-4FCE-4545-53D9-24901BCB5147}"/>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sp>
        <p:nvSpPr>
          <p:cNvPr id="5" name="TextBox 4">
            <a:extLst>
              <a:ext uri="{FF2B5EF4-FFF2-40B4-BE49-F238E27FC236}">
                <a16:creationId xmlns:a16="http://schemas.microsoft.com/office/drawing/2014/main" id="{042385D3-A688-326D-4035-75730DFE2769}"/>
              </a:ext>
            </a:extLst>
          </p:cNvPr>
          <p:cNvSpPr txBox="1"/>
          <p:nvPr/>
        </p:nvSpPr>
        <p:spPr>
          <a:xfrm>
            <a:off x="1121396" y="1331089"/>
            <a:ext cx="7106855" cy="538222"/>
          </a:xfrm>
          <a:prstGeom prst="rect">
            <a:avLst/>
          </a:prstGeom>
        </p:spPr>
        <p:txBody>
          <a:bodyPr vert="horz" wrap="square" lIns="91440" tIns="45720" rIns="91440" bIns="45720" rtlCol="0">
            <a:noAutofit/>
          </a:bodyPr>
          <a:lstStyle/>
          <a:p>
            <a:pPr marL="0" marR="0" lvl="0" indent="0" algn="l" defTabSz="914400" rtl="0" eaLnBrk="0" fontAlgn="base" latinLnBrk="0" hangingPunct="0">
              <a:lnSpc>
                <a:spcPct val="100000"/>
              </a:lnSpc>
              <a:spcBef>
                <a:spcPct val="0"/>
              </a:spcBef>
              <a:spcAft>
                <a:spcPct val="0"/>
              </a:spcAft>
              <a:buClr>
                <a:srgbClr val="F78F1E"/>
              </a:buClr>
              <a:buSzPct val="150000"/>
              <a:buFontTx/>
              <a:buNone/>
              <a:tabLst/>
              <a:defRPr/>
            </a:pPr>
            <a:endParaRPr kumimoji="0" lang="en-US" sz="1400" b="0" i="0" u="none" strike="noStrike" kern="1200" cap="none" spc="0" normalizeH="0" baseline="0" noProof="0" dirty="0">
              <a:ln>
                <a:noFill/>
              </a:ln>
              <a:solidFill>
                <a:srgbClr val="404041"/>
              </a:solidFill>
              <a:effectLst/>
              <a:uLnTx/>
              <a:uFillTx/>
              <a:latin typeface="Calibri"/>
              <a:ea typeface="ＭＳ Ｐゴシック" charset="0"/>
              <a:cs typeface="Calibri"/>
            </a:endParaRPr>
          </a:p>
        </p:txBody>
      </p:sp>
      <p:pic>
        <p:nvPicPr>
          <p:cNvPr id="4" name="Picture 3">
            <a:extLst>
              <a:ext uri="{FF2B5EF4-FFF2-40B4-BE49-F238E27FC236}">
                <a16:creationId xmlns:a16="http://schemas.microsoft.com/office/drawing/2014/main" id="{057F61A1-9096-4294-28EB-6AD0C3CE6AAA}"/>
              </a:ext>
            </a:extLst>
          </p:cNvPr>
          <p:cNvPicPr>
            <a:picLocks noChangeAspect="1"/>
          </p:cNvPicPr>
          <p:nvPr/>
        </p:nvPicPr>
        <p:blipFill>
          <a:blip r:embed="rId3"/>
          <a:stretch>
            <a:fillRect/>
          </a:stretch>
        </p:blipFill>
        <p:spPr>
          <a:xfrm>
            <a:off x="1258215" y="1537354"/>
            <a:ext cx="6386170" cy="4345229"/>
          </a:xfrm>
          <a:prstGeom prst="rect">
            <a:avLst/>
          </a:prstGeom>
        </p:spPr>
      </p:pic>
    </p:spTree>
    <p:extLst>
      <p:ext uri="{BB962C8B-B14F-4D97-AF65-F5344CB8AC3E}">
        <p14:creationId xmlns:p14="http://schemas.microsoft.com/office/powerpoint/2010/main" val="90826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4AB26-0F76-68CE-E76F-B6EADB9DE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909DC-7455-E059-413D-58873C7DFF99}"/>
              </a:ext>
            </a:extLst>
          </p:cNvPr>
          <p:cNvSpPr>
            <a:spLocks noGrp="1"/>
          </p:cNvSpPr>
          <p:nvPr>
            <p:ph type="title"/>
          </p:nvPr>
        </p:nvSpPr>
        <p:spPr>
          <a:xfrm>
            <a:off x="434248" y="236468"/>
            <a:ext cx="8481152" cy="942627"/>
          </a:xfrm>
        </p:spPr>
        <p:txBody>
          <a:bodyPr>
            <a:normAutofit fontScale="90000"/>
          </a:bodyPr>
          <a:lstStyle/>
          <a:p>
            <a:pPr algn="ctr"/>
            <a:r>
              <a:rPr lang="en-US" sz="4400" dirty="0"/>
              <a:t>The Size of Government 1950 - 2024</a:t>
            </a:r>
          </a:p>
        </p:txBody>
      </p:sp>
      <p:sp>
        <p:nvSpPr>
          <p:cNvPr id="3" name="Slide Number Placeholder 2">
            <a:extLst>
              <a:ext uri="{FF2B5EF4-FFF2-40B4-BE49-F238E27FC236}">
                <a16:creationId xmlns:a16="http://schemas.microsoft.com/office/drawing/2014/main" id="{29A3B4A1-AE48-8BE5-6550-6BA9232EABC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9ABE3D-0306-47E9-8957-6FD3294A431B}" type="slidenum">
              <a:rPr kumimoji="0" lang="en-US" sz="1200" b="0" i="0" u="none" strike="noStrike" kern="1200" cap="none" spc="0" normalizeH="0" baseline="0" noProof="0" smtClean="0">
                <a:ln>
                  <a:noFill/>
                </a:ln>
                <a:solidFill>
                  <a:srgbClr val="404041">
                    <a:tint val="75000"/>
                  </a:srgbClr>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404041">
                  <a:tint val="75000"/>
                </a:srgbClr>
              </a:solidFill>
              <a:effectLst/>
              <a:uLnTx/>
              <a:uFillTx/>
              <a:latin typeface="Calibri"/>
              <a:ea typeface="ＭＳ Ｐゴシック" charset="0"/>
            </a:endParaRPr>
          </a:p>
        </p:txBody>
      </p:sp>
      <p:pic>
        <p:nvPicPr>
          <p:cNvPr id="4" name="Picture 3">
            <a:extLst>
              <a:ext uri="{FF2B5EF4-FFF2-40B4-BE49-F238E27FC236}">
                <a16:creationId xmlns:a16="http://schemas.microsoft.com/office/drawing/2014/main" id="{0C1732B5-931C-1941-7CB8-44258E435205}"/>
              </a:ext>
            </a:extLst>
          </p:cNvPr>
          <p:cNvPicPr>
            <a:picLocks noChangeAspect="1"/>
          </p:cNvPicPr>
          <p:nvPr/>
        </p:nvPicPr>
        <p:blipFill>
          <a:blip r:embed="rId3"/>
          <a:stretch>
            <a:fillRect/>
          </a:stretch>
        </p:blipFill>
        <p:spPr>
          <a:xfrm>
            <a:off x="0" y="975568"/>
            <a:ext cx="9144000" cy="4906863"/>
          </a:xfrm>
          <a:prstGeom prst="rect">
            <a:avLst/>
          </a:prstGeom>
        </p:spPr>
      </p:pic>
    </p:spTree>
    <p:extLst>
      <p:ext uri="{BB962C8B-B14F-4D97-AF65-F5344CB8AC3E}">
        <p14:creationId xmlns:p14="http://schemas.microsoft.com/office/powerpoint/2010/main" val="3916658884"/>
      </p:ext>
    </p:extLst>
  </p:cSld>
  <p:clrMapOvr>
    <a:masterClrMapping/>
  </p:clrMapOvr>
</p:sld>
</file>

<file path=ppt/theme/theme1.xml><?xml version="1.0" encoding="utf-8"?>
<a:theme xmlns:a="http://schemas.openxmlformats.org/drawingml/2006/main" name="1_Custom Design">
  <a:themeElements>
    <a:clrScheme name="Cognosante Orange, Black, White Pallet">
      <a:dk1>
        <a:srgbClr val="404041"/>
      </a:dk1>
      <a:lt1>
        <a:srgbClr val="FFFFFF"/>
      </a:lt1>
      <a:dk2>
        <a:srgbClr val="2F2F2F"/>
      </a:dk2>
      <a:lt2>
        <a:srgbClr val="FABB77"/>
      </a:lt2>
      <a:accent1>
        <a:srgbClr val="F78E1E"/>
      </a:accent1>
      <a:accent2>
        <a:srgbClr val="FABB77"/>
      </a:accent2>
      <a:accent3>
        <a:srgbClr val="FBD1A4"/>
      </a:accent3>
      <a:accent4>
        <a:srgbClr val="2F2F2F"/>
      </a:accent4>
      <a:accent5>
        <a:srgbClr val="8B8B8B"/>
      </a:accent5>
      <a:accent6>
        <a:srgbClr val="B2B2B2"/>
      </a:accent6>
      <a:hlink>
        <a:srgbClr val="8B8B8B"/>
      </a:hlink>
      <a:folHlink>
        <a:srgbClr val="B2B2B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oAutofit/>
      </a:bodyPr>
      <a:lstStyle>
        <a:defPPr>
          <a:buClr>
            <a:srgbClr val="F78F1E"/>
          </a:buClr>
          <a:buSzPct val="150000"/>
          <a:defRPr sz="1400" dirty="0" smtClean="0">
            <a:latin typeface="Calibri"/>
            <a:cs typeface="Calibri"/>
          </a:defRPr>
        </a:defPPr>
      </a:lstStyle>
    </a:txDef>
  </a:objectDefaults>
  <a:extraClrSchemeLst/>
  <a:extLst>
    <a:ext uri="{05A4C25C-085E-4340-85A3-A5531E510DB2}">
      <thm15:themeFamily xmlns:thm15="http://schemas.microsoft.com/office/thememl/2012/main" name="Cognosante Template 2015" id="{812E159F-B3B1-4EC7-8483-0BF06333B7A3}" vid="{64C760F7-D475-4334-AFC7-BABA5D416C0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F951F8F26A804080E1ABCC741D0865" ma:contentTypeVersion="" ma:contentTypeDescription="Create a new document." ma:contentTypeScope="" ma:versionID="f75dc2b8486c07861784353581d545da">
  <xsd:schema xmlns:xsd="http://www.w3.org/2001/XMLSchema" xmlns:xs="http://www.w3.org/2001/XMLSchema" xmlns:p="http://schemas.microsoft.com/office/2006/metadata/properties" xmlns:ns2="89442da7-91b3-47a5-97a2-0384cc0fed18" targetNamespace="http://schemas.microsoft.com/office/2006/metadata/properties" ma:root="true" ma:fieldsID="404b8d02517c43fad61ef5987a07c28f" ns2:_="">
    <xsd:import namespace="89442da7-91b3-47a5-97a2-0384cc0fed1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42da7-91b3-47a5-97a2-0384cc0fed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B672AB-01EF-4F22-BE9C-B220BDBF7E63}">
  <ds:schemaRefs>
    <ds:schemaRef ds:uri="http://purl.org/dc/terms/"/>
    <ds:schemaRef ds:uri="http://schemas.openxmlformats.org/package/2006/metadata/core-properties"/>
    <ds:schemaRef ds:uri="http://schemas.microsoft.com/office/2006/documentManagement/types"/>
    <ds:schemaRef ds:uri="89442da7-91b3-47a5-97a2-0384cc0fed1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E9CFA37-EC27-4CAC-9F0F-E1CD39BCF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42da7-91b3-47a5-97a2-0384cc0fed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9CFE30-44A7-47A3-875C-11083E95D1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44660</TotalTime>
  <Words>2734</Words>
  <Application>Microsoft Office PowerPoint</Application>
  <PresentationFormat>On-screen Show (4:3)</PresentationFormat>
  <Paragraphs>212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1_Custom Design</vt:lpstr>
      <vt:lpstr>PowerPoint Presentation</vt:lpstr>
      <vt:lpstr>Week1  Review</vt:lpstr>
      <vt:lpstr> First Amendment​ </vt:lpstr>
      <vt:lpstr> Actions not protected by the First Amendment include: </vt:lpstr>
      <vt:lpstr> Relevant Judicial Decisions </vt:lpstr>
      <vt:lpstr> HOMEWORK (IF YOU WANT IT)​ </vt:lpstr>
      <vt:lpstr>Week 2 - The Dismantling of Our Institutions</vt:lpstr>
      <vt:lpstr>The Walking DOGE!</vt:lpstr>
      <vt:lpstr>The Size of Government 1950 - 2024</vt:lpstr>
      <vt:lpstr>The Impact of DOGE on Governmental Agencies</vt:lpstr>
      <vt:lpstr>  General Laura J. Richardson, USA (Ret.) and General Anthony C. Zinn USMC (Ret.) </vt:lpstr>
      <vt:lpstr>Micaela White  Senior Humanitarian Adviser – USAID 2009–2025</vt:lpstr>
      <vt:lpstr>Workforce Reductions</vt:lpstr>
      <vt:lpstr>Workforce Reductions</vt:lpstr>
      <vt:lpstr> The  Impact on the Media </vt:lpstr>
      <vt:lpstr> The Impact on Education </vt:lpstr>
      <vt:lpstr> Minnesota Governor’s Race </vt:lpstr>
    </vt:vector>
  </TitlesOfParts>
  <Company>Cognosante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Irby</dc:creator>
  <cp:lastModifiedBy>Steve Nelson</cp:lastModifiedBy>
  <cp:revision>273</cp:revision>
  <cp:lastPrinted>2014-10-27T22:01:55Z</cp:lastPrinted>
  <dcterms:created xsi:type="dcterms:W3CDTF">2014-10-28T16:01:28Z</dcterms:created>
  <dcterms:modified xsi:type="dcterms:W3CDTF">2026-01-30T23:54:47Z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0x01010090F951F8F26A804080E1ABCC741D0865</vt:lpwstr>
  </property>
</Properties>
</file>