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sldIdLst>
    <p:sldId id="256" r:id="rId2"/>
    <p:sldId id="262" r:id="rId3"/>
    <p:sldId id="263" r:id="rId4"/>
    <p:sldId id="264" r:id="rId5"/>
    <p:sldId id="257" r:id="rId6"/>
    <p:sldId id="265" r:id="rId7"/>
    <p:sldId id="260" r:id="rId8"/>
    <p:sldId id="266" r:id="rId9"/>
    <p:sldId id="267" r:id="rId10"/>
    <p:sldId id="258" r:id="rId11"/>
    <p:sldId id="259" r:id="rId12"/>
    <p:sldId id="261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88"/>
    <p:restoredTop sz="94726"/>
  </p:normalViewPr>
  <p:slideViewPr>
    <p:cSldViewPr snapToGrid="0">
      <p:cViewPr varScale="1">
        <p:scale>
          <a:sx n="92" d="100"/>
          <a:sy n="92" d="100"/>
        </p:scale>
        <p:origin x="184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19284E-F039-F549-A436-AC33A4E043D4}" type="datetimeFigureOut">
              <a:rPr lang="en-US" smtClean="0"/>
              <a:t>5/13/26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ADF16-7EC9-4E4D-B9FF-8A1B422A4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0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crivener.softwar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wl.purdue.edu/owl/general_writing/academic_writing/paramedic_method.html" TargetMode="External"/><Relationship Id="rId2" Type="http://schemas.openxmlformats.org/officeDocument/2006/relationships/hyperlink" Target="https://www.freewordcloudgenerator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jsu.edu/writingcenter/docs/handouts/Concrete%20Language.pdf" TargetMode="External"/><Relationship Id="rId4" Type="http://schemas.openxmlformats.org/officeDocument/2006/relationships/hyperlink" Target="https://writersdiet.com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janefriedman.com/" TargetMode="External"/><Relationship Id="rId2" Type="http://schemas.openxmlformats.org/officeDocument/2006/relationships/hyperlink" Target="https://libguides.pima.edu/writingandpublishi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log.janicehardy.com/" TargetMode="External"/><Relationship Id="rId4" Type="http://schemas.openxmlformats.org/officeDocument/2006/relationships/hyperlink" Target="https://www.writersdigest.com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wl.excelsior.edu/writing-process/prewriting-strategies/" TargetMode="External"/><Relationship Id="rId2" Type="http://schemas.openxmlformats.org/officeDocument/2006/relationships/hyperlink" Target="https://www.youtube.com/watch?v=hY5gxDZUW-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ymfa.com/writer-igniter/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454F0-2AC0-A0F0-3DE4-2B2126288F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 You Want to Write a Book…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BD77AA-2886-7121-FFC3-E6F4D15BC8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creative exploration of our book dreams and realities…</a:t>
            </a:r>
          </a:p>
          <a:p>
            <a:r>
              <a:rPr lang="en-US" dirty="0"/>
              <a:t>OLLI Study Group 13 March 2026</a:t>
            </a:r>
          </a:p>
          <a:p>
            <a:r>
              <a:rPr lang="en-US" dirty="0"/>
              <a:t>Study Group Leader: Sandra Shattuck</a:t>
            </a:r>
          </a:p>
        </p:txBody>
      </p:sp>
    </p:spTree>
    <p:extLst>
      <p:ext uri="{BB962C8B-B14F-4D97-AF65-F5344CB8AC3E}">
        <p14:creationId xmlns:p14="http://schemas.microsoft.com/office/powerpoint/2010/main" val="2031373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1E27-E9AE-90F9-BADC-94F771304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Drafting, organizing, and writing habits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807E5-226C-CE74-A899-9EA43CCBA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Scrivener</a:t>
            </a:r>
            <a:endParaRPr lang="en-US" dirty="0"/>
          </a:p>
          <a:p>
            <a:r>
              <a:rPr lang="en-US" dirty="0"/>
              <a:t>Sharing resources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640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B18C7-5515-FBBF-0D29-26404D45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Revising – Self-editing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C65B4-F984-3ECD-E65D-C250D662F8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46788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 Word-Cloud Generator</a:t>
            </a:r>
            <a:endParaRPr lang="en-US" dirty="0"/>
          </a:p>
          <a:p>
            <a:r>
              <a:rPr lang="en-US" dirty="0">
                <a:hlinkClick r:id="rId3"/>
              </a:rPr>
              <a:t>Paramedic Method</a:t>
            </a:r>
            <a:endParaRPr lang="en-US" dirty="0"/>
          </a:p>
          <a:p>
            <a:r>
              <a:rPr lang="en-US" dirty="0">
                <a:hlinkClick r:id="rId4"/>
              </a:rPr>
              <a:t>The Writer’s Diet</a:t>
            </a:r>
            <a:endParaRPr lang="en-US" dirty="0"/>
          </a:p>
          <a:p>
            <a:r>
              <a:rPr lang="en-US" dirty="0">
                <a:hlinkClick r:id="rId5"/>
              </a:rPr>
              <a:t>Concrete Language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22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0105A-8E1B-EF23-2A4E-917CA0CA2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and writing in community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577E2-D59E-2FDE-DFF3-DF9D529C2F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 VIGILANT ABOUT </a:t>
            </a:r>
            <a:r>
              <a:rPr lang="en-US" u="sng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SCAMS!!! </a:t>
            </a:r>
            <a:endParaRPr lang="en-US" u="sng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dirty="0">
                <a:solidFill>
                  <a:srgbClr val="46788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Writing and Publishing Resources for Students and Faculty</a:t>
            </a:r>
            <a:r>
              <a:rPr lang="en-US" dirty="0"/>
              <a:t> – Pima Community College </a:t>
            </a:r>
            <a:r>
              <a:rPr lang="en-US" dirty="0" err="1"/>
              <a:t>LibGuide</a:t>
            </a:r>
            <a:r>
              <a:rPr lang="en-US" dirty="0"/>
              <a:t> by S. Shattuck and E. </a:t>
            </a:r>
            <a:r>
              <a:rPr lang="en-US" dirty="0" err="1"/>
              <a:t>Besich</a:t>
            </a:r>
            <a:endParaRPr lang="en-US" dirty="0"/>
          </a:p>
          <a:p>
            <a:r>
              <a:rPr lang="en-US" dirty="0">
                <a:hlinkClick r:id="rId3"/>
              </a:rPr>
              <a:t>Jane Friedman </a:t>
            </a:r>
            <a:r>
              <a:rPr lang="en-US" dirty="0"/>
              <a:t>– excellent and extensive resource</a:t>
            </a:r>
          </a:p>
          <a:p>
            <a:r>
              <a:rPr lang="en-US" dirty="0">
                <a:hlinkClick r:id="rId4"/>
              </a:rPr>
              <a:t>Writer’s Digest </a:t>
            </a:r>
            <a:r>
              <a:rPr lang="en-US" dirty="0"/>
              <a:t>– another extensive resource</a:t>
            </a:r>
          </a:p>
          <a:p>
            <a:r>
              <a:rPr lang="en-US" dirty="0">
                <a:hlinkClick r:id="rId5"/>
              </a:rPr>
              <a:t>Janice Hardy’s Fiction University</a:t>
            </a:r>
            <a:endParaRPr lang="en-US" dirty="0"/>
          </a:p>
          <a:p>
            <a:endParaRPr lang="en-US" dirty="0"/>
          </a:p>
          <a:p>
            <a:r>
              <a:rPr lang="en-US" dirty="0"/>
              <a:t>In Tucson? Resources?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481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2667000" y="1122364"/>
            <a:ext cx="6858000" cy="202317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b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600"/>
            </a:pPr>
            <a:br>
              <a:rPr lang="en-US" sz="3100" dirty="0"/>
            </a:br>
            <a:endParaRPr sz="3600"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2667000" y="1382233"/>
            <a:ext cx="6858000" cy="470157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400"/>
            </a:pPr>
            <a:r>
              <a:rPr lang="en-US" sz="2800" dirty="0"/>
              <a:t>To study is not to consume ideas, but to create and re-create them. – Paulo Freire</a:t>
            </a:r>
            <a:endParaRPr sz="2800" dirty="0"/>
          </a:p>
          <a:p>
            <a:pPr>
              <a:spcBef>
                <a:spcPts val="750"/>
              </a:spcBef>
              <a:buClr>
                <a:schemeClr val="dk1"/>
              </a:buClr>
              <a:buSzPts val="2400"/>
            </a:pPr>
            <a:endParaRPr lang="en-US" sz="2800" dirty="0"/>
          </a:p>
          <a:p>
            <a:pPr>
              <a:spcBef>
                <a:spcPts val="750"/>
              </a:spcBef>
              <a:buClr>
                <a:schemeClr val="dk1"/>
              </a:buClr>
              <a:buSzPts val="2400"/>
            </a:pPr>
            <a:r>
              <a:rPr lang="en-US" sz="2800" dirty="0"/>
              <a:t>Take chances. Make mistakes. Get messy. – Ms. Frizzle, The Magic </a:t>
            </a:r>
            <a:r>
              <a:rPr lang="en-US" sz="2800" dirty="0" err="1"/>
              <a:t>Schoolbus</a:t>
            </a:r>
            <a:endParaRPr sz="2800" dirty="0"/>
          </a:p>
          <a:p>
            <a:pPr>
              <a:spcBef>
                <a:spcPts val="750"/>
              </a:spcBef>
              <a:buClr>
                <a:schemeClr val="dk1"/>
              </a:buClr>
              <a:buSzPts val="1800"/>
            </a:pPr>
            <a:endParaRPr dirty="0"/>
          </a:p>
        </p:txBody>
      </p:sp>
      <p:pic>
        <p:nvPicPr>
          <p:cNvPr id="86" name="Google Shape;86;p13" descr="A drawing of a pers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0808" y="4164631"/>
            <a:ext cx="3410676" cy="193007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5539B7-A30E-4A63-F48D-19814BC2F7AA}"/>
              </a:ext>
            </a:extLst>
          </p:cNvPr>
          <p:cNvSpPr txBox="1"/>
          <p:nvPr/>
        </p:nvSpPr>
        <p:spPr>
          <a:xfrm>
            <a:off x="7758545" y="-73429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5B0F2-527E-D920-7C2E-23C7A8E2A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36E4F-8639-249A-2642-EB08871BB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make progress on your projects through sharing with other writers</a:t>
            </a:r>
          </a:p>
          <a:p>
            <a:r>
              <a:rPr lang="en-US" dirty="0"/>
              <a:t>To gain tools and resources to advance your projects</a:t>
            </a:r>
          </a:p>
          <a:p>
            <a:r>
              <a:rPr lang="en-US" dirty="0"/>
              <a:t>To have fun and enjoy the writing process</a:t>
            </a:r>
          </a:p>
          <a:p>
            <a:endParaRPr lang="en-US" dirty="0"/>
          </a:p>
          <a:p>
            <a:r>
              <a:rPr lang="en-US" dirty="0"/>
              <a:t>FIRST TOOL – Guidelines for Writing Practice (handout)</a:t>
            </a:r>
          </a:p>
        </p:txBody>
      </p:sp>
    </p:spTree>
    <p:extLst>
      <p:ext uri="{BB962C8B-B14F-4D97-AF65-F5344CB8AC3E}">
        <p14:creationId xmlns:p14="http://schemas.microsoft.com/office/powerpoint/2010/main" val="3828856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48685-9A4A-72F0-ABAA-7F54A1D7C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PROMPT (1-2 minutes)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E39FA-990A-6777-6ACE-D10126FC9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For your current project, jot down</a:t>
            </a:r>
          </a:p>
          <a:p>
            <a:r>
              <a:rPr lang="en-US" sz="3200" dirty="0"/>
              <a:t>1 success – joy</a:t>
            </a:r>
          </a:p>
          <a:p>
            <a:r>
              <a:rPr lang="en-US" sz="3200" dirty="0"/>
              <a:t>1 challenge – frustration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23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828F5-5EC7-8C37-3BF4-DC7B4BCDF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8B5317-662E-D190-EDFD-65CC11B190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Introduce yourself by your first name. </a:t>
            </a:r>
          </a:p>
          <a:p>
            <a:r>
              <a:rPr lang="en-US" dirty="0"/>
              <a:t>Give us a one-sentence description of your project. </a:t>
            </a:r>
          </a:p>
          <a:p>
            <a:r>
              <a:rPr lang="en-US" dirty="0"/>
              <a:t>Tell us your success-joy.</a:t>
            </a:r>
          </a:p>
          <a:p>
            <a:r>
              <a:rPr lang="en-US" dirty="0"/>
              <a:t>Tell us your challenge-frustration.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(No discussion on this share. The purpose is for us to learn what we’re each writing about, and what we want to focus on.)</a:t>
            </a:r>
          </a:p>
        </p:txBody>
      </p:sp>
    </p:spTree>
    <p:extLst>
      <p:ext uri="{BB962C8B-B14F-4D97-AF65-F5344CB8AC3E}">
        <p14:creationId xmlns:p14="http://schemas.microsoft.com/office/powerpoint/2010/main" val="1496316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50A4F-2877-2BC7-08B2-5AA4A4462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Listening to the writing that calls you…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C1787-A856-B335-5F72-006D3EEFFB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William Zinsser, </a:t>
            </a:r>
            <a:r>
              <a:rPr lang="en-US" i="1" dirty="0"/>
              <a:t>On Writing Well </a:t>
            </a:r>
          </a:p>
          <a:p>
            <a:r>
              <a:rPr lang="en-US" dirty="0"/>
              <a:t>Katie Fallon, </a:t>
            </a:r>
            <a:r>
              <a:rPr lang="en-US" i="1" dirty="0"/>
              <a:t>Vulture: The Private Life of an Unloved Bird</a:t>
            </a:r>
          </a:p>
          <a:p>
            <a:r>
              <a:rPr lang="en-US" dirty="0"/>
              <a:t>Frankie Rollins, </a:t>
            </a:r>
            <a:r>
              <a:rPr lang="en-US" dirty="0">
                <a:hlinkClick r:id="rId2"/>
              </a:rPr>
              <a:t>Community of Writers interview</a:t>
            </a:r>
            <a:r>
              <a:rPr lang="en-US" dirty="0"/>
              <a:t> (7:50-10:25)</a:t>
            </a:r>
          </a:p>
          <a:p>
            <a:pPr marL="0" indent="0">
              <a:buNone/>
            </a:pPr>
            <a:r>
              <a:rPr lang="en-US" b="1" dirty="0"/>
              <a:t>Prewriting, generating the words and ideas </a:t>
            </a:r>
          </a:p>
          <a:p>
            <a:r>
              <a:rPr lang="en-US" dirty="0"/>
              <a:t>Timed Writing Practice (see handout in class) </a:t>
            </a:r>
            <a:endParaRPr lang="en-US" b="1" dirty="0"/>
          </a:p>
          <a:p>
            <a:r>
              <a:rPr lang="en-US" dirty="0"/>
              <a:t>Listing questions </a:t>
            </a:r>
          </a:p>
          <a:p>
            <a:r>
              <a:rPr lang="en-US" dirty="0"/>
              <a:t>Excelsior Online Writing Lab – </a:t>
            </a:r>
            <a:r>
              <a:rPr lang="en-US" dirty="0">
                <a:hlinkClick r:id="rId3"/>
              </a:rPr>
              <a:t>Prewriting Strategies</a:t>
            </a:r>
            <a:endParaRPr lang="en-US" dirty="0"/>
          </a:p>
          <a:p>
            <a:r>
              <a:rPr lang="en-US" dirty="0">
                <a:hlinkClick r:id="rId4"/>
              </a:rPr>
              <a:t>Writer Igniter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52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B476D-2B9E-8140-0512-24A413DE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PROMPT (5 minutes)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66978-C884-666D-D477-4F128424D4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do I want to write this book?</a:t>
            </a:r>
          </a:p>
          <a:p>
            <a:r>
              <a:rPr lang="en-US" dirty="0"/>
              <a:t>Who is my audience? </a:t>
            </a:r>
          </a:p>
          <a:p>
            <a:r>
              <a:rPr lang="en-US" dirty="0"/>
              <a:t>What do I want them to know, to feel, to do after they read my book?</a:t>
            </a:r>
          </a:p>
        </p:txBody>
      </p:sp>
    </p:spTree>
    <p:extLst>
      <p:ext uri="{BB962C8B-B14F-4D97-AF65-F5344CB8AC3E}">
        <p14:creationId xmlns:p14="http://schemas.microsoft.com/office/powerpoint/2010/main" val="2983055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0FAA6-A770-3548-744B-E55FBA7ED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05ED1-05E4-9C21-6B2B-8E41AFA56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Finding effective readers (or listeners) is a skill. It takes practice. As writers, what we want is the reader’s honest reaction to our writing. Pay attention to your gut – if a reader gives you feedback that feels wrong, find another reader. </a:t>
            </a:r>
          </a:p>
          <a:p>
            <a:pPr marL="0" indent="0">
              <a:buNone/>
            </a:pPr>
            <a:r>
              <a:rPr lang="en-US" dirty="0"/>
              <a:t>As a reader, pay attention to what goes on in your mind as you read. Focus on these questions:</a:t>
            </a:r>
          </a:p>
          <a:p>
            <a:r>
              <a:rPr lang="en-US" dirty="0"/>
              <a:t>What do I like?</a:t>
            </a:r>
          </a:p>
          <a:p>
            <a:r>
              <a:rPr lang="en-US" dirty="0"/>
              <a:t>Where am I confused?</a:t>
            </a:r>
          </a:p>
          <a:p>
            <a:r>
              <a:rPr lang="en-US" dirty="0"/>
              <a:t>Where do I want to know more?</a:t>
            </a:r>
          </a:p>
        </p:txBody>
      </p:sp>
    </p:spTree>
    <p:extLst>
      <p:ext uri="{BB962C8B-B14F-4D97-AF65-F5344CB8AC3E}">
        <p14:creationId xmlns:p14="http://schemas.microsoft.com/office/powerpoint/2010/main" val="3559942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647C5-E19C-4C67-794E-DCD86A3B5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EDFF4-1D2D-FBEB-08FA-143048110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Get into pairs. </a:t>
            </a:r>
          </a:p>
          <a:p>
            <a:pPr marL="0" indent="0">
              <a:buNone/>
            </a:pPr>
            <a:r>
              <a:rPr lang="en-US" dirty="0"/>
              <a:t>(5 minutes)</a:t>
            </a:r>
          </a:p>
          <a:p>
            <a:pPr marL="0" indent="0">
              <a:buNone/>
            </a:pPr>
            <a:r>
              <a:rPr lang="en-US" b="1" dirty="0"/>
              <a:t>Person 1: </a:t>
            </a:r>
            <a:r>
              <a:rPr lang="en-US" dirty="0"/>
              <a:t>Use your one-sentence description from our first prompt to tell your partner about your project. </a:t>
            </a:r>
          </a:p>
          <a:p>
            <a:pPr marL="0" indent="0">
              <a:buNone/>
            </a:pPr>
            <a:r>
              <a:rPr lang="en-US" b="1" dirty="0"/>
              <a:t>Person 2: </a:t>
            </a:r>
            <a:r>
              <a:rPr lang="en-US" dirty="0"/>
              <a:t>Ask questions. What do you like? Are you confused anywhere? What more do you want. </a:t>
            </a:r>
          </a:p>
          <a:p>
            <a:pPr marL="0" indent="0">
              <a:buNone/>
            </a:pPr>
            <a:r>
              <a:rPr lang="en-US" b="1" dirty="0"/>
              <a:t>SWITCH</a:t>
            </a:r>
          </a:p>
          <a:p>
            <a:pPr marL="0" indent="0">
              <a:buNone/>
            </a:pPr>
            <a:r>
              <a:rPr lang="en-US" dirty="0"/>
              <a:t>(5 minutes)</a:t>
            </a:r>
          </a:p>
          <a:p>
            <a:pPr marL="0" indent="0">
              <a:buNone/>
            </a:pPr>
            <a:r>
              <a:rPr lang="en-US" b="1" dirty="0"/>
              <a:t>Person 2: </a:t>
            </a:r>
            <a:r>
              <a:rPr lang="en-US" dirty="0"/>
              <a:t>One-sentence description of project.</a:t>
            </a:r>
          </a:p>
          <a:p>
            <a:pPr marL="0" indent="0">
              <a:buNone/>
            </a:pPr>
            <a:r>
              <a:rPr lang="en-US" b="1" dirty="0"/>
              <a:t>Person 1: </a:t>
            </a:r>
            <a:r>
              <a:rPr lang="en-US" dirty="0"/>
              <a:t>Ask questions. </a:t>
            </a:r>
          </a:p>
        </p:txBody>
      </p:sp>
    </p:spTree>
    <p:extLst>
      <p:ext uri="{BB962C8B-B14F-4D97-AF65-F5344CB8AC3E}">
        <p14:creationId xmlns:p14="http://schemas.microsoft.com/office/powerpoint/2010/main" val="3644677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627F5-6D73-2507-EF4D-46C4E9E7D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PROMPT (3-5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D2A8C-922B-C744-6D31-6F595B837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Write down what you learned from the conversation during the pair-share. </a:t>
            </a:r>
          </a:p>
        </p:txBody>
      </p:sp>
    </p:spTree>
    <p:extLst>
      <p:ext uri="{BB962C8B-B14F-4D97-AF65-F5344CB8AC3E}">
        <p14:creationId xmlns:p14="http://schemas.microsoft.com/office/powerpoint/2010/main" val="2147409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</TotalTime>
  <Words>534</Words>
  <Application>Microsoft Macintosh PowerPoint</Application>
  <PresentationFormat>Widescreen</PresentationFormat>
  <Paragraphs>71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So You Want to Write a Book…</vt:lpstr>
      <vt:lpstr>Goals</vt:lpstr>
      <vt:lpstr>PROMPT (1-2 minutes)</vt:lpstr>
      <vt:lpstr>SHARE</vt:lpstr>
      <vt:lpstr>Listening to the writing that calls you…</vt:lpstr>
      <vt:lpstr>PROMPT (5 minutes)</vt:lpstr>
      <vt:lpstr>Getting feedback</vt:lpstr>
      <vt:lpstr>SHARE</vt:lpstr>
      <vt:lpstr>PROMPT (3-5 minutes</vt:lpstr>
      <vt:lpstr>Drafting, organizing, and writing habits</vt:lpstr>
      <vt:lpstr>Revising – Self-editing</vt:lpstr>
      <vt:lpstr>Resources and writing in community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Sandra Shattuck</dc:creator>
  <cp:lastModifiedBy>Sandra Shattuck</cp:lastModifiedBy>
  <cp:revision>10</cp:revision>
  <dcterms:created xsi:type="dcterms:W3CDTF">2026-05-03T21:24:00Z</dcterms:created>
  <dcterms:modified xsi:type="dcterms:W3CDTF">2026-05-13T18:03:06Z</dcterms:modified>
</cp:coreProperties>
</file>