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57" r:id="rId2"/>
    <p:sldId id="396" r:id="rId3"/>
    <p:sldId id="390" r:id="rId4"/>
    <p:sldId id="601" r:id="rId5"/>
    <p:sldId id="600" r:id="rId6"/>
    <p:sldId id="380" r:id="rId7"/>
    <p:sldId id="376" r:id="rId8"/>
    <p:sldId id="599" r:id="rId9"/>
    <p:sldId id="381" r:id="rId10"/>
    <p:sldId id="375" r:id="rId11"/>
    <p:sldId id="598" r:id="rId12"/>
    <p:sldId id="330" r:id="rId13"/>
    <p:sldId id="529" r:id="rId14"/>
    <p:sldId id="354" r:id="rId15"/>
    <p:sldId id="355" r:id="rId16"/>
    <p:sldId id="394" r:id="rId17"/>
    <p:sldId id="395" r:id="rId18"/>
    <p:sldId id="392" r:id="rId19"/>
  </p:sldIdLst>
  <p:sldSz cx="9144000" cy="5143500" type="screen16x9"/>
  <p:notesSz cx="7086600" cy="94297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99FF"/>
    <a:srgbClr val="FF7C8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170" autoAdjust="0"/>
    <p:restoredTop sz="93458" autoAdjust="0"/>
  </p:normalViewPr>
  <p:slideViewPr>
    <p:cSldViewPr>
      <p:cViewPr varScale="1">
        <p:scale>
          <a:sx n="106" d="100"/>
          <a:sy n="106" d="100"/>
        </p:scale>
        <p:origin x="1734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Low</a:t>
            </a:r>
            <a:r>
              <a:rPr lang="en-US" sz="1800" baseline="0" dirty="0"/>
              <a:t> Risk</a:t>
            </a:r>
            <a:endParaRPr lang="en-US" sz="18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Programs</c:v>
                </c:pt>
              </c:strCache>
            </c:strRef>
          </c:tx>
          <c:invertIfNegative val="0"/>
          <c:cat>
            <c:strRef>
              <c:f>Sheet1!$A$2:$A$19</c:f>
              <c:strCache>
                <c:ptCount val="1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  <c:pt idx="17">
                  <c:v>R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-36</c:v>
                </c:pt>
                <c:pt idx="1">
                  <c:v>-21</c:v>
                </c:pt>
                <c:pt idx="2">
                  <c:v>-21</c:v>
                </c:pt>
                <c:pt idx="3">
                  <c:v>-21</c:v>
                </c:pt>
                <c:pt idx="4">
                  <c:v>-11</c:v>
                </c:pt>
                <c:pt idx="5">
                  <c:v>-11</c:v>
                </c:pt>
                <c:pt idx="6">
                  <c:v>-7</c:v>
                </c:pt>
                <c:pt idx="7">
                  <c:v>-5</c:v>
                </c:pt>
                <c:pt idx="8">
                  <c:v>-4</c:v>
                </c:pt>
                <c:pt idx="9">
                  <c:v>-4</c:v>
                </c:pt>
                <c:pt idx="10">
                  <c:v>-2</c:v>
                </c:pt>
                <c:pt idx="11">
                  <c:v>-2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3</c:v>
                </c:pt>
                <c:pt idx="16">
                  <c:v>5</c:v>
                </c:pt>
                <c:pt idx="1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B4-4D6A-A8D9-043862006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230144"/>
        <c:axId val="134710976"/>
      </c:barChart>
      <c:catAx>
        <c:axId val="204230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34710976"/>
        <c:crosses val="autoZero"/>
        <c:auto val="1"/>
        <c:lblAlgn val="ctr"/>
        <c:lblOffset val="100"/>
        <c:noMultiLvlLbl val="0"/>
      </c:catAx>
      <c:valAx>
        <c:axId val="134710976"/>
        <c:scaling>
          <c:orientation val="minMax"/>
          <c:max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4230144"/>
        <c:crosses val="autoZero"/>
        <c:crossBetween val="between"/>
        <c:minorUnit val="5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High</a:t>
            </a:r>
            <a:r>
              <a:rPr lang="en-US" sz="1800" baseline="0" dirty="0"/>
              <a:t> Risk</a:t>
            </a:r>
            <a:endParaRPr lang="en-US" sz="18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Programs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Sheet1!$A$2:$A$19</c:f>
              <c:strCache>
                <c:ptCount val="18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  <c:pt idx="17">
                  <c:v>R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-34</c:v>
                </c:pt>
                <c:pt idx="1">
                  <c:v>-15</c:v>
                </c:pt>
                <c:pt idx="2">
                  <c:v>-6</c:v>
                </c:pt>
                <c:pt idx="3">
                  <c:v>-3</c:v>
                </c:pt>
                <c:pt idx="4">
                  <c:v>3</c:v>
                </c:pt>
                <c:pt idx="5">
                  <c:v>5</c:v>
                </c:pt>
                <c:pt idx="6">
                  <c:v>7</c:v>
                </c:pt>
                <c:pt idx="7">
                  <c:v>8</c:v>
                </c:pt>
                <c:pt idx="8">
                  <c:v>11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21</c:v>
                </c:pt>
                <c:pt idx="15">
                  <c:v>25</c:v>
                </c:pt>
                <c:pt idx="16">
                  <c:v>30</c:v>
                </c:pt>
                <c:pt idx="17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AD-4186-B7E7-61681045B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884992"/>
        <c:axId val="134712704"/>
      </c:barChart>
      <c:catAx>
        <c:axId val="20488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4712704"/>
        <c:crosses val="autoZero"/>
        <c:auto val="1"/>
        <c:lblAlgn val="ctr"/>
        <c:lblOffset val="100"/>
        <c:noMultiLvlLbl val="0"/>
      </c:catAx>
      <c:valAx>
        <c:axId val="134712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4884992"/>
        <c:crosses val="autoZero"/>
        <c:crossBetween val="between"/>
        <c:minorUnit val="5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Ratio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Sheet1!$A$2:$A$11</c:f>
              <c:numCache>
                <c:formatCode>h:mm</c:formatCode>
                <c:ptCount val="10"/>
                <c:pt idx="0">
                  <c:v>4.8611111111111112E-2</c:v>
                </c:pt>
                <c:pt idx="1">
                  <c:v>4.7222222222222221E-2</c:v>
                </c:pt>
                <c:pt idx="2">
                  <c:v>4.5833333333333337E-2</c:v>
                </c:pt>
                <c:pt idx="3">
                  <c:v>4.4444444444444446E-2</c:v>
                </c:pt>
                <c:pt idx="4">
                  <c:v>4.3055555555555562E-2</c:v>
                </c:pt>
                <c:pt idx="5">
                  <c:v>8.4027777777777771E-2</c:v>
                </c:pt>
                <c:pt idx="6">
                  <c:v>0.1673611111111111</c:v>
                </c:pt>
                <c:pt idx="7">
                  <c:v>0.25069444444444444</c:v>
                </c:pt>
                <c:pt idx="8">
                  <c:v>0.33402777777777781</c:v>
                </c:pt>
                <c:pt idx="9">
                  <c:v>0.41736111111111113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11</c:v>
                </c:pt>
                <c:pt idx="4">
                  <c:v>20</c:v>
                </c:pt>
                <c:pt idx="5">
                  <c:v>44</c:v>
                </c:pt>
                <c:pt idx="6">
                  <c:v>71</c:v>
                </c:pt>
                <c:pt idx="7">
                  <c:v>76</c:v>
                </c:pt>
                <c:pt idx="8">
                  <c:v>78</c:v>
                </c:pt>
                <c:pt idx="9">
                  <c:v>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67-4F57-8316-71FA3A627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073920"/>
        <c:axId val="134761280"/>
      </c:lineChart>
      <c:catAx>
        <c:axId val="205073920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4761280"/>
        <c:crosses val="autoZero"/>
        <c:auto val="1"/>
        <c:lblAlgn val="ctr"/>
        <c:lblOffset val="100"/>
        <c:noMultiLvlLbl val="0"/>
      </c:catAx>
      <c:valAx>
        <c:axId val="134761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5073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t" anchorCtr="0" compatLnSpc="1">
            <a:prstTxWarp prst="textNoShape">
              <a:avLst/>
            </a:prstTxWarp>
          </a:bodyPr>
          <a:lstStyle>
            <a:lvl1pPr defTabSz="942975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4788" y="0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latin typeface="Arial" charset="0"/>
              </a:defRPr>
            </a:lvl1pPr>
          </a:lstStyle>
          <a:p>
            <a:r>
              <a:rPr lang="en-US" dirty="0"/>
              <a:t>Slide Set C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6675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b" anchorCtr="0" compatLnSpc="1">
            <a:prstTxWarp prst="textNoShape">
              <a:avLst/>
            </a:prstTxWarp>
          </a:bodyPr>
          <a:lstStyle>
            <a:lvl1pPr defTabSz="942975">
              <a:defRPr sz="1200">
                <a:latin typeface="Arial" charset="0"/>
              </a:defRPr>
            </a:lvl1pPr>
          </a:lstStyle>
          <a:p>
            <a:r>
              <a:rPr lang="en-US" dirty="0"/>
              <a:t>Correctional Theory &amp; Practice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4788" y="8956675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latin typeface="Arial" charset="0"/>
              </a:defRPr>
            </a:lvl1pPr>
          </a:lstStyle>
          <a:p>
            <a:fld id="{3F0E07F9-E8C5-4C7F-BB2A-BF7D3479775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7597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t" anchorCtr="0" compatLnSpc="1">
            <a:prstTxWarp prst="textNoShape">
              <a:avLst/>
            </a:prstTxWarp>
          </a:bodyPr>
          <a:lstStyle>
            <a:lvl1pPr defTabSz="942975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788" y="0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latin typeface="Arial" charset="0"/>
              </a:defRPr>
            </a:lvl1pPr>
          </a:lstStyle>
          <a:p>
            <a:r>
              <a:rPr lang="en-US" dirty="0"/>
              <a:t>Slide Set C</a:t>
            </a:r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1638" y="708025"/>
            <a:ext cx="6284912" cy="3535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79925"/>
            <a:ext cx="5670550" cy="424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6675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b" anchorCtr="0" compatLnSpc="1">
            <a:prstTxWarp prst="textNoShape">
              <a:avLst/>
            </a:prstTxWarp>
          </a:bodyPr>
          <a:lstStyle>
            <a:lvl1pPr defTabSz="942975">
              <a:defRPr sz="1200">
                <a:latin typeface="Arial" charset="0"/>
              </a:defRPr>
            </a:lvl1pPr>
          </a:lstStyle>
          <a:p>
            <a:r>
              <a:rPr lang="en-US" dirty="0"/>
              <a:t>Correctional Theory &amp; Practice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788" y="8956675"/>
            <a:ext cx="307022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75" tIns="47188" rIns="94375" bIns="47188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latin typeface="Arial" charset="0"/>
              </a:defRPr>
            </a:lvl1pPr>
          </a:lstStyle>
          <a:p>
            <a:fld id="{B0F0F80D-5097-4ECF-A058-64D5019DEAE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6527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704850"/>
            <a:ext cx="625475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600" dirty="0">
                <a:latin typeface="Arial Black" panose="020B0A04020102020204" pitchFamily="34" charset="0"/>
                <a:cs typeface="Arial" charset="0"/>
              </a:rPr>
              <a:t>NOTES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AAAAB+ComicSansMS"/>
              </a:rPr>
              <a:t>In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0CCBC-CCAA-45FB-87C8-5E4FD4A6A45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Header Placeholder 6">
            <a:extLst>
              <a:ext uri="{FF2B5EF4-FFF2-40B4-BE49-F238E27FC236}">
                <a16:creationId xmlns:a16="http://schemas.microsoft.com/office/drawing/2014/main" id="{6494E79F-153F-2F85-A1AB-D8310C61C83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Integration, Pt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895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Notes</a:t>
            </a:r>
          </a:p>
          <a:p>
            <a:r>
              <a:rPr lang="en-US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chair sits in the execution chamber at the Utah State Prison on June 18, 2010, after Ronnie Lee Gardner was executed by firing squad in Draper, Utah.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7694-4C62-4DC1-A06E-B4946E1C1C43}" type="slidenum">
              <a:rPr lang="en-US" smtClean="0"/>
              <a:t>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Integration, Pt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Overview - "What Works"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Compet Consulting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D1FD3E-E4B8-43CF-A6FF-9D2F9CBCE50A}" type="slidenum">
              <a:rPr lang="en-US"/>
              <a:pPr/>
              <a:t>6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1638" y="708025"/>
            <a:ext cx="6284912" cy="3535363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600" dirty="0">
                <a:latin typeface="Arial Black" pitchFamily="34" charset="0"/>
              </a:rPr>
              <a:t>WHERE TO FOCUS</a:t>
            </a:r>
          </a:p>
          <a:p>
            <a:endParaRPr lang="en-US" sz="1600" dirty="0">
              <a:latin typeface="Arial Black" pitchFamily="34" charset="0"/>
            </a:endParaRPr>
          </a:p>
          <a:p>
            <a:pPr algn="just"/>
            <a:r>
              <a:rPr lang="en-US" sz="1400" b="1" dirty="0"/>
              <a:t>Good classification instruments today focus on risk and need.  These are critical to decision making about offenders.</a:t>
            </a:r>
          </a:p>
          <a:p>
            <a:pPr algn="just"/>
            <a:endParaRPr lang="en-US" sz="1400" b="1" dirty="0"/>
          </a:p>
          <a:p>
            <a:pPr algn="just"/>
            <a:r>
              <a:rPr lang="en-US" sz="1400" b="1" dirty="0"/>
              <a:t>Review definitions shown on slide.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600" b="1" dirty="0">
                <a:latin typeface="Arial Black" panose="020B0A04020102020204" pitchFamily="34" charset="0"/>
                <a:cs typeface="Arial" panose="020B0604020202020204" pitchFamily="34" charset="0"/>
              </a:rPr>
              <a:t>Notes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7694-4C62-4DC1-A06E-B4946E1C1C43}" type="slidenum">
              <a:rPr lang="en-US" smtClean="0"/>
              <a:t>13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Integration, Pt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584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400" dirty="0">
                <a:latin typeface="Arial Black" panose="020B0A04020102020204" pitchFamily="34" charset="0"/>
              </a:rPr>
              <a:t>Notes</a:t>
            </a:r>
          </a:p>
          <a:p>
            <a:r>
              <a:rPr lang="en-US" b="1" dirty="0"/>
              <a:t>Ohio Facilities</a:t>
            </a:r>
          </a:p>
          <a:p>
            <a:r>
              <a:rPr lang="en-US" dirty="0"/>
              <a:t>   37</a:t>
            </a:r>
            <a:r>
              <a:rPr lang="en-US" baseline="0" dirty="0"/>
              <a:t> halfway houses &amp; 15 community-based correctional facilities</a:t>
            </a:r>
          </a:p>
          <a:p>
            <a:r>
              <a:rPr lang="en-US" baseline="0" dirty="0"/>
              <a:t>   Slide shows sample – about every third one</a:t>
            </a:r>
          </a:p>
          <a:p>
            <a:endParaRPr lang="en-US" dirty="0"/>
          </a:p>
          <a:p>
            <a:r>
              <a:rPr lang="en-US" b="1" dirty="0"/>
              <a:t>Offenders</a:t>
            </a:r>
          </a:p>
          <a:p>
            <a:r>
              <a:rPr lang="en-US" b="0" baseline="0" dirty="0"/>
              <a:t>   T</a:t>
            </a:r>
            <a:r>
              <a:rPr lang="en-US" b="0" dirty="0"/>
              <a:t>otal of 13,221</a:t>
            </a:r>
          </a:p>
          <a:p>
            <a:r>
              <a:rPr lang="en-US" b="0" dirty="0"/>
              <a:t>   Included both direct sentence and releases from prison</a:t>
            </a:r>
          </a:p>
          <a:p>
            <a:endParaRPr lang="en-US" b="1" dirty="0"/>
          </a:p>
          <a:p>
            <a:r>
              <a:rPr lang="en-US" b="1" dirty="0"/>
              <a:t>Tracked</a:t>
            </a:r>
          </a:p>
          <a:p>
            <a:r>
              <a:rPr lang="en-US" b="1" baseline="0" dirty="0"/>
              <a:t>   </a:t>
            </a:r>
            <a:r>
              <a:rPr lang="en-US" b="0" baseline="0" dirty="0"/>
              <a:t>2 year follow up</a:t>
            </a:r>
          </a:p>
          <a:p>
            <a:r>
              <a:rPr lang="en-US" b="0" baseline="0" dirty="0"/>
              <a:t>   Recidivism – new arrests and re-incarcerations </a:t>
            </a:r>
            <a:endParaRPr lang="en-US" dirty="0"/>
          </a:p>
          <a:p>
            <a:r>
              <a:rPr lang="en-US" dirty="0"/>
              <a:t>   Comparison group – released directly to supervision</a:t>
            </a:r>
          </a:p>
          <a:p>
            <a:endParaRPr lang="en-US" dirty="0"/>
          </a:p>
          <a:p>
            <a:r>
              <a:rPr lang="en-US" b="1" dirty="0"/>
              <a:t>Risk</a:t>
            </a:r>
            <a:r>
              <a:rPr lang="en-US" b="1" baseline="0" dirty="0"/>
              <a:t> Level</a:t>
            </a:r>
          </a:p>
          <a:p>
            <a:r>
              <a:rPr lang="en-US" baseline="0" dirty="0"/>
              <a:t>   Low risk – rated as having a 18% chance of recidivating</a:t>
            </a:r>
          </a:p>
          <a:p>
            <a:r>
              <a:rPr lang="en-US" baseline="0" dirty="0"/>
              <a:t>   High risk – rated as having a 50% chance of recidivating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EBP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0CCBC-CCAA-45FB-87C8-5E4FD4A6A4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66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6" y="1828802"/>
            <a:ext cx="9009063" cy="789385"/>
            <a:chOff x="0" y="1536"/>
            <a:chExt cx="5675" cy="663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1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1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257301"/>
            <a:ext cx="7772400" cy="10965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4686300"/>
            <a:ext cx="19050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4686300"/>
            <a:ext cx="28956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4686300"/>
            <a:ext cx="19050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AAC2D2E-E310-440C-9CDD-8070F43CBF1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582CB-C929-4FFD-8903-63AB8B203AC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780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160735"/>
            <a:ext cx="1951038" cy="4438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160735"/>
            <a:ext cx="5700712" cy="4438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A4F412-57A8-4144-8B48-95C45A0602D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1445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44" y="160737"/>
            <a:ext cx="7793037" cy="10965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513285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1513285"/>
            <a:ext cx="3810000" cy="1485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3113485"/>
            <a:ext cx="3810000" cy="1485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468273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468273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468273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04152E6E-5A6C-4233-A17C-F9BB2ADEABD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1922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44" y="160737"/>
            <a:ext cx="7793037" cy="10965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1513285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5145088" y="1513285"/>
            <a:ext cx="3810000" cy="3086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468273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468273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468273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B57E1917-50A6-488A-82D5-E2D07CCBD29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75856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518C8-8FDC-4D86-8A26-ADEB3053D61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32751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E4CAE9-A5C0-4708-A97B-399B988B1AD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7921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513285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513285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A08A5-88D3-4257-9E13-EC543155690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6917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4F391-9371-40C9-A87D-93AF6491CF8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875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603D63-4528-4E4C-A43F-15559B0FD9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37831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3D6D5-A35E-4400-85B4-AAA16435E7D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328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ABA9C4-32CD-4214-A63A-DBD42520EA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5464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F8B3A-33CA-47C4-8D34-2C4757819F3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1907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823913"/>
            <a:ext cx="438150" cy="35599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6" y="823913"/>
            <a:ext cx="328613" cy="35599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44" y="1140620"/>
            <a:ext cx="422275" cy="355998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140620"/>
            <a:ext cx="368300" cy="355998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085851"/>
            <a:ext cx="560388" cy="316706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742952"/>
            <a:ext cx="31750" cy="78938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9" y="1335883"/>
            <a:ext cx="8226425" cy="238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 dirty="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44" y="160737"/>
            <a:ext cx="7793037" cy="109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513285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468273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4682730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4682730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DE527D-D202-491C-9EA5-DBD35BD364FB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/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0B28C71-0ED8-D0A7-3638-325B36688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43300"/>
            <a:ext cx="9144000" cy="1600200"/>
          </a:xfrm>
          <a:noFill/>
        </p:spPr>
        <p:txBody>
          <a:bodyPr>
            <a:normAutofit/>
          </a:bodyPr>
          <a:lstStyle/>
          <a:p>
            <a:r>
              <a:rPr lang="en-US" sz="6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What Causes Crime</a:t>
            </a:r>
            <a:endParaRPr lang="en-US" sz="6000" i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057726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27563" y="514350"/>
            <a:ext cx="9144001" cy="685802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Arial Black" panose="020B0A04020102020204" pitchFamily="34" charset="0"/>
              </a:rPr>
              <a:t>Targeted Interventions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943100"/>
            <a:ext cx="2895600" cy="457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Informal Supervision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1504062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Arial Black" panose="020B0A04020102020204" pitchFamily="34" charset="0"/>
                <a:ea typeface="Sanpya" panose="02000500000000020004" pitchFamily="2" charset="-122"/>
              </a:rPr>
              <a:t>Manage the Risk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1504062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C00000"/>
                </a:solidFill>
                <a:latin typeface="Arial Black" panose="020B0A04020102020204" pitchFamily="34" charset="0"/>
                <a:ea typeface="Sanpya" panose="02000500000000020004" pitchFamily="2" charset="-122"/>
              </a:rPr>
              <a:t>Address the Needs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2628900"/>
            <a:ext cx="2895600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Formal Supervision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1000" y="3314700"/>
            <a:ext cx="2895600" cy="4572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Community Centers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000" y="4567728"/>
            <a:ext cx="2895600" cy="4572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Secure Incarceration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3943350"/>
            <a:ext cx="28956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Inpatient Facilities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099133" y="2453487"/>
            <a:ext cx="0" cy="2061365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953000" y="1949511"/>
            <a:ext cx="3276600" cy="457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Outpatient Groups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53000" y="4567728"/>
            <a:ext cx="3276600" cy="4572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Therapeutic Communities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60933" y="192932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</a:t>
            </a:r>
          </a:p>
          <a:p>
            <a:pPr algn="ctr"/>
            <a:r>
              <a:rPr lang="en-US" dirty="0"/>
              <a:t>Intensity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76600" y="452030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High</a:t>
            </a:r>
          </a:p>
          <a:p>
            <a:pPr algn="ctr"/>
            <a:r>
              <a:rPr lang="en-US" dirty="0"/>
              <a:t>Intensity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53000" y="2800350"/>
            <a:ext cx="3276600" cy="457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Day Centers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953000" y="3657600"/>
            <a:ext cx="3276600" cy="4572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Group Homes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7000" y="57150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/>
              <a:t>Risk &amp; Need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70" y="57150"/>
            <a:ext cx="266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Evidence-based Practices</a:t>
            </a:r>
          </a:p>
        </p:txBody>
      </p:sp>
    </p:spTree>
    <p:extLst>
      <p:ext uri="{BB962C8B-B14F-4D97-AF65-F5344CB8AC3E}">
        <p14:creationId xmlns:p14="http://schemas.microsoft.com/office/powerpoint/2010/main" val="238699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07137-4ECA-5EAF-2A42-6C2639A2A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099" y="15893"/>
            <a:ext cx="6494852" cy="650858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Breakout Groups</a:t>
            </a:r>
          </a:p>
        </p:txBody>
      </p:sp>
      <p:pic>
        <p:nvPicPr>
          <p:cNvPr id="14" name="Content Placeholder 13" descr="A person sitting at a desk&#10;&#10;Description automatically generated">
            <a:extLst>
              <a:ext uri="{FF2B5EF4-FFF2-40B4-BE49-F238E27FC236}">
                <a16:creationId xmlns:a16="http://schemas.microsoft.com/office/drawing/2014/main" id="{AB776C47-26DF-08A6-D299-AB1441FB6A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32172"/>
            <a:ext cx="2630100" cy="1920073"/>
          </a:xfrm>
        </p:spPr>
      </p:pic>
      <p:pic>
        <p:nvPicPr>
          <p:cNvPr id="12" name="Content Placeholder 11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2394131A-9470-09FA-163F-0069E7D2F2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7"/>
            <a:ext cx="2630099" cy="1753400"/>
          </a:xfrm>
        </p:spPr>
      </p:pic>
      <p:pic>
        <p:nvPicPr>
          <p:cNvPr id="16" name="Picture 15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6EA48ECF-A82B-A058-E87B-7E8B7E287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9" y="3486152"/>
            <a:ext cx="2634998" cy="165734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D0E1AB3-D50F-7264-DCFF-68E1BB50C194}"/>
              </a:ext>
            </a:extLst>
          </p:cNvPr>
          <p:cNvSpPr/>
          <p:nvPr/>
        </p:nvSpPr>
        <p:spPr>
          <a:xfrm>
            <a:off x="0" y="4897"/>
            <a:ext cx="2634997" cy="51386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E6607BC1-2E56-8F7D-C269-1101E15BF86F}"/>
              </a:ext>
            </a:extLst>
          </p:cNvPr>
          <p:cNvSpPr txBox="1">
            <a:spLocks/>
          </p:cNvSpPr>
          <p:nvPr/>
        </p:nvSpPr>
        <p:spPr>
          <a:xfrm>
            <a:off x="2866209" y="883230"/>
            <a:ext cx="6258742" cy="41719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will Place in Random Groups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Take a minute and get acquainted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Appoint a recorder/spokesperson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Review handout and content covered in lecture</a:t>
            </a:r>
          </a:p>
          <a:p>
            <a:pPr lvl="1"/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Matter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Discuss, in general, what has been covered today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List questions that people have about the content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List concerns about this approach or methodology</a:t>
            </a:r>
          </a:p>
          <a:p>
            <a:pPr marL="342900" lvl="1" indent="0">
              <a:buNone/>
            </a:pPr>
            <a:r>
              <a:rPr lang="en-US" sz="8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 Outs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group will be asked for their conclusions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Main points will be summarized</a:t>
            </a:r>
          </a:p>
        </p:txBody>
      </p:sp>
    </p:spTree>
    <p:extLst>
      <p:ext uri="{BB962C8B-B14F-4D97-AF65-F5344CB8AC3E}">
        <p14:creationId xmlns:p14="http://schemas.microsoft.com/office/powerpoint/2010/main" val="395308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00350"/>
            <a:ext cx="3657600" cy="234315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Summary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Reliance on Science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Past Practice Ineffective 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Major Focus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Harm reduction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Reduced recidivism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Positive Results</a:t>
            </a:r>
          </a:p>
        </p:txBody>
      </p:sp>
    </p:spTree>
    <p:extLst>
      <p:ext uri="{BB962C8B-B14F-4D97-AF65-F5344CB8AC3E}">
        <p14:creationId xmlns:p14="http://schemas.microsoft.com/office/powerpoint/2010/main" val="182380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0C28504-43D8-1FA9-352F-E4A71D89E994}"/>
              </a:ext>
            </a:extLst>
          </p:cNvPr>
          <p:cNvSpPr txBox="1">
            <a:spLocks/>
          </p:cNvSpPr>
          <p:nvPr/>
        </p:nvSpPr>
        <p:spPr>
          <a:xfrm>
            <a:off x="4878293" y="205979"/>
            <a:ext cx="4037107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95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9071075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9832" y="32569"/>
            <a:ext cx="9143999" cy="710381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Programming High/Low Risk Offenders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</p:nvPr>
        </p:nvGraphicFramePr>
        <p:xfrm>
          <a:off x="381000" y="971550"/>
          <a:ext cx="4267200" cy="4046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</p:nvPr>
        </p:nvGraphicFramePr>
        <p:xfrm>
          <a:off x="4648200" y="971550"/>
          <a:ext cx="4495800" cy="4046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4895435"/>
            <a:ext cx="34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Source: </a:t>
            </a:r>
            <a:r>
              <a:rPr lang="en-US" sz="1000" i="1" dirty="0" err="1"/>
              <a:t>Latessa</a:t>
            </a:r>
            <a:r>
              <a:rPr lang="en-US" sz="1000" i="1" dirty="0"/>
              <a:t>, </a:t>
            </a:r>
            <a:r>
              <a:rPr lang="en-US" sz="1000" i="1" dirty="0" err="1"/>
              <a:t>Listwan</a:t>
            </a:r>
            <a:r>
              <a:rPr lang="en-US" sz="1000" i="1" dirty="0"/>
              <a:t> &amp; </a:t>
            </a:r>
            <a:r>
              <a:rPr lang="en-US" sz="1000" i="1" dirty="0" err="1"/>
              <a:t>Koetzle</a:t>
            </a:r>
            <a:r>
              <a:rPr lang="en-US" sz="1000" i="1" dirty="0"/>
              <a:t>, 2014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1366355" y="2820370"/>
            <a:ext cx="312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Percent reduction in recidivism</a:t>
            </a:r>
          </a:p>
        </p:txBody>
      </p:sp>
    </p:spTree>
    <p:extLst>
      <p:ext uri="{BB962C8B-B14F-4D97-AF65-F5344CB8AC3E}">
        <p14:creationId xmlns:p14="http://schemas.microsoft.com/office/powerpoint/2010/main" val="237635072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1915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Ratio – Rewards to Sanctions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381000" y="895350"/>
          <a:ext cx="3962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343400" y="1123950"/>
          <a:ext cx="4800600" cy="3527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536">
                <a:tc>
                  <a:txBody>
                    <a:bodyPr/>
                    <a:lstStyle/>
                    <a:p>
                      <a:r>
                        <a:rPr lang="en-US" dirty="0"/>
                        <a:t>Sanctions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Rewards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Verbal</a:t>
                      </a:r>
                      <a:r>
                        <a:rPr lang="en-US" sz="1400" baseline="0" dirty="0"/>
                        <a:t> reprimand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Written assignment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Modified curfew hours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Community service hours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Restrict visitation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Program</a:t>
                      </a:r>
                      <a:r>
                        <a:rPr lang="en-US" sz="1400" baseline="0" dirty="0"/>
                        <a:t> extension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baseline="0" dirty="0"/>
                        <a:t>Electronic monitoring (EM)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Inpatient treatment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Detention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Verbal praise, reinforcement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Removal from EM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Level advancement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Increased personal time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Approved special </a:t>
                      </a:r>
                      <a:r>
                        <a:rPr lang="en-US" sz="1400" dirty="0" err="1"/>
                        <a:t>activiity</a:t>
                      </a:r>
                      <a:endParaRPr lang="en-US" sz="1400" dirty="0"/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Fees reduced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400" dirty="0"/>
                        <a:t>Extended special visits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-1200611" y="2551957"/>
            <a:ext cx="2779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>
                    <a:lumMod val="75000"/>
                  </a:schemeClr>
                </a:solidFill>
              </a:rPr>
              <a:t>Probability of ISP Success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897279"/>
            <a:ext cx="34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Source: </a:t>
            </a:r>
            <a:r>
              <a:rPr lang="en-US" sz="1000" i="1" dirty="0" err="1"/>
              <a:t>Latessa</a:t>
            </a:r>
            <a:r>
              <a:rPr lang="en-US" sz="1000" i="1" dirty="0"/>
              <a:t>, </a:t>
            </a:r>
            <a:r>
              <a:rPr lang="en-US" sz="1000" i="1" dirty="0" err="1"/>
              <a:t>Listwan</a:t>
            </a:r>
            <a:r>
              <a:rPr lang="en-US" sz="1000" i="1" dirty="0"/>
              <a:t> &amp; </a:t>
            </a:r>
            <a:r>
              <a:rPr lang="en-US" sz="1000" i="1" dirty="0" err="1"/>
              <a:t>Koetzle</a:t>
            </a:r>
            <a:r>
              <a:rPr lang="en-US" sz="1000" i="1" dirty="0"/>
              <a:t>, 2014</a:t>
            </a:r>
          </a:p>
        </p:txBody>
      </p:sp>
    </p:spTree>
    <p:extLst>
      <p:ext uri="{BB962C8B-B14F-4D97-AF65-F5344CB8AC3E}">
        <p14:creationId xmlns:p14="http://schemas.microsoft.com/office/powerpoint/2010/main" val="87484519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49" y="-17428"/>
            <a:ext cx="4580106" cy="2665378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105" y="2647949"/>
            <a:ext cx="4560651" cy="2503275"/>
          </a:xfrm>
        </p:spPr>
      </p:pic>
      <p:sp>
        <p:nvSpPr>
          <p:cNvPr id="13" name="Rectangle 12"/>
          <p:cNvSpPr/>
          <p:nvPr/>
        </p:nvSpPr>
        <p:spPr>
          <a:xfrm>
            <a:off x="4568757" y="5066"/>
            <a:ext cx="4572000" cy="26428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06" y="2647948"/>
            <a:ext cx="4572000" cy="2495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9"/>
          <p:cNvSpPr txBox="1">
            <a:spLocks/>
          </p:cNvSpPr>
          <p:nvPr/>
        </p:nvSpPr>
        <p:spPr bwMode="auto">
          <a:xfrm>
            <a:off x="0" y="2647950"/>
            <a:ext cx="44958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kern="0" dirty="0">
                <a:solidFill>
                  <a:srgbClr val="00B050"/>
                </a:solidFill>
              </a:rPr>
              <a:t>What has Little Impact</a:t>
            </a:r>
          </a:p>
          <a:p>
            <a:r>
              <a:rPr lang="en-US" sz="1600" kern="0" dirty="0"/>
              <a:t>Fast response times did not increase arrests</a:t>
            </a:r>
          </a:p>
          <a:p>
            <a:r>
              <a:rPr lang="en-US" sz="1600" kern="0" dirty="0"/>
              <a:t>Fast response times did not prevent crimes</a:t>
            </a:r>
          </a:p>
          <a:p>
            <a:r>
              <a:rPr lang="en-US" sz="1600" kern="0" dirty="0"/>
              <a:t>No correlation between arrest &amp; crime rates</a:t>
            </a:r>
          </a:p>
          <a:p>
            <a:r>
              <a:rPr lang="en-US" sz="1600" kern="0" dirty="0"/>
              <a:t>Increased patrols did not deter crime </a:t>
            </a:r>
          </a:p>
          <a:p>
            <a:r>
              <a:rPr lang="en-US" sz="1600" kern="0" dirty="0"/>
              <a:t>Arrests of some groups increased crime</a:t>
            </a:r>
          </a:p>
          <a:p>
            <a:pPr lvl="1"/>
            <a:r>
              <a:rPr lang="en-US" sz="1200" kern="0" dirty="0"/>
              <a:t>Juveniles</a:t>
            </a:r>
          </a:p>
          <a:p>
            <a:pPr lvl="1"/>
            <a:r>
              <a:rPr lang="en-US" sz="1200" kern="0" dirty="0"/>
              <a:t>Mentally ill</a:t>
            </a:r>
            <a:endParaRPr lang="en-US" sz="1600" kern="0" dirty="0"/>
          </a:p>
          <a:p>
            <a:endParaRPr lang="en-US" sz="1600" kern="0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580106" y="5066"/>
            <a:ext cx="4182894" cy="264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kern="0" dirty="0">
                <a:solidFill>
                  <a:srgbClr val="00B050"/>
                </a:solidFill>
              </a:rPr>
              <a:t>Can Make a Difference</a:t>
            </a:r>
          </a:p>
          <a:p>
            <a:r>
              <a:rPr lang="en-US" sz="1600" kern="0" dirty="0"/>
              <a:t>Place-based or hot spots policing</a:t>
            </a:r>
          </a:p>
          <a:p>
            <a:r>
              <a:rPr lang="en-US" sz="1600" kern="0" dirty="0"/>
              <a:t>Individual-focused strategies</a:t>
            </a:r>
          </a:p>
          <a:p>
            <a:pPr lvl="1"/>
            <a:r>
              <a:rPr lang="en-US" sz="1200" kern="0" dirty="0"/>
              <a:t>Juveniles</a:t>
            </a:r>
          </a:p>
          <a:p>
            <a:pPr lvl="1"/>
            <a:r>
              <a:rPr lang="en-US" sz="1200" kern="0" dirty="0"/>
              <a:t>Domestic violence</a:t>
            </a:r>
          </a:p>
          <a:p>
            <a:r>
              <a:rPr lang="en-US" sz="1600" kern="0" dirty="0"/>
              <a:t>Neighborhood/ jurisdiction interventions</a:t>
            </a:r>
          </a:p>
          <a:p>
            <a:r>
              <a:rPr lang="en-US" sz="1600" kern="0" dirty="0"/>
              <a:t>Some technology:</a:t>
            </a:r>
          </a:p>
          <a:p>
            <a:pPr lvl="1"/>
            <a:r>
              <a:rPr lang="en-US" sz="1200" kern="0" dirty="0"/>
              <a:t>Crime analysis </a:t>
            </a:r>
          </a:p>
          <a:p>
            <a:pPr lvl="1"/>
            <a:r>
              <a:rPr lang="en-US" sz="1200" kern="0" dirty="0"/>
              <a:t>License plate readers</a:t>
            </a:r>
          </a:p>
          <a:p>
            <a:pPr lvl="1"/>
            <a:r>
              <a:rPr lang="en-US" sz="1200" kern="0" dirty="0"/>
              <a:t>Body worn cameras</a:t>
            </a:r>
          </a:p>
        </p:txBody>
      </p:sp>
    </p:spTree>
    <p:extLst>
      <p:ext uri="{BB962C8B-B14F-4D97-AF65-F5344CB8AC3E}">
        <p14:creationId xmlns:p14="http://schemas.microsoft.com/office/powerpoint/2010/main" val="136858460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0813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 Black" panose="020B0A04020102020204" pitchFamily="34" charset="0"/>
              </a:rPr>
              <a:t>Harm Reduction</a:t>
            </a:r>
            <a:br>
              <a:rPr lang="en-US" sz="36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Decreases in the ill effects of crime experienced by: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849952"/>
            <a:ext cx="4234774" cy="4236397"/>
          </a:xfrm>
        </p:spPr>
        <p:txBody>
          <a:bodyPr/>
          <a:lstStyle/>
          <a:p>
            <a:r>
              <a:rPr lang="en-US" sz="2000" b="1" dirty="0"/>
              <a:t>Communities</a:t>
            </a:r>
          </a:p>
          <a:p>
            <a:pPr lvl="1"/>
            <a:r>
              <a:rPr lang="en-US" sz="1600" dirty="0"/>
              <a:t>Resources allocated to the justice system that could otherwise be directed to alternative public priorities</a:t>
            </a:r>
          </a:p>
          <a:p>
            <a:pPr lvl="1"/>
            <a:r>
              <a:rPr lang="en-US" sz="1600" dirty="0"/>
              <a:t>Unsafe streets</a:t>
            </a:r>
          </a:p>
          <a:p>
            <a:pPr lvl="1"/>
            <a:r>
              <a:rPr lang="en-US" sz="1600" dirty="0"/>
              <a:t>Abandoned businesses</a:t>
            </a:r>
          </a:p>
          <a:p>
            <a:r>
              <a:rPr lang="en-US" sz="2000" b="1" dirty="0"/>
              <a:t>Victims </a:t>
            </a:r>
          </a:p>
          <a:p>
            <a:pPr lvl="1"/>
            <a:r>
              <a:rPr lang="en-US" sz="1600" dirty="0"/>
              <a:t>Fear of reprisal or re-victimization </a:t>
            </a:r>
          </a:p>
          <a:p>
            <a:pPr lvl="1"/>
            <a:r>
              <a:rPr lang="en-US" sz="1600" dirty="0"/>
              <a:t>Financial losses </a:t>
            </a:r>
          </a:p>
          <a:p>
            <a:r>
              <a:rPr lang="en-US" sz="2000" b="1" dirty="0"/>
              <a:t>Citizens</a:t>
            </a:r>
          </a:p>
          <a:p>
            <a:pPr lvl="1"/>
            <a:r>
              <a:rPr lang="en-US" sz="1600" dirty="0"/>
              <a:t>Lack of confidence in community protection efforts</a:t>
            </a:r>
          </a:p>
          <a:p>
            <a:pPr lvl="1"/>
            <a:r>
              <a:rPr lang="en-US" sz="1600" dirty="0"/>
              <a:t>Generalized fears of victimization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267200" y="2748671"/>
            <a:ext cx="4876800" cy="2357437"/>
          </a:xfrm>
        </p:spPr>
        <p:txBody>
          <a:bodyPr/>
          <a:lstStyle/>
          <a:p>
            <a:r>
              <a:rPr lang="en-US" sz="2000" b="1" dirty="0"/>
              <a:t>Families of offenders</a:t>
            </a:r>
          </a:p>
          <a:p>
            <a:pPr lvl="1"/>
            <a:r>
              <a:rPr lang="en-US" sz="1600" dirty="0"/>
              <a:t>Loss of wages by a family member who is justice-system involved </a:t>
            </a:r>
          </a:p>
          <a:p>
            <a:pPr lvl="1"/>
            <a:r>
              <a:rPr lang="en-US" sz="1600" dirty="0"/>
              <a:t>Inability of incarcerated fathers/mothers to fulfill their parenting roles</a:t>
            </a:r>
          </a:p>
          <a:p>
            <a:r>
              <a:rPr lang="en-US" sz="2000" b="1" dirty="0"/>
              <a:t>Offenders</a:t>
            </a:r>
          </a:p>
          <a:p>
            <a:pPr lvl="1"/>
            <a:r>
              <a:rPr lang="en-US" sz="1600" dirty="0"/>
              <a:t>Homelessness</a:t>
            </a:r>
          </a:p>
          <a:p>
            <a:pPr lvl="1"/>
            <a:r>
              <a:rPr lang="en-US" sz="1600" dirty="0"/>
              <a:t>Unemployment</a:t>
            </a:r>
          </a:p>
          <a:p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831714"/>
            <a:ext cx="4800600" cy="192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75344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580106" y="2571750"/>
            <a:ext cx="4572000" cy="25687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3809"/>
            <a:ext cx="4580106" cy="257631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107" y="23103"/>
            <a:ext cx="4563894" cy="2472447"/>
          </a:xfrm>
        </p:spPr>
      </p:pic>
      <p:sp>
        <p:nvSpPr>
          <p:cNvPr id="9" name="Content Placeholder 9"/>
          <p:cNvSpPr txBox="1">
            <a:spLocks/>
          </p:cNvSpPr>
          <p:nvPr/>
        </p:nvSpPr>
        <p:spPr bwMode="auto">
          <a:xfrm>
            <a:off x="76200" y="0"/>
            <a:ext cx="44196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kern="0" dirty="0">
                <a:solidFill>
                  <a:srgbClr val="00B050"/>
                </a:solidFill>
              </a:rPr>
              <a:t>From a Focus on How</a:t>
            </a:r>
          </a:p>
          <a:p>
            <a:r>
              <a:rPr lang="en-US" sz="1600" kern="0" dirty="0"/>
              <a:t>Patrol zones</a:t>
            </a:r>
          </a:p>
          <a:p>
            <a:r>
              <a:rPr lang="en-US" sz="1600" kern="0" dirty="0"/>
              <a:t>Report writing</a:t>
            </a:r>
          </a:p>
          <a:p>
            <a:r>
              <a:rPr lang="en-US" sz="1600" kern="0" dirty="0"/>
              <a:t>Response times</a:t>
            </a:r>
          </a:p>
          <a:p>
            <a:r>
              <a:rPr lang="en-US" sz="1600" kern="0" dirty="0"/>
              <a:t>Clearance rates</a:t>
            </a:r>
          </a:p>
          <a:p>
            <a:r>
              <a:rPr lang="en-US" sz="1600" kern="0" dirty="0"/>
              <a:t>Conviction rates</a:t>
            </a:r>
          </a:p>
          <a:p>
            <a:r>
              <a:rPr lang="en-US" sz="1600" kern="0" dirty="0"/>
              <a:t>Number of escapes</a:t>
            </a:r>
          </a:p>
          <a:p>
            <a:r>
              <a:rPr lang="en-US" sz="1600" kern="0" dirty="0"/>
              <a:t>Caseload size</a:t>
            </a:r>
          </a:p>
          <a:p>
            <a:endParaRPr lang="en-US" sz="1600" kern="0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694406" y="2571750"/>
            <a:ext cx="444959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kern="0" dirty="0">
                <a:solidFill>
                  <a:srgbClr val="00B050"/>
                </a:solidFill>
              </a:rPr>
              <a:t>To a Focus on Outcomes</a:t>
            </a:r>
          </a:p>
          <a:p>
            <a:r>
              <a:rPr lang="en-US" sz="1600" kern="0" dirty="0"/>
              <a:t>Increased public safety</a:t>
            </a:r>
          </a:p>
          <a:p>
            <a:r>
              <a:rPr lang="en-US" sz="1600" kern="0" dirty="0"/>
              <a:t>Reduced harm to victims</a:t>
            </a:r>
          </a:p>
          <a:p>
            <a:r>
              <a:rPr lang="en-US" sz="1600" kern="0" dirty="0"/>
              <a:t>Improved community wellness</a:t>
            </a:r>
          </a:p>
          <a:p>
            <a:r>
              <a:rPr lang="en-US" sz="1600" kern="0" dirty="0"/>
              <a:t>Fewer drug/alcohol related traffic accidents</a:t>
            </a:r>
          </a:p>
          <a:p>
            <a:r>
              <a:rPr lang="en-US" sz="1600" kern="0" dirty="0"/>
              <a:t>Satisfaction with CJ system</a:t>
            </a:r>
          </a:p>
          <a:p>
            <a:r>
              <a:rPr lang="en-US" sz="1600" kern="0" dirty="0"/>
              <a:t>Fewer child welfare interventions</a:t>
            </a:r>
          </a:p>
          <a:p>
            <a:r>
              <a:rPr lang="en-US" sz="1600" kern="0" dirty="0"/>
              <a:t>Reduced costs of CJ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89818341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CEF90-9134-2A89-C6B7-05F91A0B3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331" y="0"/>
            <a:ext cx="5305993" cy="742950"/>
          </a:xfrm>
        </p:spPr>
        <p:txBody>
          <a:bodyPr>
            <a:noAutofit/>
          </a:bodyPr>
          <a:lstStyle/>
          <a:p>
            <a:pPr algn="ctr"/>
            <a:r>
              <a:rPr lang="en-US" sz="45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A2E62-912B-A420-2303-004D1953E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44921"/>
            <a:ext cx="5296662" cy="4512879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Welcome/Housekeeping</a:t>
            </a:r>
          </a:p>
          <a:p>
            <a:r>
              <a:rPr lang="en-US" sz="27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 Theories</a:t>
            </a:r>
          </a:p>
          <a:p>
            <a:r>
              <a:rPr lang="en-US" sz="27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Scientific Approach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Algorithms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Criminogenic Factors</a:t>
            </a:r>
          </a:p>
          <a:p>
            <a:pPr lvl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Reducing Recidivism</a:t>
            </a:r>
          </a:p>
          <a:p>
            <a:r>
              <a:rPr lang="en-US" sz="27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Breakout Groups</a:t>
            </a:r>
          </a:p>
          <a:p>
            <a:r>
              <a:rPr lang="en-US" sz="27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Discussion/Wrap up</a:t>
            </a:r>
          </a:p>
        </p:txBody>
      </p:sp>
      <p:pic>
        <p:nvPicPr>
          <p:cNvPr id="5" name="Picture 4" descr="A tall building with many windows&#10;&#10;Description automatically generated">
            <a:extLst>
              <a:ext uri="{FF2B5EF4-FFF2-40B4-BE49-F238E27FC236}">
                <a16:creationId xmlns:a16="http://schemas.microsoft.com/office/drawing/2014/main" id="{A07EC1CA-6776-3EE2-CD6F-F00893F04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662" y="0"/>
            <a:ext cx="38473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4465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24200" cy="1562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0"/>
            <a:ext cx="2743200" cy="15430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-19050"/>
            <a:ext cx="3276600" cy="16509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0" y="1505761"/>
            <a:ext cx="4572000" cy="3638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504950"/>
            <a:ext cx="4572000" cy="3638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6098" y="1428751"/>
            <a:ext cx="4479701" cy="479822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Medicine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0" y="1885950"/>
            <a:ext cx="4419600" cy="3257550"/>
          </a:xfrm>
        </p:spPr>
        <p:txBody>
          <a:bodyPr/>
          <a:lstStyle/>
          <a:p>
            <a:r>
              <a:rPr lang="en-US" sz="2000" b="1" dirty="0">
                <a:solidFill>
                  <a:srgbClr val="00B050"/>
                </a:solidFill>
              </a:rPr>
              <a:t>Mid-1800’s</a:t>
            </a:r>
          </a:p>
          <a:p>
            <a:pPr lvl="1"/>
            <a:r>
              <a:rPr lang="en-US" sz="1600" dirty="0"/>
              <a:t>Concern about effectiveness</a:t>
            </a:r>
          </a:p>
          <a:p>
            <a:pPr lvl="1"/>
            <a:r>
              <a:rPr lang="en-US" sz="1600" dirty="0"/>
              <a:t>Application of scientific study</a:t>
            </a:r>
          </a:p>
          <a:p>
            <a:pPr lvl="2"/>
            <a:r>
              <a:rPr lang="en-US" sz="1400" dirty="0">
                <a:solidFill>
                  <a:srgbClr val="7030A0"/>
                </a:solidFill>
              </a:rPr>
              <a:t>Scientific methods</a:t>
            </a:r>
          </a:p>
          <a:p>
            <a:pPr lvl="2"/>
            <a:r>
              <a:rPr lang="en-US" sz="1400" dirty="0">
                <a:solidFill>
                  <a:srgbClr val="7030A0"/>
                </a:solidFill>
              </a:rPr>
              <a:t>Statistical analysis</a:t>
            </a:r>
            <a:endParaRPr lang="en-US" sz="900" dirty="0"/>
          </a:p>
          <a:p>
            <a:r>
              <a:rPr lang="en-US" sz="2000" b="1" dirty="0">
                <a:solidFill>
                  <a:srgbClr val="00B050"/>
                </a:solidFill>
              </a:rPr>
              <a:t>1990’s</a:t>
            </a:r>
          </a:p>
          <a:p>
            <a:pPr lvl="1"/>
            <a:r>
              <a:rPr lang="en-US" sz="1600" dirty="0"/>
              <a:t>Less than 20% of procedures studied were proven to work</a:t>
            </a:r>
          </a:p>
          <a:p>
            <a:pPr lvl="1"/>
            <a:r>
              <a:rPr lang="en-US" sz="1600" dirty="0"/>
              <a:t>Campaign of rigorous study </a:t>
            </a:r>
          </a:p>
          <a:p>
            <a:pPr lvl="1"/>
            <a:r>
              <a:rPr lang="en-US" sz="1600" dirty="0"/>
              <a:t>100,000 Lives Campaign</a:t>
            </a:r>
          </a:p>
          <a:p>
            <a:pPr lvl="1"/>
            <a:r>
              <a:rPr lang="en-US" sz="1600" dirty="0"/>
              <a:t>122,342 deaths prevented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4572000" y="1428751"/>
            <a:ext cx="4572000" cy="479822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Criminal Justice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xfrm>
            <a:off x="4648200" y="1885950"/>
            <a:ext cx="4495800" cy="3257550"/>
          </a:xfrm>
        </p:spPr>
        <p:txBody>
          <a:bodyPr/>
          <a:lstStyle/>
          <a:p>
            <a:r>
              <a:rPr lang="en-US" sz="2000" b="1" dirty="0">
                <a:solidFill>
                  <a:srgbClr val="00B050"/>
                </a:solidFill>
              </a:rPr>
              <a:t>Possessed by the Devil</a:t>
            </a:r>
          </a:p>
          <a:p>
            <a:r>
              <a:rPr lang="en-US" sz="2000" b="1" dirty="0">
                <a:solidFill>
                  <a:srgbClr val="00B050"/>
                </a:solidFill>
              </a:rPr>
              <a:t>Phrenology</a:t>
            </a:r>
          </a:p>
          <a:p>
            <a:r>
              <a:rPr lang="en-US" sz="2000" b="1" dirty="0">
                <a:solidFill>
                  <a:srgbClr val="00B050"/>
                </a:solidFill>
              </a:rPr>
              <a:t>Medical Model</a:t>
            </a:r>
          </a:p>
          <a:p>
            <a:r>
              <a:rPr lang="en-US" sz="2000" b="1" dirty="0">
                <a:solidFill>
                  <a:srgbClr val="00B050"/>
                </a:solidFill>
              </a:rPr>
              <a:t>Robert Martinson </a:t>
            </a:r>
          </a:p>
          <a:p>
            <a:pPr lvl="1"/>
            <a:r>
              <a:rPr lang="en-US" sz="1600" dirty="0"/>
              <a:t>Wrote a book in 1970’s</a:t>
            </a:r>
          </a:p>
          <a:p>
            <a:pPr lvl="1"/>
            <a:r>
              <a:rPr lang="en-US" sz="1600" dirty="0"/>
              <a:t>“Nothing Works”</a:t>
            </a:r>
            <a:endParaRPr lang="en-US" sz="900" dirty="0"/>
          </a:p>
          <a:p>
            <a:r>
              <a:rPr lang="en-US" sz="2000" b="1" dirty="0">
                <a:solidFill>
                  <a:srgbClr val="00B050"/>
                </a:solidFill>
              </a:rPr>
              <a:t>Scramble to Show Results</a:t>
            </a:r>
          </a:p>
          <a:p>
            <a:pPr lvl="1"/>
            <a:r>
              <a:rPr lang="en-US" sz="1600" dirty="0"/>
              <a:t>Began applying research design</a:t>
            </a:r>
          </a:p>
          <a:p>
            <a:pPr lvl="1"/>
            <a:r>
              <a:rPr lang="en-US" sz="1600" dirty="0"/>
              <a:t>Meta analysis became common</a:t>
            </a:r>
          </a:p>
        </p:txBody>
      </p:sp>
    </p:spTree>
    <p:extLst>
      <p:ext uri="{BB962C8B-B14F-4D97-AF65-F5344CB8AC3E}">
        <p14:creationId xmlns:p14="http://schemas.microsoft.com/office/powerpoint/2010/main" val="226840734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a Placeholder 8">
            <a:extLst>
              <a:ext uri="{FF2B5EF4-FFF2-40B4-BE49-F238E27FC236}">
                <a16:creationId xmlns:a16="http://schemas.microsoft.com/office/drawing/2014/main" id="{C7706C62-ECCA-25A9-5D27-042F8DF2360D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6790" y="2343149"/>
            <a:ext cx="3810000" cy="280035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rgbClr val="FFC000"/>
                </a:solidFill>
              </a:rPr>
              <a:t>An algorithm is a set of finite, well-defined steps or instructions designed to solve a problem or perform a computation.</a:t>
            </a:r>
          </a:p>
        </p:txBody>
      </p:sp>
    </p:spTree>
    <p:extLst>
      <p:ext uri="{BB962C8B-B14F-4D97-AF65-F5344CB8AC3E}">
        <p14:creationId xmlns:p14="http://schemas.microsoft.com/office/powerpoint/2010/main" val="4235211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3E1824-435D-19A6-921C-DAFBA03B72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Risk</a:t>
            </a:r>
          </a:p>
          <a:p>
            <a:r>
              <a:rPr lang="en-US" dirty="0"/>
              <a:t>Need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500302D-42C5-2C82-2DF4-6358FED18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563" y="2952750"/>
            <a:ext cx="3968436" cy="22371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Risk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 that can help measure or predict the likelihood of re-offending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ED64655F-590A-BDEE-DC2F-FE8B9E973AF4}"/>
              </a:ext>
            </a:extLst>
          </p:cNvPr>
          <p:cNvSpPr txBox="1">
            <a:spLocks/>
          </p:cNvSpPr>
          <p:nvPr/>
        </p:nvSpPr>
        <p:spPr bwMode="auto">
          <a:xfrm>
            <a:off x="4495800" y="3009900"/>
            <a:ext cx="4648199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kern="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Need</a:t>
            </a:r>
          </a:p>
          <a:p>
            <a:pPr marL="0" indent="0">
              <a:buFont typeface="Wingdings" pitchFamily="2" charset="2"/>
              <a:buNone/>
            </a:pPr>
            <a:r>
              <a:rPr lang="en-US" sz="2400" dirty="0">
                <a:solidFill>
                  <a:srgbClr val="FFC000"/>
                </a:solidFill>
              </a:rPr>
              <a:t>Personal traits and life circumstances linked to the cause of an individual's  criminal behavior</a:t>
            </a:r>
            <a:endParaRPr lang="en-US" sz="2400" kern="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70126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590" y="1"/>
            <a:ext cx="9129410" cy="819150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Arial Black" pitchFamily="34" charset="0"/>
              </a:rPr>
              <a:t>Key Terms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4590" y="819150"/>
            <a:ext cx="4267200" cy="1447800"/>
          </a:xfrm>
        </p:spPr>
        <p:txBody>
          <a:bodyPr/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Risk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lvl="1"/>
            <a:r>
              <a:rPr lang="en-US" sz="1600" dirty="0">
                <a:solidFill>
                  <a:schemeClr val="tx2"/>
                </a:solidFill>
                <a:latin typeface="Arial" charset="0"/>
              </a:rPr>
              <a:t>Likelihood of further criminal activities – low, medium, &amp; high</a:t>
            </a:r>
          </a:p>
          <a:p>
            <a:pPr lvl="1"/>
            <a:r>
              <a:rPr lang="en-US" sz="1600" b="1" dirty="0">
                <a:solidFill>
                  <a:schemeClr val="tx2"/>
                </a:solidFill>
                <a:latin typeface="Arial" charset="0"/>
              </a:rPr>
              <a:t>Structure</a:t>
            </a:r>
            <a:r>
              <a:rPr lang="en-US" sz="1600" dirty="0">
                <a:solidFill>
                  <a:schemeClr val="tx2"/>
                </a:solidFill>
                <a:latin typeface="Arial" charset="0"/>
              </a:rPr>
              <a:t> is used to control short term behavior</a:t>
            </a:r>
            <a:endParaRPr lang="en-US" sz="1600" b="1" dirty="0">
              <a:latin typeface="Arial" charset="0"/>
            </a:endParaRPr>
          </a:p>
        </p:txBody>
      </p:sp>
      <p:sp>
        <p:nvSpPr>
          <p:cNvPr id="6" name="Rectangle 3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4495800" y="895350"/>
            <a:ext cx="46482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000" kern="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Need</a:t>
            </a:r>
          </a:p>
          <a:p>
            <a:pPr lvl="1"/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Criminogenic needs that lead to criminal behavior</a:t>
            </a:r>
          </a:p>
          <a:p>
            <a:pPr lvl="1"/>
            <a:r>
              <a:rPr lang="en-US" sz="1600" b="1" kern="0" dirty="0">
                <a:solidFill>
                  <a:schemeClr val="tx2"/>
                </a:solidFill>
                <a:latin typeface="Arial" charset="0"/>
              </a:rPr>
              <a:t>Programming</a:t>
            </a:r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 is applied while under structure</a:t>
            </a:r>
          </a:p>
          <a:p>
            <a:r>
              <a:rPr lang="en-US" sz="2000" kern="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Receptivity</a:t>
            </a:r>
            <a:endParaRPr lang="en-US" sz="2000" b="1" kern="0" dirty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  <a:p>
            <a:pPr lvl="1"/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The willingness to address areas of need</a:t>
            </a:r>
          </a:p>
          <a:p>
            <a:pPr lvl="1"/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Begin where the client is willing to start</a:t>
            </a:r>
          </a:p>
          <a:p>
            <a:r>
              <a:rPr lang="en-US" sz="2000" b="1" kern="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Dosage</a:t>
            </a:r>
          </a:p>
          <a:p>
            <a:pPr lvl="1"/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Medium risk – 100 hours</a:t>
            </a:r>
          </a:p>
          <a:p>
            <a:pPr lvl="1"/>
            <a:r>
              <a:rPr lang="en-US" sz="1600" kern="0" dirty="0">
                <a:solidFill>
                  <a:schemeClr val="tx2"/>
                </a:solidFill>
                <a:latin typeface="Arial" charset="0"/>
              </a:rPr>
              <a:t>High risk – 200 hours+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079"/>
            <a:ext cx="4267200" cy="28334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310079"/>
            <a:ext cx="4267200" cy="28334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5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648200" y="1352550"/>
            <a:ext cx="4495800" cy="34831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1352551"/>
            <a:ext cx="4648200" cy="34831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352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9144000" cy="1085850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Evidence-based Practices</a:t>
            </a:r>
            <a:br>
              <a:rPr lang="en-US" sz="40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Criminogenic Factors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0" y="1428750"/>
            <a:ext cx="4648200" cy="479822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The Big Four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52400" y="2000250"/>
            <a:ext cx="4116388" cy="2963466"/>
          </a:xfrm>
        </p:spPr>
        <p:txBody>
          <a:bodyPr/>
          <a:lstStyle/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/>
            </a:pPr>
            <a:r>
              <a:rPr lang="en-US" sz="2000" b="1" dirty="0"/>
              <a:t>Antisocial History/Lifestyle</a:t>
            </a:r>
            <a:endParaRPr lang="en-US" sz="900" b="1" dirty="0">
              <a:solidFill>
                <a:srgbClr val="808000"/>
              </a:solidFill>
            </a:endParaRPr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/>
            </a:pPr>
            <a:r>
              <a:rPr lang="en-US" sz="2000" b="1" dirty="0"/>
              <a:t>Antisocial Personality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Impulsive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Aggressive</a:t>
            </a:r>
            <a:endParaRPr lang="en-US" sz="900" dirty="0"/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/>
            </a:pPr>
            <a:r>
              <a:rPr lang="en-US" sz="2000" b="1" dirty="0"/>
              <a:t>Antisocial Cognition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Attitudes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Values &amp; beliefs</a:t>
            </a:r>
            <a:endParaRPr lang="en-US" sz="900" dirty="0"/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/>
            </a:pPr>
            <a:r>
              <a:rPr lang="en-US" sz="2000" b="1" dirty="0"/>
              <a:t>Antisocial Associates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8200" y="1428750"/>
            <a:ext cx="4495794" cy="479822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The Moderate Four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800600" y="2010756"/>
            <a:ext cx="4041775" cy="2963466"/>
          </a:xfrm>
        </p:spPr>
        <p:txBody>
          <a:bodyPr/>
          <a:lstStyle/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 startAt="5"/>
            </a:pPr>
            <a:r>
              <a:rPr lang="en-US" sz="2000" b="1" dirty="0"/>
              <a:t>Family/Marital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Relationships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Stability</a:t>
            </a:r>
            <a:endParaRPr lang="en-US" sz="900" dirty="0"/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 startAt="5"/>
            </a:pPr>
            <a:r>
              <a:rPr lang="en-US" sz="2000" b="1" dirty="0"/>
              <a:t>School/Work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Skills &amp; strengths</a:t>
            </a:r>
          </a:p>
          <a:p>
            <a:pPr marL="857250" lvl="1" indent="-457200">
              <a:buClr>
                <a:srgbClr val="CC6600"/>
              </a:buClr>
              <a:buSzPct val="80000"/>
            </a:pPr>
            <a:r>
              <a:rPr lang="en-US" sz="1600" dirty="0">
                <a:solidFill>
                  <a:schemeClr val="tx2"/>
                </a:solidFill>
              </a:rPr>
              <a:t>Relationships</a:t>
            </a:r>
            <a:endParaRPr lang="en-US" sz="900" dirty="0"/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 startAt="5"/>
            </a:pPr>
            <a:r>
              <a:rPr lang="en-US" sz="2000" b="1" dirty="0"/>
              <a:t>Leisure/Recreation</a:t>
            </a:r>
            <a:endParaRPr lang="en-US" sz="900" dirty="0"/>
          </a:p>
          <a:p>
            <a:pPr marL="457200" indent="-457200">
              <a:buClr>
                <a:srgbClr val="CC6600"/>
              </a:buClr>
              <a:buSzPct val="80000"/>
              <a:buFont typeface="+mj-lt"/>
              <a:buAutoNum type="arabicPeriod" startAt="5"/>
            </a:pPr>
            <a:r>
              <a:rPr lang="en-US" sz="2000" b="1" dirty="0"/>
              <a:t>Substance Abuse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4835723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Source: Psychology of Criminal Conduct, 2010</a:t>
            </a:r>
          </a:p>
        </p:txBody>
      </p:sp>
    </p:spTree>
    <p:extLst>
      <p:ext uri="{BB962C8B-B14F-4D97-AF65-F5344CB8AC3E}">
        <p14:creationId xmlns:p14="http://schemas.microsoft.com/office/powerpoint/2010/main" val="37960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wheel&#10;&#10;Description automatically generated">
            <a:extLst>
              <a:ext uri="{FF2B5EF4-FFF2-40B4-BE49-F238E27FC236}">
                <a16:creationId xmlns:a16="http://schemas.microsoft.com/office/drawing/2014/main" id="{253056CC-214B-4A80-C851-7DEB8DFD4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-2778"/>
            <a:ext cx="6858000" cy="5143500"/>
          </a:xfrm>
        </p:spPr>
      </p:pic>
    </p:spTree>
    <p:extLst>
      <p:ext uri="{BB962C8B-B14F-4D97-AF65-F5344CB8AC3E}">
        <p14:creationId xmlns:p14="http://schemas.microsoft.com/office/powerpoint/2010/main" val="117762616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60338"/>
            <a:ext cx="9144000" cy="1096962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Arial Black" panose="020B0A04020102020204" pitchFamily="34" charset="0"/>
              </a:rPr>
              <a:t>Target</a:t>
            </a:r>
            <a:br>
              <a:rPr lang="en-US" sz="32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en-US" sz="3200" dirty="0">
                <a:solidFill>
                  <a:srgbClr val="7030A0"/>
                </a:solidFill>
                <a:latin typeface="Arial Black" panose="020B0A04020102020204" pitchFamily="34" charset="0"/>
              </a:rPr>
              <a:t>Interventions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07" y="2288977"/>
            <a:ext cx="3328686" cy="20544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4171950"/>
            <a:ext cx="8382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9875" y="1828800"/>
            <a:ext cx="8014531" cy="280035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69769" y="1436723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Manage Risk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75" y="4638497"/>
            <a:ext cx="8014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supervision, electronic home monitoring, halfway house, in-patient, incarceration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3149" y="1902488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Address Needs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51831" y="3077246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Receptivity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5593" y="3367475"/>
            <a:ext cx="2857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Start where the offender is ready to start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25169" y="2147421"/>
            <a:ext cx="2817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Anti-social cognition</a:t>
            </a:r>
          </a:p>
          <a:p>
            <a:pPr algn="ctr"/>
            <a:r>
              <a:rPr lang="en-US" sz="1400" dirty="0"/>
              <a:t>Anti-social associates</a:t>
            </a:r>
          </a:p>
          <a:p>
            <a:pPr algn="ctr"/>
            <a:r>
              <a:rPr lang="en-US" sz="1400" dirty="0"/>
              <a:t>Leisure/recreation </a:t>
            </a:r>
          </a:p>
          <a:p>
            <a:pPr algn="ctr"/>
            <a:r>
              <a:rPr lang="en-US" sz="1400" dirty="0"/>
              <a:t>Substance abuse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77261" y="4043876"/>
            <a:ext cx="2857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Medium risk – 100 hours </a:t>
            </a:r>
          </a:p>
          <a:p>
            <a:pPr algn="ctr"/>
            <a:r>
              <a:rPr lang="en-US" sz="1400" dirty="0"/>
              <a:t>High risk – 200 hours+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3721418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Dosage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69" y="-1"/>
            <a:ext cx="2551631" cy="1718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286000" cy="171818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" y="0"/>
            <a:ext cx="2286000" cy="17181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592369" y="0"/>
            <a:ext cx="2551631" cy="17181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5417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ends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3217</TotalTime>
  <Words>892</Words>
  <Application>Microsoft Office PowerPoint</Application>
  <PresentationFormat>On-screen Show (16:9)</PresentationFormat>
  <Paragraphs>239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AAAAAB+ComicSansMS</vt:lpstr>
      <vt:lpstr>Arial</vt:lpstr>
      <vt:lpstr>Arial Black</vt:lpstr>
      <vt:lpstr>Tahoma</vt:lpstr>
      <vt:lpstr>Wingdings</vt:lpstr>
      <vt:lpstr>Blends</vt:lpstr>
      <vt:lpstr>What Causes Crime</vt:lpstr>
      <vt:lpstr>Outline</vt:lpstr>
      <vt:lpstr>PowerPoint Presentation</vt:lpstr>
      <vt:lpstr>PowerPoint Presentation</vt:lpstr>
      <vt:lpstr>PowerPoint Presentation</vt:lpstr>
      <vt:lpstr>Key Terms</vt:lpstr>
      <vt:lpstr>Evidence-based Practices Criminogenic Factors</vt:lpstr>
      <vt:lpstr>PowerPoint Presentation</vt:lpstr>
      <vt:lpstr>Target Interventions</vt:lpstr>
      <vt:lpstr>Targeted Interventions</vt:lpstr>
      <vt:lpstr>Breakout Groups</vt:lpstr>
      <vt:lpstr>PowerPoint Presentation</vt:lpstr>
      <vt:lpstr>PowerPoint Presentation</vt:lpstr>
      <vt:lpstr>Programming High/Low Risk Offenders</vt:lpstr>
      <vt:lpstr>Ratio – Rewards to Sanctions</vt:lpstr>
      <vt:lpstr>PowerPoint Presentation</vt:lpstr>
      <vt:lpstr>Harm Reduction Decreases in the ill effects of crime experienced by: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Corrections</dc:title>
  <dc:subject>Sentencing</dc:subject>
  <dc:creator>R. Barnhart</dc:creator>
  <cp:lastModifiedBy>Richard Barnhart</cp:lastModifiedBy>
  <cp:revision>118</cp:revision>
  <dcterms:created xsi:type="dcterms:W3CDTF">2009-11-14T15:40:22Z</dcterms:created>
  <dcterms:modified xsi:type="dcterms:W3CDTF">2026-08-03T15:36:51Z</dcterms:modified>
</cp:coreProperties>
</file>